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715000" cx="9144000"/>
  <p:notesSz cx="6858000" cy="9144000"/>
  <p:embeddedFontLst>
    <p:embeddedFont>
      <p:font typeface="Comfortaa SemiBold"/>
      <p:regular r:id="rId17"/>
      <p:bold r:id="rId18"/>
    </p:embeddedFont>
    <p:embeddedFont>
      <p:font typeface="Lobster"/>
      <p:regular r:id="rId19"/>
    </p:embeddedFont>
    <p:embeddedFont>
      <p:font typeface="Comforta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7EAE7E-13A9-4C92-8BD7-7F4CB9578901}">
  <a:tblStyle styleId="{397EAE7E-13A9-4C92-8BD7-7F4CB95789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Comforta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omfortaaSemiBold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Lobster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omfortaaSemi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4d7348ca7_0_398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34d7348ca7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4494b1b1c_0_38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4494b1b1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4494b1b1c_0_56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4494b1b1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4494b1b1c_0_6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4494b1b1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4d7348ca7_0_38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4d7348ca7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4d7348ca7_0_378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4d7348ca7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4d7348ca7_0_388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4d7348ca7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4d7348ca7_0_39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4d7348ca7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4d7348ca7_0_40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4d7348ca7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10" Type="http://schemas.openxmlformats.org/officeDocument/2006/relationships/image" Target="../media/image4.png"/><Relationship Id="rId9" Type="http://schemas.openxmlformats.org/officeDocument/2006/relationships/image" Target="../media/image11.jp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hyperlink" Target="https://www.ncbi.nlm.nih.gov/pmc/articles/PMC3258393/#:~:text=Recent%20prevalence%20data%20from%20the,%25%20for%20men%20%5B12%5D." TargetMode="External"/><Relationship Id="rId7" Type="http://schemas.openxmlformats.org/officeDocument/2006/relationships/hyperlink" Target="https://drive.google.com/file/d/1wnfToqo4AynOwd4owuAyyMY4ylnjyhI1/view?usp=sharing" TargetMode="External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s://docs.google.com/spreadsheets/d/1dJrIej7fDCK8XqAh1YATcTFYEgiEkPmO9YEU7zG-abw/edit?usp=sharing" TargetMode="External"/><Relationship Id="rId5" Type="http://schemas.openxmlformats.org/officeDocument/2006/relationships/hyperlink" Target="https://docs.google.com/spreadsheets/d/1rhCHIMgu42oEz_hK8mg1HlyS7hjGlQSSHKFO5TIT_4k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hyperlink" Target="https://docs.google.com/spreadsheets/d/1IZmtFbT98xlw0j4Pv7F3l53P0w7JgiKL/edit?usp=sharing&amp;ouid=105195614652971357149&amp;rtpof=true&amp;sd=tru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www.practicalpainmanagement.com/pain/headache/migraine/choosing-right-tripta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www.sciencedirect.com/science/article/abs/pii/S0022510X12006454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hyperlink" Target="https://docs.google.com/spreadsheets/d/1Ab9h-I4Od0KSBLGhotNGCE7-nO5IP8Uv/edit?usp=sharing&amp;ouid=105195614652971357149&amp;rtpof=true&amp;sd=true=105195614652971357149&amp;rtpof=true&amp;sd=tru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hyperlink" Target="https://docs.google.com/spreadsheets/d/1s7-DsOSMBYfzf8MapwJy9-TWCiPpVB8U/edit?usp=sharing&amp;ouid=105195614652971357149&amp;rtpof=true&amp;sd=true" TargetMode="External"/><Relationship Id="rId11" Type="http://schemas.openxmlformats.org/officeDocument/2006/relationships/hyperlink" Target="https://www.ncbi.nlm.nih.gov/pmc/articles/PMC3444218/" TargetMode="External"/><Relationship Id="rId10" Type="http://schemas.openxmlformats.org/officeDocument/2006/relationships/hyperlink" Target="https://drive.google.com/file/d/1RbFcs0H_dVv13K9_xk1DC5g1Xye3uDgX/view?usp=sharing" TargetMode="External"/><Relationship Id="rId9" Type="http://schemas.openxmlformats.org/officeDocument/2006/relationships/hyperlink" Target="https://docs.google.com/spreadsheets/d/18G2S8DY5h3TANyUV06zGJuCZcDMknrdL/edit?usp=sharing&amp;ouid=105195614652971357149&amp;rtpof=true&amp;sd=true" TargetMode="External"/><Relationship Id="rId5" Type="http://schemas.openxmlformats.org/officeDocument/2006/relationships/image" Target="../media/image18.png"/><Relationship Id="rId6" Type="http://schemas.openxmlformats.org/officeDocument/2006/relationships/image" Target="../media/image16.png"/><Relationship Id="rId7" Type="http://schemas.openxmlformats.org/officeDocument/2006/relationships/hyperlink" Target="https://drive.google.com/file/d/1iRWunj5Kgh2Ka9qRxB5YCKZM54a-xR4p/view?usp=sharing" TargetMode="External"/><Relationship Id="rId8" Type="http://schemas.openxmlformats.org/officeDocument/2006/relationships/hyperlink" Target="https://drive.google.com/file/d/1lp8Gl7bLz5h4Yq47kQQjlMFG4C0pFQ1u/view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hyperlink" Target="https://docs.google.com/spreadsheets/d/1PgkvUiIKC-1Rf92EZOzIcWBjawE3eMqT/edit?usp=sharing&amp;ouid=105195614652971357149&amp;rtpof=true&amp;sd=tru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1750" y="-317778"/>
            <a:ext cx="2075156" cy="1036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7949" y="118889"/>
            <a:ext cx="462039" cy="52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4191" y="118889"/>
            <a:ext cx="541281" cy="524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6050" y="124306"/>
            <a:ext cx="462039" cy="51710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727150" y="1371186"/>
            <a:ext cx="3842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6D9EEB"/>
                </a:highlight>
              </a:rPr>
              <a:t>TRILYTICS CASE STUDY</a:t>
            </a:r>
            <a:endParaRPr sz="2300">
              <a:highlight>
                <a:srgbClr val="6D9EEB"/>
              </a:highlight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219550" y="2530244"/>
            <a:ext cx="236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Lobster"/>
                <a:ea typeface="Lobster"/>
                <a:cs typeface="Lobster"/>
                <a:sym typeface="Lobster"/>
              </a:rPr>
              <a:t>Team Elite Sapiens</a:t>
            </a:r>
            <a:endParaRPr sz="2000">
              <a:solidFill>
                <a:srgbClr val="1C4587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cxnSp>
        <p:nvCxnSpPr>
          <p:cNvPr id="60" name="Google Shape;60;p13"/>
          <p:cNvCxnSpPr/>
          <p:nvPr/>
        </p:nvCxnSpPr>
        <p:spPr>
          <a:xfrm>
            <a:off x="4666550" y="2484378"/>
            <a:ext cx="0" cy="55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1" name="Google Shape;6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7202" y="2479168"/>
            <a:ext cx="541275" cy="5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5611975" y="2446272"/>
            <a:ext cx="16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JADAVPUR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UNIVERSITY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729450" y="3293397"/>
            <a:ext cx="384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TEAM MEMBERS: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393475" y="4085828"/>
            <a:ext cx="16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Aritra Chakraborty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357750" y="4131981"/>
            <a:ext cx="12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Arnab Dutta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7405900" y="4012328"/>
            <a:ext cx="16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Md. Minhaz Rahaman</a:t>
            </a:r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94950" y="4056550"/>
            <a:ext cx="1154900" cy="11549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68" name="Google Shape;68;p13"/>
          <p:cNvSpPr txBox="1"/>
          <p:nvPr/>
        </p:nvSpPr>
        <p:spPr>
          <a:xfrm>
            <a:off x="1400150" y="4571133"/>
            <a:ext cx="16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B.E Mechanical Engineering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4371950" y="4571133"/>
            <a:ext cx="16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B.E Mechanical Engineering</a:t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3127363" y="3909462"/>
            <a:ext cx="2834400" cy="138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7405900" y="4655800"/>
            <a:ext cx="16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B.E Mechanical Engineering</a:t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116950" y="3909462"/>
            <a:ext cx="2884500" cy="138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6087700" y="3917525"/>
            <a:ext cx="2834400" cy="138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9">
            <a:alphaModFix/>
          </a:blip>
          <a:srcRect b="0" l="0" r="17409" t="0"/>
          <a:stretch/>
        </p:blipFill>
        <p:spPr>
          <a:xfrm>
            <a:off x="6151325" y="4043401"/>
            <a:ext cx="1154899" cy="115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472458" y="52575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4375" y="4045197"/>
            <a:ext cx="1139100" cy="11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22"/>
          <p:cNvSpPr txBox="1"/>
          <p:nvPr/>
        </p:nvSpPr>
        <p:spPr>
          <a:xfrm>
            <a:off x="0" y="1693800"/>
            <a:ext cx="9144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u="sng"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 sz="6600" u="sng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274" name="Google Shape;2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1750" y="-317778"/>
            <a:ext cx="2075156" cy="1036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7949" y="118889"/>
            <a:ext cx="462039" cy="52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4191" y="118889"/>
            <a:ext cx="541281" cy="524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6050" y="124306"/>
            <a:ext cx="462039" cy="51710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2"/>
          <p:cNvSpPr txBox="1"/>
          <p:nvPr/>
        </p:nvSpPr>
        <p:spPr>
          <a:xfrm>
            <a:off x="958950" y="3262500"/>
            <a:ext cx="722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mfortaa"/>
                <a:ea typeface="Comfortaa"/>
                <a:cs typeface="Comfortaa"/>
                <a:sym typeface="Comfortaa"/>
              </a:rPr>
              <a:t>Over to the Judges for Questions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113250" y="123694"/>
            <a:ext cx="891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Study on Migraine is a very intriguing topic in the field of medical sciences, due to </a:t>
            </a:r>
            <a:r>
              <a:rPr b="1" lang="en" sz="18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its</a:t>
            </a:r>
            <a:r>
              <a:rPr b="1" lang="en" sz="18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 widespread prevalence while not all are treated.</a:t>
            </a:r>
            <a:endParaRPr b="1" sz="1800">
              <a:solidFill>
                <a:srgbClr val="1155C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113250" y="1078900"/>
            <a:ext cx="4399500" cy="1769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126900" y="3018050"/>
            <a:ext cx="4372200" cy="1919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4572000" y="1078900"/>
            <a:ext cx="4399500" cy="383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879" y="2308600"/>
            <a:ext cx="4028361" cy="24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/>
          <p:nvPr/>
        </p:nvSpPr>
        <p:spPr>
          <a:xfrm>
            <a:off x="1323600" y="924100"/>
            <a:ext cx="1744200" cy="400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MIGRAINE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5899650" y="924100"/>
            <a:ext cx="1856400" cy="400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TREATMENT RATE</a:t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1323600" y="2908200"/>
            <a:ext cx="1744200" cy="400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PREVALENCE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4168325" y="847900"/>
            <a:ext cx="393300" cy="4002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1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8637450" y="924100"/>
            <a:ext cx="393300" cy="4002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3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4168325" y="2908200"/>
            <a:ext cx="393300" cy="4002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2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113250" y="1315833"/>
            <a:ext cx="462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02124"/>
                </a:solidFill>
                <a:latin typeface="Comfortaa"/>
                <a:ea typeface="Comfortaa"/>
                <a:cs typeface="Comfortaa"/>
                <a:sym typeface="Comfortaa"/>
              </a:rPr>
              <a:t>Migraine is a  headache of varying intensity, often accompanied by nausea and sensitivity to light and sound.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239150" y="176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{397EAE7E-13A9-4C92-8BD7-7F4CB9578901}</a:tableStyleId>
              </a:tblPr>
              <a:tblGrid>
                <a:gridCol w="2012800"/>
                <a:gridCol w="2012800"/>
              </a:tblGrid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 SemiBold"/>
                          <a:ea typeface="Comfortaa SemiBold"/>
                          <a:cs typeface="Comfortaa SemiBold"/>
                          <a:sym typeface="Comfortaa SemiBold"/>
                        </a:rPr>
                        <a:t>Episodic</a:t>
                      </a:r>
                      <a:endParaRPr sz="1100">
                        <a:latin typeface="Comfortaa SemiBold"/>
                        <a:ea typeface="Comfortaa SemiBold"/>
                        <a:cs typeface="Comfortaa SemiBold"/>
                        <a:sym typeface="Comforta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 SemiBold"/>
                          <a:ea typeface="Comfortaa SemiBold"/>
                          <a:cs typeface="Comfortaa SemiBold"/>
                          <a:sym typeface="Comfortaa SemiBold"/>
                        </a:rPr>
                        <a:t>Chronic</a:t>
                      </a:r>
                      <a:endParaRPr sz="1100">
                        <a:latin typeface="Comfortaa SemiBold"/>
                        <a:ea typeface="Comfortaa SemiBold"/>
                        <a:cs typeface="Comfortaa SemiBold"/>
                        <a:sym typeface="Comforta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8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Shows a </a:t>
                      </a:r>
                      <a:r>
                        <a:rPr b="1"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headache frequency</a:t>
                      </a: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of </a:t>
                      </a:r>
                      <a:r>
                        <a:rPr b="1"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less than 15 days a month</a:t>
                      </a:r>
                      <a:endParaRPr b="1"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Shows a </a:t>
                      </a:r>
                      <a:r>
                        <a:rPr b="1"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headache frequency</a:t>
                      </a: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of </a:t>
                      </a:r>
                      <a:r>
                        <a:rPr b="1"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more than 15 days a month</a:t>
                      </a:r>
                      <a:r>
                        <a:rPr lang="en" sz="7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[1]</a:t>
                      </a:r>
                      <a:endParaRPr sz="7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" name="Google Shape;94;p14"/>
          <p:cNvSpPr txBox="1"/>
          <p:nvPr/>
        </p:nvSpPr>
        <p:spPr>
          <a:xfrm>
            <a:off x="113250" y="3261888"/>
            <a:ext cx="462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02124"/>
                </a:solidFill>
                <a:latin typeface="Comfortaa"/>
                <a:ea typeface="Comfortaa"/>
                <a:cs typeface="Comfortaa"/>
                <a:sym typeface="Comfortaa"/>
              </a:rPr>
              <a:t>According to latest reports of </a:t>
            </a:r>
            <a:r>
              <a:rPr b="1" lang="en" sz="1100">
                <a:solidFill>
                  <a:srgbClr val="202124"/>
                </a:solidFill>
                <a:latin typeface="Comfortaa"/>
                <a:ea typeface="Comfortaa"/>
                <a:cs typeface="Comfortaa"/>
                <a:sym typeface="Comfortaa"/>
              </a:rPr>
              <a:t>AMPP</a:t>
            </a:r>
            <a:r>
              <a:rPr lang="en" sz="1100">
                <a:solidFill>
                  <a:srgbClr val="202124"/>
                </a:solidFill>
                <a:latin typeface="Comfortaa"/>
                <a:ea typeface="Comfortaa"/>
                <a:cs typeface="Comfortaa"/>
                <a:sym typeface="Comfortaa"/>
              </a:rPr>
              <a:t>( American Migraine Prevalence and Prevention) study we found..</a:t>
            </a:r>
            <a:r>
              <a:rPr lang="en" sz="800">
                <a:solidFill>
                  <a:srgbClr val="202124"/>
                </a:solidFill>
                <a:latin typeface="Comfortaa"/>
                <a:ea typeface="Comfortaa"/>
                <a:cs typeface="Comfortaa"/>
                <a:sym typeface="Comfortaa"/>
              </a:rPr>
              <a:t>[1]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5" name="Google Shape;95;p1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928000" y="3848801"/>
            <a:ext cx="1553350" cy="9609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p14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1003525" y="3847500"/>
            <a:ext cx="1554375" cy="9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>
            <a:off x="1525863" y="4098000"/>
            <a:ext cx="509700" cy="523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17.1%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2472300" y="4090350"/>
            <a:ext cx="509700" cy="523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5.3%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80775" y="3836250"/>
            <a:ext cx="1037100" cy="1031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Prevalence of EM among </a:t>
            </a: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Women and 1.3% CM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3217650" y="3861375"/>
            <a:ext cx="1118700" cy="861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Prevalence of EM among </a:t>
            </a: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Men and 0.5% CM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4657625" y="1312525"/>
            <a:ext cx="41871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4"/>
                </a:solidFill>
                <a:latin typeface="Comfortaa"/>
                <a:ea typeface="Comfortaa"/>
                <a:cs typeface="Comfortaa"/>
                <a:sym typeface="Comfortaa"/>
              </a:rPr>
              <a:t>Not all of those who are suffering from Migraine are treated. After analyzing the data, and using “</a:t>
            </a:r>
            <a:r>
              <a:rPr b="1" lang="en" sz="1050">
                <a:solidFill>
                  <a:srgbClr val="202124"/>
                </a:solidFill>
                <a:latin typeface="Comfortaa"/>
                <a:ea typeface="Comfortaa"/>
                <a:cs typeface="Comfortaa"/>
                <a:sym typeface="Comfortaa"/>
              </a:rPr>
              <a:t>Holt’s Method with Additive Damping”, </a:t>
            </a:r>
            <a:r>
              <a:rPr lang="en" sz="1050">
                <a:solidFill>
                  <a:srgbClr val="202124"/>
                </a:solidFill>
                <a:latin typeface="Comfortaa"/>
                <a:ea typeface="Comfortaa"/>
                <a:cs typeface="Comfortaa"/>
                <a:sym typeface="Comfortaa"/>
              </a:rPr>
              <a:t>it is forecasted that </a:t>
            </a:r>
            <a:r>
              <a:rPr b="1" lang="en" sz="1450">
                <a:solidFill>
                  <a:srgbClr val="202124"/>
                </a:solidFill>
                <a:highlight>
                  <a:srgbClr val="D9EAD3"/>
                </a:highlight>
                <a:latin typeface="Comfortaa"/>
                <a:ea typeface="Comfortaa"/>
                <a:cs typeface="Comfortaa"/>
                <a:sym typeface="Comfortaa"/>
              </a:rPr>
              <a:t>87.51%</a:t>
            </a:r>
            <a:r>
              <a:rPr b="1" lang="en" sz="1550">
                <a:solidFill>
                  <a:srgbClr val="202124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 sz="1050">
                <a:solidFill>
                  <a:srgbClr val="202124"/>
                </a:solidFill>
                <a:latin typeface="Comfortaa"/>
                <a:ea typeface="Comfortaa"/>
                <a:cs typeface="Comfortaa"/>
                <a:sym typeface="Comfortaa"/>
              </a:rPr>
              <a:t>of total migraine patients will receive a proper treatment by </a:t>
            </a:r>
            <a:r>
              <a:rPr b="1" lang="en" sz="1450">
                <a:solidFill>
                  <a:srgbClr val="202124"/>
                </a:solidFill>
                <a:highlight>
                  <a:srgbClr val="D9D2E9"/>
                </a:highlight>
                <a:latin typeface="Comfortaa"/>
                <a:ea typeface="Comfortaa"/>
                <a:cs typeface="Comfortaa"/>
                <a:sym typeface="Comfortaa"/>
              </a:rPr>
              <a:t>2024</a:t>
            </a:r>
            <a:endParaRPr b="1" sz="1550">
              <a:highlight>
                <a:srgbClr val="D9D2E9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80775" y="5152900"/>
            <a:ext cx="612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[1]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Defining the Differences Between Episodic Migraine and Chronic Migraine - PMC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** EM = Episodic Migraine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** CM= Chronic Migraine</a:t>
            </a:r>
            <a:endParaRPr sz="800"/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4">
            <a:hlinkClick r:id="rId7"/>
          </p:cNvPr>
          <p:cNvSpPr txBox="1"/>
          <p:nvPr/>
        </p:nvSpPr>
        <p:spPr>
          <a:xfrm>
            <a:off x="6037825" y="4629400"/>
            <a:ext cx="311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b="1" lang="en" sz="1000" u="sng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Code of the forecast is linked here</a:t>
            </a:r>
            <a:endParaRPr b="1" sz="1000" u="sng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28100" y="183675"/>
            <a:ext cx="328050" cy="3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172075" y="4934100"/>
            <a:ext cx="1406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/>
              <a:t>Reference</a:t>
            </a:r>
            <a:endParaRPr b="1" sz="1100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37050" y="123700"/>
            <a:ext cx="857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Most of the migraine patients in the US are suffering from Episodic Migraine and our client is trying to capture this market space.</a:t>
            </a:r>
            <a:endParaRPr b="1" sz="1800">
              <a:solidFill>
                <a:srgbClr val="1155C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113" name="Google Shape;113;p15"/>
          <p:cNvGraphicFramePr/>
          <p:nvPr/>
        </p:nvGraphicFramePr>
        <p:xfrm>
          <a:off x="107850" y="80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{397EAE7E-13A9-4C92-8BD7-7F4CB9578901}</a:tableStyleId>
              </a:tblPr>
              <a:tblGrid>
                <a:gridCol w="2972500"/>
                <a:gridCol w="2972500"/>
                <a:gridCol w="2972500"/>
              </a:tblGrid>
              <a:tr h="35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WHO?</a:t>
                      </a:r>
                      <a:endParaRPr b="1" sz="14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WHAT?</a:t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WHEN?</a:t>
                      </a:r>
                      <a:endParaRPr b="1" sz="14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650575">
                <a:tc>
                  <a:txBody>
                    <a:bodyPr/>
                    <a:lstStyle/>
                    <a:p>
                      <a:pPr indent="-196850" lvl="0" marL="2921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omfortaa"/>
                        <a:buChar char="❖"/>
                      </a:pPr>
                      <a:r>
                        <a:rPr lang="en" sz="1100">
                          <a:highlight>
                            <a:srgbClr val="D9EAD3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PharmaSpace</a:t>
                      </a: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is a multinational pharma company based at New Jersey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-196850" lvl="0" marL="2921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omfortaa"/>
                        <a:buChar char="❖"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Products range lie in the neural space for ailments like </a:t>
                      </a:r>
                      <a:r>
                        <a:rPr lang="en" sz="1100">
                          <a:highlight>
                            <a:srgbClr val="F4CCCC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Seizers</a:t>
                      </a: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,</a:t>
                      </a:r>
                      <a:r>
                        <a:rPr lang="en" sz="1100">
                          <a:highlight>
                            <a:srgbClr val="F4CCCC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Alzheimer’s</a:t>
                      </a: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and </a:t>
                      </a:r>
                      <a:r>
                        <a:rPr lang="en" sz="1100">
                          <a:highlight>
                            <a:srgbClr val="F4CCCC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Parkinson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476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omfortaa"/>
                        <a:buChar char="❖"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Our client is planning to launch a new product named </a:t>
                      </a:r>
                      <a:r>
                        <a:rPr lang="en" sz="1100">
                          <a:highlight>
                            <a:srgbClr val="D9D2E9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RELIEVE </a:t>
                      </a: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 the market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-2476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omfortaa"/>
                        <a:buChar char="❖"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RELIEVE therapy is capable of treating multiple pain indications such as </a:t>
                      </a:r>
                      <a:r>
                        <a:rPr lang="en" sz="1100">
                          <a:highlight>
                            <a:srgbClr val="F4CCCC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migraine</a:t>
                      </a: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and </a:t>
                      </a:r>
                      <a:r>
                        <a:rPr lang="en" sz="1100">
                          <a:highlight>
                            <a:srgbClr val="F4CCCC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chronic pain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omfortaa"/>
                        <a:buChar char="❖"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PharmaSpace is going to launch RELIEVE on  the fall of </a:t>
                      </a:r>
                      <a:r>
                        <a:rPr lang="en" sz="1300">
                          <a:highlight>
                            <a:srgbClr val="D9EAD3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2024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omfortaa"/>
                        <a:buChar char="❖"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They are targeting to capture the market the </a:t>
                      </a: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market</a:t>
                      </a: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where acute treatment of Episodic Migraine is done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8100" y="183675"/>
            <a:ext cx="328050" cy="3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/>
          <p:nvPr/>
        </p:nvSpPr>
        <p:spPr>
          <a:xfrm>
            <a:off x="123750" y="3116250"/>
            <a:ext cx="5613900" cy="250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5799900" y="3116250"/>
            <a:ext cx="3221100" cy="250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5"/>
          <p:cNvCxnSpPr>
            <a:stCxn id="118" idx="2"/>
            <a:endCxn id="119" idx="0"/>
          </p:cNvCxnSpPr>
          <p:nvPr/>
        </p:nvCxnSpPr>
        <p:spPr>
          <a:xfrm flipH="1" rot="-5400000">
            <a:off x="3221268" y="3444523"/>
            <a:ext cx="350100" cy="11370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20" name="Google Shape;120;p15"/>
          <p:cNvCxnSpPr>
            <a:stCxn id="121" idx="2"/>
            <a:endCxn id="122" idx="0"/>
          </p:cNvCxnSpPr>
          <p:nvPr/>
        </p:nvCxnSpPr>
        <p:spPr>
          <a:xfrm flipH="1" rot="-5400000">
            <a:off x="1947622" y="4365128"/>
            <a:ext cx="451500" cy="9651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23" name="Google Shape;123;p15"/>
          <p:cNvCxnSpPr>
            <a:stCxn id="124" idx="0"/>
            <a:endCxn id="121" idx="2"/>
          </p:cNvCxnSpPr>
          <p:nvPr/>
        </p:nvCxnSpPr>
        <p:spPr>
          <a:xfrm rot="-5400000">
            <a:off x="952350" y="4335000"/>
            <a:ext cx="451500" cy="10254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25" name="Google Shape;125;p15"/>
          <p:cNvCxnSpPr>
            <a:stCxn id="121" idx="0"/>
            <a:endCxn id="118" idx="2"/>
          </p:cNvCxnSpPr>
          <p:nvPr/>
        </p:nvCxnSpPr>
        <p:spPr>
          <a:xfrm rot="-5400000">
            <a:off x="2084272" y="3444578"/>
            <a:ext cx="350100" cy="11370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18" name="Google Shape;118;p15"/>
          <p:cNvSpPr txBox="1"/>
          <p:nvPr/>
        </p:nvSpPr>
        <p:spPr>
          <a:xfrm>
            <a:off x="2333868" y="3404173"/>
            <a:ext cx="987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Migraine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1196872" y="4188128"/>
            <a:ext cx="987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Episodic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3470865" y="4188128"/>
            <a:ext cx="987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Chronic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2087275" y="5073450"/>
            <a:ext cx="11370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Preventive Treatment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133950" y="5073450"/>
            <a:ext cx="1062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Acute Treatment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26" name="Google Shape;126;p15"/>
          <p:cNvCxnSpPr>
            <a:endCxn id="121" idx="2"/>
          </p:cNvCxnSpPr>
          <p:nvPr/>
        </p:nvCxnSpPr>
        <p:spPr>
          <a:xfrm rot="-5400000">
            <a:off x="1423972" y="4888178"/>
            <a:ext cx="5331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27" name="Google Shape;127;p15"/>
          <p:cNvSpPr txBox="1"/>
          <p:nvPr/>
        </p:nvSpPr>
        <p:spPr>
          <a:xfrm>
            <a:off x="1122325" y="5106950"/>
            <a:ext cx="11370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Acute + Preventive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123750" y="3116250"/>
            <a:ext cx="5613900" cy="400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MARKET SEGMENTATION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270000" y="4286250"/>
            <a:ext cx="1838700" cy="125490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" name="Google Shape;130;p15"/>
          <p:cNvCxnSpPr/>
          <p:nvPr/>
        </p:nvCxnSpPr>
        <p:spPr>
          <a:xfrm>
            <a:off x="4108800" y="5352450"/>
            <a:ext cx="4839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1" name="Google Shape;131;p15"/>
          <p:cNvSpPr txBox="1"/>
          <p:nvPr/>
        </p:nvSpPr>
        <p:spPr>
          <a:xfrm>
            <a:off x="4660050" y="5190900"/>
            <a:ext cx="9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omfortaa"/>
                <a:ea typeface="Comfortaa"/>
                <a:cs typeface="Comfortaa"/>
                <a:sym typeface="Comfortaa"/>
              </a:rPr>
              <a:t>Target Market</a:t>
            </a:r>
            <a:endParaRPr b="1"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4052700" y="5162100"/>
            <a:ext cx="1563900" cy="35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5799900" y="3116250"/>
            <a:ext cx="3221100" cy="400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MARKET SIZE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5890350" y="3572950"/>
            <a:ext cx="307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3489625" y="4826600"/>
            <a:ext cx="232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**</a:t>
            </a:r>
            <a:r>
              <a:rPr lang="en" sz="900" u="sng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TARGET MARKET </a:t>
            </a:r>
            <a:endParaRPr sz="9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5996250" y="4142775"/>
            <a:ext cx="1027200" cy="862200"/>
          </a:xfrm>
          <a:prstGeom prst="ellipse">
            <a:avLst/>
          </a:prstGeom>
          <a:solidFill>
            <a:srgbClr val="1155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7980883" y="4322037"/>
            <a:ext cx="626400" cy="5037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114 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8" name="Google Shape;138;p15"/>
          <p:cNvCxnSpPr>
            <a:stCxn id="136" idx="0"/>
            <a:endCxn id="137" idx="0"/>
          </p:cNvCxnSpPr>
          <p:nvPr/>
        </p:nvCxnSpPr>
        <p:spPr>
          <a:xfrm>
            <a:off x="6509850" y="4142775"/>
            <a:ext cx="1784100" cy="17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5"/>
          <p:cNvCxnSpPr>
            <a:stCxn id="136" idx="4"/>
            <a:endCxn id="137" idx="4"/>
          </p:cNvCxnSpPr>
          <p:nvPr/>
        </p:nvCxnSpPr>
        <p:spPr>
          <a:xfrm flipH="1" rot="10800000">
            <a:off x="6509850" y="4825875"/>
            <a:ext cx="1784100" cy="17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5"/>
          <p:cNvSpPr txBox="1"/>
          <p:nvPr/>
        </p:nvSpPr>
        <p:spPr>
          <a:xfrm>
            <a:off x="6258241" y="4356783"/>
            <a:ext cx="50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1000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6185313" y="4960407"/>
            <a:ext cx="97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mfortaa"/>
                <a:ea typeface="Comfortaa"/>
                <a:cs typeface="Comfortaa"/>
                <a:sym typeface="Comfortaa"/>
              </a:rPr>
              <a:t>Per patients visited</a:t>
            </a:r>
            <a:endParaRPr b="1"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7938178" y="4825688"/>
            <a:ext cx="1027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mfortaa"/>
                <a:ea typeface="Comfortaa"/>
                <a:cs typeface="Comfortaa"/>
                <a:sym typeface="Comfortaa"/>
              </a:rPr>
              <a:t>Episodic Migraine with acute treatment</a:t>
            </a:r>
            <a:endParaRPr b="1"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5785050" y="3447600"/>
            <a:ext cx="3240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0" lvl="0" marL="114300" rtl="0" algn="l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❖"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From the </a:t>
            </a:r>
            <a:r>
              <a:rPr lang="en" sz="1100" u="sng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given dataset</a:t>
            </a: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 of around 250 doctors, we obtained the market size to be as follows: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highlight>
                  <a:srgbClr val="FFF2CC"/>
                </a:highlight>
              </a:rPr>
              <a:t>‹#›</a:t>
            </a:fld>
            <a:endParaRPr>
              <a:highlight>
                <a:srgbClr val="FFF2CC"/>
              </a:highlight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8100" y="183675"/>
            <a:ext cx="328050" cy="3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113250" y="123700"/>
            <a:ext cx="863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Though doctors have alternatives to treat migraine based on existing medications, ‘RELIEVE’ shows strong potential to surpass them.</a:t>
            </a:r>
            <a:endParaRPr b="1" sz="1800">
              <a:solidFill>
                <a:srgbClr val="1155C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151" name="Google Shape;151;p16"/>
          <p:cNvGraphicFramePr/>
          <p:nvPr/>
        </p:nvGraphicFramePr>
        <p:xfrm>
          <a:off x="6016875" y="79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{397EAE7E-13A9-4C92-8BD7-7F4CB9578901}</a:tableStyleId>
              </a:tblPr>
              <a:tblGrid>
                <a:gridCol w="3004275"/>
              </a:tblGrid>
              <a:tr h="41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POTENTIAL DRIVERS FOR RELIEVE</a:t>
                      </a:r>
                      <a:endParaRPr b="1" sz="13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58750">
                <a:tc>
                  <a:txBody>
                    <a:bodyPr/>
                    <a:lstStyle/>
                    <a:p>
                      <a:pPr indent="-196850" lvl="0" marL="2921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omfortaa"/>
                        <a:buChar char="❖"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Minimal side effects in comparison to Triptans (most preferred alternative)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600">
                <a:tc>
                  <a:txBody>
                    <a:bodyPr/>
                    <a:lstStyle/>
                    <a:p>
                      <a:pPr indent="-196850" lvl="0" marL="2921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omfortaa"/>
                        <a:buChar char="❖"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Practitioners are willing to overcome insurance hurdles,provided it’s a promising product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750">
                <a:tc>
                  <a:txBody>
                    <a:bodyPr/>
                    <a:lstStyle/>
                    <a:p>
                      <a:pPr indent="-196850" lvl="0" marL="2921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omfortaa"/>
                        <a:buChar char="❖"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High unmet need for acute treatment of patients contraindicated to Triptans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2" name="Google Shape;152;p16"/>
          <p:cNvGraphicFramePr/>
          <p:nvPr/>
        </p:nvGraphicFramePr>
        <p:xfrm>
          <a:off x="6016875" y="3668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{397EAE7E-13A9-4C92-8BD7-7F4CB9578901}</a:tableStyleId>
              </a:tblPr>
              <a:tblGrid>
                <a:gridCol w="3004275"/>
              </a:tblGrid>
              <a:tr h="50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POTENTIAL BARRIERS FOR RELIEVE</a:t>
                      </a:r>
                      <a:endParaRPr b="1" sz="13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6325">
                <a:tc>
                  <a:txBody>
                    <a:bodyPr/>
                    <a:lstStyle/>
                    <a:p>
                      <a:pPr indent="-196850" lvl="0" marL="2921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omfortaa"/>
                        <a:buChar char="❖"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Intravenous mode of treatment is economically beneficial than RELIEVE for practitioners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325">
                <a:tc>
                  <a:txBody>
                    <a:bodyPr/>
                    <a:lstStyle/>
                    <a:p>
                      <a:pPr indent="-171450" lvl="0" marL="50800" marR="1651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omfortaa"/>
                        <a:buChar char="❖"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Unavailability of low dosage medication which is preferred by practitioners in early stage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34290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" name="Google Shape;153;p16"/>
          <p:cNvSpPr/>
          <p:nvPr/>
        </p:nvSpPr>
        <p:spPr>
          <a:xfrm>
            <a:off x="191250" y="801300"/>
            <a:ext cx="5693100" cy="281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DETERMINING AND COMPARING OVERALL RATINGS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270300" y="979950"/>
            <a:ext cx="5602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71450" spcFirstLastPara="1" rIns="91425" wrap="square" tIns="91425">
            <a:spAutoFit/>
          </a:bodyPr>
          <a:lstStyle/>
          <a:p>
            <a:pPr indent="-184150" lvl="0" marL="114300" rtl="0" algn="l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➔"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The mean of all attributes from the HCP’s perception on individual treatment alternatives is calculated from the main data set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-184150" lvl="0" marL="114300" rtl="0" algn="l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➔"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The mean importance rating is evaluated from the primary data set for all alternatives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603900" y="1780350"/>
            <a:ext cx="4891200" cy="2814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Overall rating = Σ</a:t>
            </a:r>
            <a:r>
              <a:rPr b="1"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(</a:t>
            </a:r>
            <a:r>
              <a:rPr b="1" i="1"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Importance Rating </a:t>
            </a:r>
            <a:r>
              <a:rPr b="1"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x</a:t>
            </a:r>
            <a:r>
              <a:rPr b="1" i="1"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Perception rating</a:t>
            </a:r>
            <a:r>
              <a:rPr b="1"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)/49</a:t>
            </a:r>
            <a:endParaRPr b="1"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6" name="Google Shape;156;p16">
            <a:hlinkClick r:id="rId4"/>
          </p:cNvPr>
          <p:cNvSpPr txBox="1"/>
          <p:nvPr/>
        </p:nvSpPr>
        <p:spPr>
          <a:xfrm>
            <a:off x="4239525" y="1433688"/>
            <a:ext cx="1586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b="1" lang="en" sz="11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Calculations</a:t>
            </a:r>
            <a:endParaRPr b="1" sz="900" u="sng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57" name="Google Shape;157;p16"/>
          <p:cNvGraphicFramePr/>
          <p:nvPr/>
        </p:nvGraphicFramePr>
        <p:xfrm>
          <a:off x="179400" y="21386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{397EAE7E-13A9-4C92-8BD7-7F4CB9578901}</a:tableStyleId>
              </a:tblPr>
              <a:tblGrid>
                <a:gridCol w="1519725"/>
                <a:gridCol w="761600"/>
                <a:gridCol w="746775"/>
                <a:gridCol w="721325"/>
                <a:gridCol w="1059875"/>
                <a:gridCol w="883800"/>
              </a:tblGrid>
              <a:tr h="38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Rating (out of 7)</a:t>
                      </a:r>
                      <a:endParaRPr b="1"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NSAID</a:t>
                      </a:r>
                      <a:endParaRPr b="1"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Triptan</a:t>
                      </a:r>
                      <a:endParaRPr b="1"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Opioid</a:t>
                      </a:r>
                      <a:endParaRPr b="1"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Barbiturate</a:t>
                      </a:r>
                      <a:endParaRPr b="1"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Relieve</a:t>
                      </a:r>
                      <a:endParaRPr b="1"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Pain Relief</a:t>
                      </a:r>
                      <a:endParaRPr b="1"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4.11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5.00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4.01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3.91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4.90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Pain Freedom</a:t>
                      </a:r>
                      <a:endParaRPr b="1"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3.85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4.80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3.67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3.83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4.73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% improvement</a:t>
                      </a:r>
                      <a:endParaRPr b="1"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3.71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4.63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3.46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3.57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4.62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Side Effects</a:t>
                      </a:r>
                      <a:endParaRPr b="1"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4.30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4.11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2.93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3.25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4.64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Admin. route</a:t>
                      </a:r>
                      <a:endParaRPr b="1"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4.04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4.31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3.49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3.46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4.22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Mechanism</a:t>
                      </a:r>
                      <a:endParaRPr b="1"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2.95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3.35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2.45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2.55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3.57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Efficacy</a:t>
                      </a:r>
                      <a:endParaRPr b="1"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3.84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4.35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3.82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3.63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4.62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Overall Score</a:t>
                      </a:r>
                      <a:endParaRPr b="1"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3.83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4.36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3.40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3.46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4.47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4625550" y="1381188"/>
            <a:ext cx="2135100" cy="1225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400050" spcFirstLastPara="1" rIns="91425" wrap="square" tIns="91425">
            <a:noAutofit/>
          </a:bodyPr>
          <a:lstStyle/>
          <a:p>
            <a:pPr indent="-18415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➔"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The</a:t>
            </a: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 triptan with the most side effects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8100" y="183675"/>
            <a:ext cx="328050" cy="3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/>
        </p:nvSpPr>
        <p:spPr>
          <a:xfrm>
            <a:off x="37050" y="47500"/>
            <a:ext cx="863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Based on primary competitor analysis, and market research on pricing strategy, ‘RELIEVE’ should be priced at $8.5/pill.</a:t>
            </a:r>
            <a:endParaRPr b="1" sz="1800">
              <a:solidFill>
                <a:srgbClr val="1155C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166" name="Google Shape;166;p17"/>
          <p:cNvGraphicFramePr/>
          <p:nvPr/>
        </p:nvGraphicFramePr>
        <p:xfrm>
          <a:off x="208900" y="277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{397EAE7E-13A9-4C92-8BD7-7F4CB9578901}</a:tableStyleId>
              </a:tblPr>
              <a:tblGrid>
                <a:gridCol w="1357025"/>
                <a:gridCol w="1087225"/>
                <a:gridCol w="1087225"/>
                <a:gridCol w="744625"/>
              </a:tblGrid>
              <a:tr h="76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Type of Triptan</a:t>
                      </a:r>
                      <a:endParaRPr b="1"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Risk of Side Effect</a:t>
                      </a:r>
                      <a:endParaRPr b="1"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Recurrence</a:t>
                      </a:r>
                      <a:endParaRPr b="1"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Price </a:t>
                      </a:r>
                      <a:r>
                        <a:rPr b="1"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per pill</a:t>
                      </a:r>
                      <a:endParaRPr b="1"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7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SumaTriptan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HIGH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MODERATE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$8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ZolmiTriptan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HIGH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HIGH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$8.7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AlmoTriptan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LOW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LOW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$9.4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RizaTriptan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LOW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HIGH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$9.4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" name="Google Shape;167;p17"/>
          <p:cNvSpPr txBox="1"/>
          <p:nvPr/>
        </p:nvSpPr>
        <p:spPr>
          <a:xfrm>
            <a:off x="0" y="5332500"/>
            <a:ext cx="877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[2]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Choosing the Right Triptan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6830400" y="1381200"/>
            <a:ext cx="2135100" cy="1225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➔"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Higher Side Effects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➔"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Higher Recurrence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4637550" y="2666713"/>
            <a:ext cx="2135100" cy="1225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➔"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Costly Pill 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6830400" y="2666713"/>
            <a:ext cx="2135100" cy="1225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➔"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Higher Recurrence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➔"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Costlier Pill 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5076150" y="922525"/>
            <a:ext cx="3396300" cy="303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COMPETITORS VS RELIEVE</a:t>
            </a:r>
            <a:endParaRPr b="1" sz="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5081700" y="1381200"/>
            <a:ext cx="124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Comfortaa"/>
                <a:ea typeface="Comfortaa"/>
                <a:cs typeface="Comfortaa"/>
                <a:sym typeface="Comfortaa"/>
              </a:rPr>
              <a:t>SumaTriptan</a:t>
            </a:r>
            <a:endParaRPr b="1" sz="1200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7274550" y="1381200"/>
            <a:ext cx="124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Comfortaa"/>
                <a:ea typeface="Comfortaa"/>
                <a:cs typeface="Comfortaa"/>
                <a:sym typeface="Comfortaa"/>
              </a:rPr>
              <a:t>Zolmi</a:t>
            </a:r>
            <a:r>
              <a:rPr b="1" lang="en" sz="1200" u="sng">
                <a:latin typeface="Comfortaa"/>
                <a:ea typeface="Comfortaa"/>
                <a:cs typeface="Comfortaa"/>
                <a:sym typeface="Comfortaa"/>
              </a:rPr>
              <a:t>Triptan</a:t>
            </a:r>
            <a:endParaRPr b="1" sz="1200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7274550" y="2685275"/>
            <a:ext cx="124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Comfortaa"/>
                <a:ea typeface="Comfortaa"/>
                <a:cs typeface="Comfortaa"/>
                <a:sym typeface="Comfortaa"/>
              </a:rPr>
              <a:t>Riza</a:t>
            </a:r>
            <a:r>
              <a:rPr b="1" lang="en" sz="1200" u="sng">
                <a:latin typeface="Comfortaa"/>
                <a:ea typeface="Comfortaa"/>
                <a:cs typeface="Comfortaa"/>
                <a:sym typeface="Comfortaa"/>
              </a:rPr>
              <a:t>Triptan</a:t>
            </a:r>
            <a:endParaRPr b="1" sz="1200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5067625" y="2672850"/>
            <a:ext cx="124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Comfortaa"/>
                <a:ea typeface="Comfortaa"/>
                <a:cs typeface="Comfortaa"/>
                <a:sym typeface="Comfortaa"/>
              </a:rPr>
              <a:t>Almo</a:t>
            </a:r>
            <a:r>
              <a:rPr b="1" lang="en" sz="1200" u="sng">
                <a:latin typeface="Comfortaa"/>
                <a:ea typeface="Comfortaa"/>
                <a:cs typeface="Comfortaa"/>
                <a:sym typeface="Comfortaa"/>
              </a:rPr>
              <a:t>Triptan</a:t>
            </a:r>
            <a:endParaRPr b="1" sz="1200" u="sng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76" name="Google Shape;176;p17"/>
          <p:cNvCxnSpPr>
            <a:stCxn id="177" idx="2"/>
            <a:endCxn id="178" idx="1"/>
          </p:cNvCxnSpPr>
          <p:nvPr/>
        </p:nvCxnSpPr>
        <p:spPr>
          <a:xfrm>
            <a:off x="658000" y="2023050"/>
            <a:ext cx="837600" cy="4683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17"/>
          <p:cNvCxnSpPr>
            <a:stCxn id="177" idx="2"/>
            <a:endCxn id="180" idx="1"/>
          </p:cNvCxnSpPr>
          <p:nvPr/>
        </p:nvCxnSpPr>
        <p:spPr>
          <a:xfrm flipH="1" rot="10800000">
            <a:off x="658000" y="1634550"/>
            <a:ext cx="837600" cy="3885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17"/>
          <p:cNvSpPr/>
          <p:nvPr/>
        </p:nvSpPr>
        <p:spPr>
          <a:xfrm rot="-5400000">
            <a:off x="-367700" y="1760400"/>
            <a:ext cx="1526100" cy="525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TRIPTANS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1495624" y="1510975"/>
            <a:ext cx="1594500" cy="24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Moderate Pain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1495499" y="2367825"/>
            <a:ext cx="1424400" cy="24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Mild Pain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3060523" y="2210475"/>
            <a:ext cx="1424400" cy="492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3500" lvl="0" marL="0" rtl="0" algn="l"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FrovaTriptan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-63500" lvl="0" marL="0" rtl="0" algn="l"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NaraTriptan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3060523" y="1386775"/>
            <a:ext cx="1424400" cy="800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3500" lvl="0" marL="0" rtl="0" algn="l"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Suma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Triptan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-63500" lvl="0" marL="0" rtl="0" algn="l"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ZolmiTriptan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-63500" lvl="0" marL="0" rtl="0" algn="l"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AlmoTriptan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-63500" lvl="0" marL="0" rtl="0" algn="l"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RizaTriptan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648800" y="934638"/>
            <a:ext cx="3396300" cy="303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PRIMARY COMPETITOR ANALYSIS</a:t>
            </a:r>
            <a:r>
              <a:rPr b="1" lang="en" sz="800">
                <a:latin typeface="Comfortaa"/>
                <a:ea typeface="Comfortaa"/>
                <a:cs typeface="Comfortaa"/>
                <a:sym typeface="Comfortaa"/>
              </a:rPr>
              <a:t>[2]</a:t>
            </a:r>
            <a:endParaRPr b="1" sz="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4860000" y="4004775"/>
            <a:ext cx="3816600" cy="303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PRICING THE PILL &amp; CONSIDERATIONS</a:t>
            </a:r>
            <a:endParaRPr b="1" sz="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4689300" y="4421227"/>
            <a:ext cx="1036800" cy="1094100"/>
          </a:xfrm>
          <a:prstGeom prst="ellipse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$8.5/pill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5805000" y="4373550"/>
            <a:ext cx="3149400" cy="120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41300" lvl="0" marL="285750" rtl="0" algn="l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★"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Keeping in </a:t>
            </a: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mind</a:t>
            </a: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 the high capital investment in R&amp;D ($2-3 billion)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-241300" lvl="0" marL="285750" rtl="0" algn="l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★"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Has similar benefits with negligible adverse effect from Sumatriptan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-241300" lvl="0" marL="285750" rtl="0" algn="l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★"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Expected to gain competitive advantage at the price point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8100" y="183675"/>
            <a:ext cx="328050" cy="3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8"/>
          <p:cNvSpPr txBox="1"/>
          <p:nvPr/>
        </p:nvSpPr>
        <p:spPr>
          <a:xfrm>
            <a:off x="37050" y="47500"/>
            <a:ext cx="863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Certain group of  doctors are showing high reliability on </a:t>
            </a:r>
            <a:r>
              <a:rPr b="1" lang="en" sz="18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‘</a:t>
            </a:r>
            <a:r>
              <a:rPr b="1" lang="en" sz="18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RELIEVE</a:t>
            </a:r>
            <a:r>
              <a:rPr b="1" lang="en" sz="18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’</a:t>
            </a:r>
            <a:r>
              <a:rPr b="1" lang="en" sz="18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 and hence sorting the key considerations for launching</a:t>
            </a:r>
            <a:r>
              <a:rPr b="1" lang="en" sz="8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[3]</a:t>
            </a:r>
            <a:r>
              <a:rPr b="1" lang="en" sz="18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 it in the market</a:t>
            </a:r>
            <a:endParaRPr b="1" sz="1800">
              <a:solidFill>
                <a:srgbClr val="1155C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-47825" y="5076700"/>
            <a:ext cx="43095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[3]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Rates and reasons for discontinuation of triptans and opioids in episodic migraine: Results from the American Migraine Prevalence and Prevention (AMPP) study - ScienceDirect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**HCP = Health Care Professional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95" name="Google Shape;195;p18"/>
          <p:cNvSpPr/>
          <p:nvPr/>
        </p:nvSpPr>
        <p:spPr>
          <a:xfrm>
            <a:off x="71550" y="786400"/>
            <a:ext cx="3850200" cy="303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Key Characteristic Identification of HCPs</a:t>
            </a:r>
            <a:endParaRPr b="1" sz="1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88800" y="1090300"/>
            <a:ext cx="373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For determining the characteristics we determined overall rating given by the HCPs for each categorical variables using this formula: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106350" y="1717800"/>
            <a:ext cx="35613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Rating</a:t>
            </a: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 =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 𝚺 (Rating value * Count of HCP)/ </a:t>
            </a:r>
            <a:r>
              <a:rPr b="1"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𝚺 count of HCPs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98" name="Google Shape;198;p18"/>
          <p:cNvCxnSpPr/>
          <p:nvPr/>
        </p:nvCxnSpPr>
        <p:spPr>
          <a:xfrm>
            <a:off x="4010550" y="719400"/>
            <a:ext cx="0" cy="496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199" name="Google Shape;199;p18"/>
          <p:cNvGraphicFramePr/>
          <p:nvPr/>
        </p:nvGraphicFramePr>
        <p:xfrm>
          <a:off x="4086750" y="107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{397EAE7E-13A9-4C92-8BD7-7F4CB9578901}</a:tableStyleId>
              </a:tblPr>
              <a:tblGrid>
                <a:gridCol w="2460900"/>
                <a:gridCol w="2460900"/>
              </a:tblGrid>
              <a:tr h="12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 u="sng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STRENGTHS</a:t>
                      </a:r>
                      <a:endParaRPr b="1" sz="1300" u="sng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-1270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omfortaa"/>
                        <a:buChar char="●"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No CV contraindication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-1270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omfortaa"/>
                        <a:buChar char="●"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High % Pain Freedom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-1270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omfortaa"/>
                        <a:buChar char="●"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Low Side Effects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-1270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omfortaa"/>
                        <a:buChar char="●"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80% people with mild or no pain after 2 hours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 u="sng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WEAKNESSES</a:t>
                      </a:r>
                      <a:endParaRPr b="1" sz="1300" u="sng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-8255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mfortaa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Only available as oral pills</a:t>
                      </a:r>
                      <a:endParaRPr sz="11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-6985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mfortaa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Only a single dosage amount</a:t>
                      </a:r>
                      <a:endParaRPr sz="11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-6985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mfortaa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IV infusions profitable for doctors</a:t>
                      </a:r>
                      <a:endParaRPr sz="11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78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 u="sng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OPPORTUNITIES</a:t>
                      </a:r>
                      <a:endParaRPr b="1" sz="1300" u="sng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-69850" lvl="0" marL="571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mfortaa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Those contraindicated to triptan have high unmet need</a:t>
                      </a:r>
                      <a:endParaRPr sz="11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-69850" lvl="0" marL="571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mfortaa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Triptan , ergot not efficacious</a:t>
                      </a:r>
                      <a:endParaRPr sz="11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114300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 u="sng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THREATS</a:t>
                      </a:r>
                      <a:endParaRPr sz="1300" u="sng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-1270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mfortaa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No compliance of insurance companies</a:t>
                      </a:r>
                      <a:endParaRPr sz="11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300" u="sng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200" name="Google Shape;200;p18"/>
          <p:cNvSpPr/>
          <p:nvPr/>
        </p:nvSpPr>
        <p:spPr>
          <a:xfrm>
            <a:off x="4635150" y="719400"/>
            <a:ext cx="3850200" cy="303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SWOT ANALYSIS</a:t>
            </a:r>
            <a:endParaRPr b="1" sz="1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421850" y="2482050"/>
            <a:ext cx="2218200" cy="303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Physician Persona</a:t>
            </a:r>
            <a:endParaRPr b="1" sz="1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106350" y="2857500"/>
            <a:ext cx="3815400" cy="692700"/>
          </a:xfrm>
          <a:prstGeom prst="roundRect">
            <a:avLst>
              <a:gd fmla="val 16667" name="adj"/>
            </a:avLst>
          </a:prstGeom>
          <a:solidFill>
            <a:srgbClr val="4788F5">
              <a:alpha val="83330"/>
            </a:srgbClr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106350" y="3618300"/>
            <a:ext cx="3815400" cy="692700"/>
          </a:xfrm>
          <a:prstGeom prst="roundRect">
            <a:avLst>
              <a:gd fmla="val 16667" name="adj"/>
            </a:avLst>
          </a:prstGeom>
          <a:solidFill>
            <a:srgbClr val="4788F5">
              <a:alpha val="83330"/>
            </a:srgbClr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106350" y="4379100"/>
            <a:ext cx="3815400" cy="692700"/>
          </a:xfrm>
          <a:prstGeom prst="roundRect">
            <a:avLst>
              <a:gd fmla="val 16667" name="adj"/>
            </a:avLst>
          </a:prstGeom>
          <a:solidFill>
            <a:srgbClr val="4788F5">
              <a:alpha val="83330"/>
            </a:srgbClr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775" y="2902050"/>
            <a:ext cx="648150" cy="64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18"/>
          <p:cNvCxnSpPr/>
          <p:nvPr/>
        </p:nvCxnSpPr>
        <p:spPr>
          <a:xfrm>
            <a:off x="928825" y="2960475"/>
            <a:ext cx="0" cy="5148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7" name="Google Shape;20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3050" y="3639338"/>
            <a:ext cx="648150" cy="64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18"/>
          <p:cNvCxnSpPr/>
          <p:nvPr/>
        </p:nvCxnSpPr>
        <p:spPr>
          <a:xfrm>
            <a:off x="928825" y="3707250"/>
            <a:ext cx="0" cy="5148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9" name="Google Shape;20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3050" y="4434213"/>
            <a:ext cx="648150" cy="64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18"/>
          <p:cNvCxnSpPr/>
          <p:nvPr/>
        </p:nvCxnSpPr>
        <p:spPr>
          <a:xfrm>
            <a:off x="928825" y="4468175"/>
            <a:ext cx="0" cy="5148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8"/>
          <p:cNvSpPr txBox="1"/>
          <p:nvPr/>
        </p:nvSpPr>
        <p:spPr>
          <a:xfrm>
            <a:off x="513750" y="2861400"/>
            <a:ext cx="3188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Neurologists</a:t>
            </a:r>
            <a:r>
              <a:rPr lang="en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are most likely to prescribe RELIEVE as their ratings </a:t>
            </a:r>
            <a:r>
              <a:rPr b="1" lang="en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for prescribing RELIEVE i</a:t>
            </a:r>
            <a:r>
              <a:rPr lang="en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 </a:t>
            </a:r>
            <a:r>
              <a:rPr b="1" lang="en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5.90/7.</a:t>
            </a:r>
            <a:endParaRPr sz="1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560100" y="3618300"/>
            <a:ext cx="3188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Doctors who have </a:t>
            </a:r>
            <a:r>
              <a:rPr b="1" lang="en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solo- practice in an office</a:t>
            </a:r>
            <a:r>
              <a:rPr lang="en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are more likely to prescribe RELIEVE (Rating: </a:t>
            </a:r>
            <a:r>
              <a:rPr b="1" lang="en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5.80/7</a:t>
            </a:r>
            <a:r>
              <a:rPr lang="en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 sz="1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560100" y="4306050"/>
            <a:ext cx="3188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Doctors who have a work </a:t>
            </a:r>
            <a:r>
              <a:rPr lang="en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experience</a:t>
            </a:r>
            <a:r>
              <a:rPr lang="en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of 26-30 years are more likely to prescribe RELIEVE (Rating: </a:t>
            </a:r>
            <a:r>
              <a:rPr b="1" lang="en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5.90/7</a:t>
            </a:r>
            <a:r>
              <a:rPr lang="en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 sz="1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4711350" y="3278150"/>
            <a:ext cx="3850200" cy="303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LAUNCH STRATEGY CONSIDERATIONS</a:t>
            </a:r>
            <a:endParaRPr b="1" sz="1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5" name="Google Shape;215;p18">
            <a:hlinkClick r:id="rId8"/>
          </p:cNvPr>
          <p:cNvSpPr txBox="1"/>
          <p:nvPr/>
        </p:nvSpPr>
        <p:spPr>
          <a:xfrm>
            <a:off x="2551375" y="2523650"/>
            <a:ext cx="1586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**Calculations</a:t>
            </a:r>
            <a:endParaRPr b="1" sz="700" u="sng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18"/>
          <p:cNvSpPr/>
          <p:nvPr/>
        </p:nvSpPr>
        <p:spPr>
          <a:xfrm rot="5577791">
            <a:off x="3519072" y="2458043"/>
            <a:ext cx="528106" cy="273364"/>
          </a:xfrm>
          <a:prstGeom prst="curvedDownArrow">
            <a:avLst>
              <a:gd fmla="val 25000" name="adj1"/>
              <a:gd fmla="val 50000" name="adj2"/>
              <a:gd fmla="val 20489" name="adj3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7" name="Google Shape;217;p18"/>
          <p:cNvGraphicFramePr/>
          <p:nvPr/>
        </p:nvGraphicFramePr>
        <p:xfrm>
          <a:off x="4099350" y="361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{397EAE7E-13A9-4C92-8BD7-7F4CB9578901}</a:tableStyleId>
              </a:tblPr>
              <a:tblGrid>
                <a:gridCol w="2229700"/>
                <a:gridCol w="2654000"/>
              </a:tblGrid>
              <a:tr h="36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Target Market</a:t>
                      </a:r>
                      <a:endParaRPr b="1" sz="11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Episodic Migraine + acute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treatment</a:t>
                      </a:r>
                      <a:endParaRPr sz="10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Product and Competitor </a:t>
                      </a:r>
                      <a:endParaRPr b="1" sz="11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Competitor Analysis on diff parameters</a:t>
                      </a:r>
                      <a:endParaRPr sz="10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Operational considerations</a:t>
                      </a:r>
                      <a:endParaRPr b="1" sz="11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Investment in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Manufacturing,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Supply Chain and Marketing </a:t>
                      </a:r>
                      <a:endParaRPr sz="10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Market Reach</a:t>
                      </a:r>
                      <a:endParaRPr b="1" sz="11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Well Established in the US market</a:t>
                      </a:r>
                      <a:endParaRPr sz="10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Profitability</a:t>
                      </a:r>
                      <a:endParaRPr b="1" sz="11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To be considered before launch</a:t>
                      </a:r>
                      <a:endParaRPr sz="10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/>
          <p:nvPr/>
        </p:nvSpPr>
        <p:spPr>
          <a:xfrm rot="10800000">
            <a:off x="4488600" y="3562475"/>
            <a:ext cx="753900" cy="801000"/>
          </a:xfrm>
          <a:prstGeom prst="curvedRightArrow">
            <a:avLst>
              <a:gd fmla="val 34552" name="adj1"/>
              <a:gd fmla="val 50000" name="adj2"/>
              <a:gd fmla="val 27417" name="adj3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8100" y="183675"/>
            <a:ext cx="328050" cy="3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9"/>
          <p:cNvSpPr txBox="1"/>
          <p:nvPr/>
        </p:nvSpPr>
        <p:spPr>
          <a:xfrm>
            <a:off x="37050" y="47500"/>
            <a:ext cx="863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Forecasting ‘RELIEVE’ to reach </a:t>
            </a:r>
            <a:r>
              <a:rPr b="1" lang="en" sz="18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its</a:t>
            </a:r>
            <a:r>
              <a:rPr b="1" lang="en" sz="18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 peak potential by 2032, and to  generate a net revenue of $9.23 bn by 2034.</a:t>
            </a:r>
            <a:endParaRPr b="1" sz="1800">
              <a:solidFill>
                <a:srgbClr val="1155C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5" name="Google Shape;225;p19" title="Chart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3269" t="0"/>
          <a:stretch/>
        </p:blipFill>
        <p:spPr>
          <a:xfrm>
            <a:off x="160800" y="1145750"/>
            <a:ext cx="4335000" cy="286815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6" name="Google Shape;226;p19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7000" y="3009900"/>
            <a:ext cx="3568500" cy="231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7" name="Google Shape;227;p19"/>
          <p:cNvSpPr/>
          <p:nvPr/>
        </p:nvSpPr>
        <p:spPr>
          <a:xfrm>
            <a:off x="100800" y="702375"/>
            <a:ext cx="4455000" cy="326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PEAK POTENTIAL FORECAST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160800" y="4430700"/>
            <a:ext cx="1395000" cy="897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171450" spcFirstLastPara="1" rIns="91425" wrap="square" tIns="91425">
            <a:noAutofit/>
          </a:bodyPr>
          <a:lstStyle/>
          <a:p>
            <a:pPr indent="-1270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★"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Preparing a dataset of the existing products with their duration to reach p.p 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1744650" y="4445825"/>
            <a:ext cx="1316400" cy="897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69850" lvl="0" marL="57150" marR="0" rtl="0" algn="l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★"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 Checking out Regression models to find best model to predict the p.p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0" name="Google Shape;230;p19"/>
          <p:cNvSpPr/>
          <p:nvPr/>
        </p:nvSpPr>
        <p:spPr>
          <a:xfrm>
            <a:off x="3310500" y="4445825"/>
            <a:ext cx="1316400" cy="897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27000" lvl="0" marL="57150" marR="0" rtl="0" algn="l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★"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Using predicted </a:t>
            </a: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values</a:t>
            </a: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 from </a:t>
            </a: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Random Forest </a:t>
            </a: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to plot uptake curve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1" name="Google Shape;231;p19">
            <a:hlinkClick r:id="rId7"/>
          </p:cNvPr>
          <p:cNvSpPr/>
          <p:nvPr/>
        </p:nvSpPr>
        <p:spPr>
          <a:xfrm>
            <a:off x="160800" y="4081513"/>
            <a:ext cx="1395000" cy="270000"/>
          </a:xfrm>
          <a:prstGeom prst="homePlate">
            <a:avLst>
              <a:gd fmla="val 50000" name="adj"/>
            </a:avLst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DATASET</a:t>
            </a:r>
            <a:endParaRPr sz="1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2" name="Google Shape;232;p19">
            <a:hlinkClick r:id="rId8"/>
          </p:cNvPr>
          <p:cNvSpPr/>
          <p:nvPr/>
        </p:nvSpPr>
        <p:spPr>
          <a:xfrm>
            <a:off x="1734150" y="4090500"/>
            <a:ext cx="1395000" cy="270000"/>
          </a:xfrm>
          <a:prstGeom prst="chevron">
            <a:avLst>
              <a:gd fmla="val 50000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REGRESSION</a:t>
            </a:r>
            <a:endParaRPr sz="1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3290700" y="4093475"/>
            <a:ext cx="1395000" cy="270000"/>
          </a:xfrm>
          <a:prstGeom prst="chevron">
            <a:avLst>
              <a:gd fmla="val 50000" name="adj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PLOT</a:t>
            </a:r>
            <a:endParaRPr sz="1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5426100" y="711300"/>
            <a:ext cx="3568500" cy="326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SALES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FORECAST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5" name="Google Shape;235;p19"/>
          <p:cNvSpPr/>
          <p:nvPr/>
        </p:nvSpPr>
        <p:spPr>
          <a:xfrm>
            <a:off x="5396975" y="1121700"/>
            <a:ext cx="3624300" cy="7389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Population using RELIEVE=</a:t>
            </a: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( </a:t>
            </a:r>
            <a:r>
              <a:rPr b="1" i="1" lang="en" sz="1100">
                <a:latin typeface="Comfortaa"/>
                <a:ea typeface="Comfortaa"/>
                <a:cs typeface="Comfortaa"/>
                <a:sym typeface="Comfortaa"/>
              </a:rPr>
              <a:t>U.S population</a:t>
            </a:r>
            <a:r>
              <a:rPr b="1" i="1" lang="en" sz="600">
                <a:latin typeface="Comfortaa"/>
                <a:ea typeface="Comfortaa"/>
                <a:cs typeface="Comfortaa"/>
                <a:sym typeface="Comfortaa"/>
              </a:rPr>
              <a:t>[4]</a:t>
            </a:r>
            <a:r>
              <a:rPr b="1" i="1" lang="en" sz="11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x</a:t>
            </a:r>
            <a:r>
              <a:rPr b="1" i="1" lang="en" sz="1100">
                <a:latin typeface="Comfortaa"/>
                <a:ea typeface="Comfortaa"/>
                <a:cs typeface="Comfortaa"/>
                <a:sym typeface="Comfortaa"/>
              </a:rPr>
              <a:t> %prevalence</a:t>
            </a:r>
            <a:r>
              <a:rPr b="1" i="1" lang="en" sz="800">
                <a:latin typeface="Comfortaa"/>
                <a:ea typeface="Comfortaa"/>
                <a:cs typeface="Comfortaa"/>
                <a:sym typeface="Comfortaa"/>
              </a:rPr>
              <a:t>[1]</a:t>
            </a:r>
            <a:r>
              <a:rPr b="1" i="1" lang="en" sz="11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x </a:t>
            </a:r>
            <a:r>
              <a:rPr b="1" i="1" lang="en" sz="1100">
                <a:latin typeface="Comfortaa"/>
                <a:ea typeface="Comfortaa"/>
                <a:cs typeface="Comfortaa"/>
                <a:sym typeface="Comfortaa"/>
              </a:rPr>
              <a:t>%episodic acute </a:t>
            </a: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x</a:t>
            </a:r>
            <a:r>
              <a:rPr b="1" i="1" lang="en" sz="1100">
                <a:latin typeface="Comfortaa"/>
                <a:ea typeface="Comfortaa"/>
                <a:cs typeface="Comfortaa"/>
                <a:sym typeface="Comfortaa"/>
              </a:rPr>
              <a:t> % treatment penetration</a:t>
            </a:r>
            <a:r>
              <a:rPr b="1" i="1" lang="en"/>
              <a:t> </a:t>
            </a: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x </a:t>
            </a:r>
            <a:r>
              <a:rPr b="1" i="1" lang="en" sz="1100">
                <a:latin typeface="Comfortaa"/>
                <a:ea typeface="Comfortaa"/>
                <a:cs typeface="Comfortaa"/>
                <a:sym typeface="Comfortaa"/>
              </a:rPr>
              <a:t>% use of RELIEVE</a:t>
            </a: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 x</a:t>
            </a:r>
            <a:r>
              <a:rPr b="1" i="1" lang="en" sz="1100">
                <a:latin typeface="Comfortaa"/>
                <a:ea typeface="Comfortaa"/>
                <a:cs typeface="Comfortaa"/>
                <a:sym typeface="Comfortaa"/>
              </a:rPr>
              <a:t> % Market Uptake </a:t>
            </a: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5369100" y="2168700"/>
            <a:ext cx="3624300" cy="6639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Total pills</a:t>
            </a:r>
            <a:r>
              <a:rPr lang="en" sz="600">
                <a:latin typeface="Comfortaa"/>
                <a:ea typeface="Comfortaa"/>
                <a:cs typeface="Comfortaa"/>
                <a:sym typeface="Comfortaa"/>
              </a:rPr>
              <a:t>[5]</a:t>
            </a: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 = (</a:t>
            </a:r>
            <a:r>
              <a:rPr b="1" i="1" lang="en" sz="1100">
                <a:latin typeface="Comfortaa"/>
                <a:ea typeface="Comfortaa"/>
                <a:cs typeface="Comfortaa"/>
                <a:sym typeface="Comfortaa"/>
              </a:rPr>
              <a:t>Population</a:t>
            </a:r>
            <a:r>
              <a:rPr b="1" i="1" lang="en" sz="1100">
                <a:latin typeface="Comfortaa"/>
                <a:ea typeface="Comfortaa"/>
                <a:cs typeface="Comfortaa"/>
                <a:sym typeface="Comfortaa"/>
              </a:rPr>
              <a:t> using RELIEVE x 7.5 x 12</a:t>
            </a: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Revenue = (</a:t>
            </a:r>
            <a:r>
              <a:rPr b="1" i="1" lang="en" sz="1100">
                <a:latin typeface="Comfortaa"/>
                <a:ea typeface="Comfortaa"/>
                <a:cs typeface="Comfortaa"/>
                <a:sym typeface="Comfortaa"/>
              </a:rPr>
              <a:t>Total pills in a year x $8.5</a:t>
            </a: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7069650" y="1860600"/>
            <a:ext cx="281400" cy="326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4998050" y="2445000"/>
            <a:ext cx="370200" cy="738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">
            <a:hlinkClick r:id="rId9"/>
          </p:cNvPr>
          <p:cNvSpPr txBox="1"/>
          <p:nvPr/>
        </p:nvSpPr>
        <p:spPr>
          <a:xfrm>
            <a:off x="6550488" y="2715288"/>
            <a:ext cx="309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** </a:t>
            </a:r>
            <a:r>
              <a:rPr b="1" lang="en" sz="1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alculations and Spreadsheet</a:t>
            </a:r>
            <a:endParaRPr b="1" sz="1000" u="sng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19"/>
          <p:cNvSpPr txBox="1"/>
          <p:nvPr/>
        </p:nvSpPr>
        <p:spPr>
          <a:xfrm>
            <a:off x="0" y="5332500"/>
            <a:ext cx="877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[4]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https://drive.google.com/file/d/1RbFcs0H_dVv13K9_xk1DC5g1Xye3uDgX/view?usp=sharing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[5]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acute and preventative treatment of episodic migraine - PMC</a:t>
            </a:r>
            <a:r>
              <a:rPr lang="en" sz="800">
                <a:solidFill>
                  <a:schemeClr val="dk1"/>
                </a:solidFill>
              </a:rPr>
              <a:t>                                                      **p.p= Peak Potential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4495800" y="1290825"/>
            <a:ext cx="901200" cy="3264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"/>
          <p:cNvSpPr txBox="1"/>
          <p:nvPr>
            <p:ph idx="12" type="sldNum"/>
          </p:nvPr>
        </p:nvSpPr>
        <p:spPr>
          <a:xfrm>
            <a:off x="8472458" y="52575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8" name="Google Shape;2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8100" y="183675"/>
            <a:ext cx="328050" cy="3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0" title="Chart"/>
          <p:cNvPicPr preferRelativeResize="0"/>
          <p:nvPr/>
        </p:nvPicPr>
        <p:blipFill rotWithShape="1">
          <a:blip r:embed="rId4">
            <a:alphaModFix/>
          </a:blip>
          <a:srcRect b="3114" l="2367" r="1404" t="3923"/>
          <a:stretch/>
        </p:blipFill>
        <p:spPr>
          <a:xfrm>
            <a:off x="3134325" y="1249725"/>
            <a:ext cx="5886901" cy="4224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0" name="Google Shape;250;p20"/>
          <p:cNvSpPr txBox="1"/>
          <p:nvPr/>
        </p:nvSpPr>
        <p:spPr>
          <a:xfrm>
            <a:off x="-39150" y="47500"/>
            <a:ext cx="8984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Relying on the Revenue Stream and the estimated future use of indv. Drugs, the market share of ‘RELIEVE’ is expected to reach 32% by 2034.</a:t>
            </a:r>
            <a:endParaRPr b="1" sz="1800">
              <a:solidFill>
                <a:srgbClr val="1155C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1" name="Google Shape;251;p20"/>
          <p:cNvSpPr/>
          <p:nvPr/>
        </p:nvSpPr>
        <p:spPr>
          <a:xfrm>
            <a:off x="3134325" y="742125"/>
            <a:ext cx="5886900" cy="4374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PROJECTED MARKET PENETRATION (per  Drug Type)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2" name="Google Shape;252;p20"/>
          <p:cNvSpPr/>
          <p:nvPr/>
        </p:nvSpPr>
        <p:spPr>
          <a:xfrm>
            <a:off x="80000" y="765225"/>
            <a:ext cx="3090300" cy="391200"/>
          </a:xfrm>
          <a:prstGeom prst="homePlat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REVENUE STREAM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53" name="Google Shape;253;p20"/>
          <p:cNvGraphicFramePr/>
          <p:nvPr/>
        </p:nvGraphicFramePr>
        <p:xfrm>
          <a:off x="80000" y="1255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{397EAE7E-13A9-4C92-8BD7-7F4CB9578901}</a:tableStyleId>
              </a:tblPr>
              <a:tblGrid>
                <a:gridCol w="1457100"/>
                <a:gridCol w="1457050"/>
              </a:tblGrid>
              <a:tr h="129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highlight>
                            <a:schemeClr val="lt1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Sales </a:t>
                      </a:r>
                      <a:endParaRPr b="1" sz="1100" u="sng">
                        <a:highlight>
                          <a:schemeClr val="lt1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sng">
                        <a:highlight>
                          <a:schemeClr val="lt1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-184150" lvl="0" marL="1651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omfortaa"/>
                        <a:buChar char="★"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Revenue generated by the sales of RELIEVE in the market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0" marL="91425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highlight>
                            <a:schemeClr val="lt1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Patent </a:t>
                      </a:r>
                      <a:r>
                        <a:rPr b="1" lang="en" sz="1100" u="sng">
                          <a:highlight>
                            <a:schemeClr val="lt1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Rights</a:t>
                      </a:r>
                      <a:endParaRPr b="1" sz="1100" u="sng">
                        <a:highlight>
                          <a:schemeClr val="lt1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sng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-120650" lvl="0" marL="1651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omfortaa"/>
                        <a:buChar char="★"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Exclusive rights of RELIEVE will help in controlling the profit margin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602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highlight>
                            <a:schemeClr val="lt1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R&amp;D</a:t>
                      </a:r>
                      <a:endParaRPr b="1" sz="1100" u="sng">
                        <a:highlight>
                          <a:schemeClr val="lt1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sng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-133350" lvl="0" marL="1143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omfortaa"/>
                        <a:buChar char="★"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Further Research &amp; Development of RELIEVE will improve the product contributing to </a:t>
                      </a: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greater sales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highlight>
                            <a:schemeClr val="lt1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Strategic Alliance</a:t>
                      </a:r>
                      <a:endParaRPr b="1" sz="1100" u="sng">
                        <a:highlight>
                          <a:schemeClr val="lt1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sng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-24765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omfortaa"/>
                        <a:buChar char="★"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Tie up with insurance companies will help in smooth and easier claims for end consumers 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0" marL="11430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254" name="Google Shape;254;p20"/>
          <p:cNvSpPr/>
          <p:nvPr/>
        </p:nvSpPr>
        <p:spPr>
          <a:xfrm>
            <a:off x="97325" y="4570600"/>
            <a:ext cx="2914200" cy="90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Assuming that no </a:t>
            </a: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improvements in the competitors and no new product  launches  over the time period, </a:t>
            </a: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CAGR</a:t>
            </a: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 growth of </a:t>
            </a: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RELIEVE</a:t>
            </a: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 is expected to be  </a:t>
            </a: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30.62%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5" name="Google Shape;255;p20">
            <a:hlinkClick r:id="rId5"/>
          </p:cNvPr>
          <p:cNvSpPr txBox="1"/>
          <p:nvPr/>
        </p:nvSpPr>
        <p:spPr>
          <a:xfrm>
            <a:off x="6245400" y="5028400"/>
            <a:ext cx="289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*calculations and spreadsheet</a:t>
            </a:r>
            <a:endParaRPr b="1" sz="1200" u="sng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Google Shape;2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8100" y="183675"/>
            <a:ext cx="328050" cy="3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1"/>
          <p:cNvSpPr txBox="1"/>
          <p:nvPr/>
        </p:nvSpPr>
        <p:spPr>
          <a:xfrm>
            <a:off x="113250" y="47494"/>
            <a:ext cx="891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Summarizing the Case….</a:t>
            </a:r>
            <a:endParaRPr b="1" sz="2000">
              <a:solidFill>
                <a:srgbClr val="1155C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63" name="Google Shape;263;p21"/>
          <p:cNvGraphicFramePr/>
          <p:nvPr/>
        </p:nvGraphicFramePr>
        <p:xfrm>
          <a:off x="168000" y="88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{397EAE7E-13A9-4C92-8BD7-7F4CB9578901}</a:tableStyleId>
              </a:tblPr>
              <a:tblGrid>
                <a:gridCol w="2202000"/>
                <a:gridCol w="2202000"/>
                <a:gridCol w="2202000"/>
                <a:gridCol w="2202000"/>
              </a:tblGrid>
              <a:tr h="52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Migraine Treatment </a:t>
                      </a:r>
                      <a:endParaRPr b="1" sz="14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Market Size</a:t>
                      </a:r>
                      <a:endParaRPr b="1" sz="14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Product Comparison</a:t>
                      </a:r>
                      <a:endParaRPr b="1" sz="14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Practitioner Perspective</a:t>
                      </a:r>
                      <a:endParaRPr b="1" sz="14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</a:tr>
              <a:tr h="901850">
                <a:tc>
                  <a:txBody>
                    <a:bodyPr/>
                    <a:lstStyle/>
                    <a:p>
                      <a:pPr indent="-1841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mfortaa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Mainly of two types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Episodic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and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Chronic</a:t>
                      </a:r>
                      <a:endParaRPr b="1" sz="11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-1841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mfortaa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Episodic Migraine prevalence of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17.1%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in women and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5.3%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in men</a:t>
                      </a:r>
                      <a:endParaRPr sz="11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-1841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mfortaa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By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2024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, the migraine treatment rate is expected to reach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87.21%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.</a:t>
                      </a:r>
                      <a:endParaRPr sz="11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841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mfortaa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Target Market comprises of patients who are suffering from Episodic Migraine , and receive acute treatment</a:t>
                      </a:r>
                      <a:endParaRPr sz="11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-1841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mfortaa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This market is about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114 per 1000 patients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who visit the doctors for an appointment</a:t>
                      </a:r>
                      <a:endParaRPr sz="11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171450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0650" lvl="0" marL="50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mfortaa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Based on the overall rating, that is calculated keeping in mind the physician perspectives for individual drug,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‘RELIEVE’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is rated to be better than the most suitable drug in the existing market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‘TRIPTAN’</a:t>
                      </a:r>
                      <a:endParaRPr sz="11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171450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333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mfortaa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All the 250 HCPs rated, how likely they are going to prescribe RELIEVE</a:t>
                      </a:r>
                      <a:endParaRPr sz="11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-1333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mfortaa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Trends show,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Neurologists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,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practicing for 26-30 years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, as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 solo office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practitioner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are most likely to prescribe RELIEVE</a:t>
                      </a:r>
                      <a:endParaRPr sz="11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Google Shape;264;p21"/>
          <p:cNvGraphicFramePr/>
          <p:nvPr/>
        </p:nvGraphicFramePr>
        <p:xfrm>
          <a:off x="157500" y="354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{397EAE7E-13A9-4C92-8BD7-7F4CB9578901}</a:tableStyleId>
              </a:tblPr>
              <a:tblGrid>
                <a:gridCol w="2212500"/>
                <a:gridCol w="2150800"/>
              </a:tblGrid>
              <a:tr h="49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Pricing the pill</a:t>
                      </a:r>
                      <a:endParaRPr b="1" sz="14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Product Uptake and Future Market</a:t>
                      </a:r>
                      <a:endParaRPr b="1" sz="14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</a:tr>
              <a:tr h="1362325">
                <a:tc>
                  <a:txBody>
                    <a:bodyPr/>
                    <a:lstStyle/>
                    <a:p>
                      <a:pPr indent="-1841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mfortaa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After comparing with RELIEVE’s main competitor the best price to be set is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$8.5/ pill</a:t>
                      </a:r>
                      <a:endParaRPr b="1" sz="11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-184150" lvl="0" marL="1143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mfortaa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At this price point,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RELIEVE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will generate a revenue of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$9.23Bn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by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2034</a:t>
                      </a:r>
                      <a:endParaRPr sz="11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84150" lvl="0" marL="1651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mfortaa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Based on the products launched earlier, it is predicted from the trends that RELIEVE will reach Peak Potential in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8 years</a:t>
                      </a:r>
                      <a:endParaRPr sz="11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-184150" lvl="0" marL="1651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mfortaa"/>
                        <a:buChar char="●"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32%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market share by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2034</a:t>
                      </a:r>
                      <a:endParaRPr b="1" sz="11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Google Shape;265;p21"/>
          <p:cNvGraphicFramePr/>
          <p:nvPr/>
        </p:nvGraphicFramePr>
        <p:xfrm>
          <a:off x="4602200" y="354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{397EAE7E-13A9-4C92-8BD7-7F4CB9578901}</a:tableStyleId>
              </a:tblPr>
              <a:tblGrid>
                <a:gridCol w="2181650"/>
                <a:gridCol w="2181650"/>
              </a:tblGrid>
              <a:tr h="6095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Recommendations</a:t>
                      </a:r>
                      <a:endParaRPr b="1" sz="14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 hMerge="1"/>
              </a:tr>
              <a:tr h="30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PRODUCT</a:t>
                      </a:r>
                      <a:endParaRPr sz="13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STRATEGIC</a:t>
                      </a:r>
                      <a:endParaRPr sz="13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996600">
                <a:tc>
                  <a:txBody>
                    <a:bodyPr/>
                    <a:lstStyle/>
                    <a:p>
                      <a:pPr indent="-69850" lvl="0" marL="50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mfortaa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Developing Low Dosage pills</a:t>
                      </a:r>
                      <a:endParaRPr sz="11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-69850" lvl="0" marL="50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mfortaa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Developing other forms of consumption</a:t>
                      </a:r>
                      <a:endParaRPr sz="11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333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mfortaa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Patenting the formula to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moderate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profit margin</a:t>
                      </a:r>
                      <a:endParaRPr sz="11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-1333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mfortaa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Strategic alliance with insurance companies</a:t>
                      </a:r>
                      <a:endParaRPr sz="11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6" name="Google Shape;266;p21"/>
          <p:cNvSpPr txBox="1"/>
          <p:nvPr/>
        </p:nvSpPr>
        <p:spPr>
          <a:xfrm>
            <a:off x="168000" y="3188025"/>
            <a:ext cx="88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Comfortaa"/>
                <a:ea typeface="Comfortaa"/>
                <a:cs typeface="Comfortaa"/>
                <a:sym typeface="Comfortaa"/>
              </a:rPr>
              <a:t>Pricing the product,  Forecasting the Market Penetration and Necessary Recommendations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7" name="Google Shape;267;p21"/>
          <p:cNvSpPr txBox="1"/>
          <p:nvPr/>
        </p:nvSpPr>
        <p:spPr>
          <a:xfrm>
            <a:off x="1574700" y="522650"/>
            <a:ext cx="5994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Comfortaa"/>
                <a:ea typeface="Comfortaa"/>
                <a:cs typeface="Comfortaa"/>
                <a:sym typeface="Comfortaa"/>
              </a:rPr>
              <a:t>Analyzing Treatment Rates, Market Size and the Product </a:t>
            </a:r>
            <a:endParaRPr b="1" sz="1500" u="sng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