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2" r:id="rId4"/>
    <p:sldId id="276" r:id="rId5"/>
    <p:sldId id="272" r:id="rId6"/>
    <p:sldId id="273" r:id="rId7"/>
    <p:sldId id="274" r:id="rId8"/>
    <p:sldId id="275" r:id="rId9"/>
    <p:sldId id="263" r:id="rId10"/>
    <p:sldId id="264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76"/>
            <p14:sldId id="272"/>
            <p14:sldId id="273"/>
            <p14:sldId id="274"/>
            <p14:sldId id="275"/>
            <p14:sldId id="263"/>
          </p14:sldIdLst>
        </p14:section>
        <p14:section name="Timeline" id="{CF24EBA6-C924-424D-AC31-A4B9992A87E0}">
          <p14:sldIdLst>
            <p14:sldId id="264"/>
            <p14:sldId id="266"/>
            <p14:sldId id="271"/>
          </p14:sldIdLst>
        </p14:section>
        <p14:section name="Next Steps and Action Items" id="{C24C98EC-938D-4034-8DB8-5E8DBF16E3CB}">
          <p14:sldIdLst>
            <p14:sldId id="267"/>
            <p14:sldId id="268"/>
          </p14:sldIdLst>
        </p14:section>
        <p14:section name="Appendix" id="{E35CCD6A-2288-476E-BC93-C75323AE1F32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0" autoAdjust="0"/>
    <p:restoredTop sz="78406" autoAdjust="0"/>
  </p:normalViewPr>
  <p:slideViewPr>
    <p:cSldViewPr>
      <p:cViewPr varScale="1">
        <p:scale>
          <a:sx n="95" d="100"/>
          <a:sy n="95" d="100"/>
        </p:scale>
        <p:origin x="-1184" y="-1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smtClean="0"/>
            <a:t>Milestone 1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smtClean="0"/>
            <a:t>Milestone 2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smtClean="0"/>
            <a:t>Milestone 3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Date 1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Date 2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smtClean="0"/>
            <a:t>Milestone 4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Date 4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Date 3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/>
            <a:t>Date 1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/>
            <a:t>Date 2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Date 3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/>
            <a:t>Date 4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AB35D-7F85-4F08-9397-AA61FB00442A}" type="pres">
      <dgm:prSet presAssocID="{7BF07599-40A3-43F8-B74C-B9C9D197B9C8}" presName="parTxOnly" presStyleLbl="node1" presStyleIdx="0" presStyleCnt="4" custLinFactNeighborX="-21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7585-BE73-4FF0-B2F3-AF881F23F55D}" type="pres">
      <dgm:prSet presAssocID="{347A4B58-92E3-49B2-BBF5-15BF5A0F478B}" presName="parTxOnlySpace" presStyleCnt="0"/>
      <dgm:spPr/>
      <dgm:t>
        <a:bodyPr/>
        <a:lstStyle/>
        <a:p>
          <a:endParaRPr lang="en-US"/>
        </a:p>
      </dgm:t>
    </dgm:pt>
    <dgm:pt modelId="{43FF70E3-3B35-4DF9-A907-606680DFC178}" type="pres">
      <dgm:prSet presAssocID="{964A18CD-1B5D-4A7E-B182-2927E17348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0ACDF-AC15-4B39-99F9-7A6A02E1B5CD}" type="pres">
      <dgm:prSet presAssocID="{63F601AF-EA35-4E0A-A9D9-C60ACFB6BC55}" presName="parTxOnlySpace" presStyleCnt="0"/>
      <dgm:spPr/>
      <dgm:t>
        <a:bodyPr/>
        <a:lstStyle/>
        <a:p>
          <a:endParaRPr lang="en-US"/>
        </a:p>
      </dgm:t>
    </dgm:pt>
    <dgm:pt modelId="{40E75915-E9B1-4ABD-839B-3CFD5E25D23D}" type="pres">
      <dgm:prSet presAssocID="{25761703-EE26-4CA8-B049-3F157889CE0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7AFE4-5A8A-4232-8024-F2443FC198F5}" type="pres">
      <dgm:prSet presAssocID="{B74F6A51-714F-4AA7-B42B-E7F20847B954}" presName="parTxOnlySpace" presStyleCnt="0"/>
      <dgm:spPr/>
      <dgm:t>
        <a:bodyPr/>
        <a:lstStyle/>
        <a:p>
          <a:endParaRPr lang="en-US"/>
        </a:p>
      </dgm:t>
    </dgm:pt>
    <dgm:pt modelId="{D3FAEA15-74EA-44F0-B324-8062485B62BB}" type="pres">
      <dgm:prSet presAssocID="{E731978B-F94B-47D7-AFDE-5668EE8523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4256C-D0C1-4AE8-86E1-FCDD98CAED57}" type="presOf" srcId="{7BF07599-40A3-43F8-B74C-B9C9D197B9C8}" destId="{372AB35D-7F85-4F08-9397-AA61FB00442A}" srcOrd="0" destOrd="0" presId="urn:microsoft.com/office/officeart/2005/8/layout/chevron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DC056326-DA74-4287-8DA6-B9ACBF790071}" type="presOf" srcId="{E731978B-F94B-47D7-AFDE-5668EE8523C9}" destId="{D3FAEA15-74EA-44F0-B324-8062485B62BB}" srcOrd="0" destOrd="0" presId="urn:microsoft.com/office/officeart/2005/8/layout/chevron1"/>
    <dgm:cxn modelId="{61E93191-42D8-4310-AABD-F14895C93665}" type="presOf" srcId="{25761703-EE26-4CA8-B049-3F157889CE06}" destId="{40E75915-E9B1-4ABD-839B-3CFD5E25D23D}" srcOrd="0" destOrd="0" presId="urn:microsoft.com/office/officeart/2005/8/layout/chevron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5BD3BC0C-F340-45F1-84AE-4BCFD4CE153D}" type="presOf" srcId="{964A18CD-1B5D-4A7E-B182-2927E17348E0}" destId="{43FF70E3-3B35-4DF9-A907-606680DFC178}" srcOrd="0" destOrd="0" presId="urn:microsoft.com/office/officeart/2005/8/layout/chevron1"/>
    <dgm:cxn modelId="{682E7548-4AF8-4921-B629-7B3FC43AEF53}" type="presOf" srcId="{8BBD982B-F274-4BA3-8F19-028AA15117A4}" destId="{83BF0D0E-CEE2-4D71-A59A-24428141268C}" srcOrd="0" destOrd="0" presId="urn:microsoft.com/office/officeart/2005/8/layout/chevron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80D22C6-B6D2-4FD3-9121-2EFE14CE7E5B}" type="presParOf" srcId="{83BF0D0E-CEE2-4D71-A59A-24428141268C}" destId="{372AB35D-7F85-4F08-9397-AA61FB00442A}" srcOrd="0" destOrd="0" presId="urn:microsoft.com/office/officeart/2005/8/layout/chevron1"/>
    <dgm:cxn modelId="{83DC8695-2CAB-4356-AF12-3890FCC37D91}" type="presParOf" srcId="{83BF0D0E-CEE2-4D71-A59A-24428141268C}" destId="{1F777585-BE73-4FF0-B2F3-AF881F23F55D}" srcOrd="1" destOrd="0" presId="urn:microsoft.com/office/officeart/2005/8/layout/chevron1"/>
    <dgm:cxn modelId="{E1FB86A3-FC17-4D1C-A8E8-927A844C29BA}" type="presParOf" srcId="{83BF0D0E-CEE2-4D71-A59A-24428141268C}" destId="{43FF70E3-3B35-4DF9-A907-606680DFC178}" srcOrd="2" destOrd="0" presId="urn:microsoft.com/office/officeart/2005/8/layout/chevron1"/>
    <dgm:cxn modelId="{F99CD650-CFFC-4CDB-996A-F855E8179997}" type="presParOf" srcId="{83BF0D0E-CEE2-4D71-A59A-24428141268C}" destId="{9A80ACDF-AC15-4B39-99F9-7A6A02E1B5CD}" srcOrd="3" destOrd="0" presId="urn:microsoft.com/office/officeart/2005/8/layout/chevron1"/>
    <dgm:cxn modelId="{C6FA9EBA-14A9-48E5-B9BB-DA02EF6648A3}" type="presParOf" srcId="{83BF0D0E-CEE2-4D71-A59A-24428141268C}" destId="{40E75915-E9B1-4ABD-839B-3CFD5E25D23D}" srcOrd="4" destOrd="0" presId="urn:microsoft.com/office/officeart/2005/8/layout/chevron1"/>
    <dgm:cxn modelId="{AE8E3189-1669-4505-AC2F-437FB7BD0243}" type="presParOf" srcId="{83BF0D0E-CEE2-4D71-A59A-24428141268C}" destId="{3AD7AFE4-5A8A-4232-8024-F2443FC198F5}" srcOrd="5" destOrd="0" presId="urn:microsoft.com/office/officeart/2005/8/layout/chevron1"/>
    <dgm:cxn modelId="{0FAD4CD9-20C3-45A0-9911-6E5A4EDE3749}" type="presParOf" srcId="{83BF0D0E-CEE2-4D71-A59A-24428141268C}" destId="{D3FAEA15-74EA-44F0-B324-8062485B62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n-U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n-U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n-US"/>
        </a:p>
      </dgm:t>
    </dgm:pt>
    <dgm:pt modelId="{AA799FD6-0207-48F1-ADAD-3355FC46945A}" type="pres">
      <dgm:prSet presAssocID="{7BF07599-40A3-43F8-B74C-B9C9D197B9C8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36B13-5617-411F-BE63-A67F88290066}" type="pres">
      <dgm:prSet presAssocID="{7BF07599-40A3-43F8-B74C-B9C9D197B9C8}" presName="circleA" presStyleLbl="node1" presStyleIdx="0" presStyleCnt="4"/>
      <dgm:spPr/>
      <dgm:t>
        <a:bodyPr/>
        <a:lstStyle/>
        <a:p>
          <a:endParaRPr lang="en-U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n-U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n-U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n-US"/>
        </a:p>
      </dgm:t>
    </dgm:pt>
    <dgm:pt modelId="{6C4584D8-4BEC-45D8-BF53-95F5FB761D06}" type="pres">
      <dgm:prSet presAssocID="{964A18CD-1B5D-4A7E-B182-2927E17348E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D6EF-B61D-42B7-AE89-70B64669FED2}" type="pres">
      <dgm:prSet presAssocID="{964A18CD-1B5D-4A7E-B182-2927E17348E0}" presName="circleB" presStyleLbl="node1" presStyleIdx="1" presStyleCnt="4"/>
      <dgm:spPr/>
      <dgm:t>
        <a:bodyPr/>
        <a:lstStyle/>
        <a:p>
          <a:endParaRPr lang="en-U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n-U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n-U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n-US"/>
        </a:p>
      </dgm:t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4D718-41DE-4EC6-89B3-1BC0F2118D8D}" type="pres">
      <dgm:prSet presAssocID="{25761703-EE26-4CA8-B049-3F157889CE06}" presName="circleA" presStyleLbl="node1" presStyleIdx="2" presStyleCnt="4"/>
      <dgm:spPr/>
      <dgm:t>
        <a:bodyPr/>
        <a:lstStyle/>
        <a:p>
          <a:endParaRPr lang="en-U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n-U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n-U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n-US"/>
        </a:p>
      </dgm:t>
    </dgm:pt>
    <dgm:pt modelId="{CC9E38FE-BB68-46C2-BB82-E10F260603D4}" type="pres">
      <dgm:prSet presAssocID="{E731978B-F94B-47D7-AFDE-5668EE8523C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EB6B7-19A7-4A3E-B4B9-2E001F38EFC6}" type="pres">
      <dgm:prSet presAssocID="{E731978B-F94B-47D7-AFDE-5668EE8523C9}" presName="circleB" presStyleLbl="node1" presStyleIdx="3" presStyleCnt="4"/>
      <dgm:spPr/>
      <dgm:t>
        <a:bodyPr/>
        <a:lstStyle/>
        <a:p>
          <a:endParaRPr lang="en-U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n-US"/>
        </a:p>
      </dgm:t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400" dirty="0" smtClean="0"/>
            <a:t>Project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smtClean="0"/>
            <a:t>Vendors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Manufacturing 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600" dirty="0" smtClean="0"/>
            <a:t>Sales</a:t>
          </a:r>
          <a:endParaRPr lang="en-US" sz="1100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dirty="0" smtClean="0"/>
            <a:t>Engineering</a:t>
          </a:r>
          <a:endParaRPr lang="en-US" sz="1400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dirty="0" smtClean="0"/>
            <a:t>Remote Teams</a:t>
          </a:r>
          <a:endParaRPr lang="en-US" sz="12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Milestone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1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Milestone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2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Milestone 3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3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Milestone 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4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B35D-7F85-4F08-9397-AA61FB00442A}">
      <dsp:nvSpPr>
        <dsp:cNvPr id="0" name=""/>
        <dsp:cNvSpPr/>
      </dsp:nvSpPr>
      <dsp:spPr>
        <a:xfrm>
          <a:off x="0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1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8319" y="1827680"/>
        <a:ext cx="1374957" cy="916638"/>
      </dsp:txXfrm>
    </dsp:sp>
    <dsp:sp modelId="{43FF70E3-3B35-4DF9-A907-606680DFC178}">
      <dsp:nvSpPr>
        <dsp:cNvPr id="0" name=""/>
        <dsp:cNvSpPr/>
      </dsp:nvSpPr>
      <dsp:spPr>
        <a:xfrm>
          <a:off x="2066372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9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2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24691" y="1827680"/>
        <a:ext cx="1374957" cy="916638"/>
      </dsp:txXfrm>
    </dsp:sp>
    <dsp:sp modelId="{40E75915-E9B1-4ABD-839B-3CFD5E25D23D}">
      <dsp:nvSpPr>
        <dsp:cNvPr id="0" name=""/>
        <dsp:cNvSpPr/>
      </dsp:nvSpPr>
      <dsp:spPr>
        <a:xfrm>
          <a:off x="4128808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7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3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87127" y="1827680"/>
        <a:ext cx="1374957" cy="916638"/>
      </dsp:txXfrm>
    </dsp:sp>
    <dsp:sp modelId="{D3FAEA15-74EA-44F0-B324-8062485B62BB}">
      <dsp:nvSpPr>
        <dsp:cNvPr id="0" name=""/>
        <dsp:cNvSpPr/>
      </dsp:nvSpPr>
      <dsp:spPr>
        <a:xfrm>
          <a:off x="6191243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6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4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49562" y="1827680"/>
        <a:ext cx="1374957" cy="91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3886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86" y="0"/>
        <a:ext cx="1869307" cy="1859280"/>
      </dsp:txXfrm>
    </dsp:sp>
    <dsp:sp modelId="{40536B13-5617-411F-BE63-A67F88290066}">
      <dsp:nvSpPr>
        <dsp:cNvPr id="0" name=""/>
        <dsp:cNvSpPr/>
      </dsp:nvSpPr>
      <dsp:spPr>
        <a:xfrm>
          <a:off x="706130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966659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6659" y="2788920"/>
        <a:ext cx="1869307" cy="1859280"/>
      </dsp:txXfrm>
    </dsp:sp>
    <dsp:sp modelId="{C572D6EF-B61D-42B7-AE89-70B64669FED2}">
      <dsp:nvSpPr>
        <dsp:cNvPr id="0" name=""/>
        <dsp:cNvSpPr/>
      </dsp:nvSpPr>
      <dsp:spPr>
        <a:xfrm>
          <a:off x="2668903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9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3929432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29432" y="0"/>
        <a:ext cx="1869307" cy="1859280"/>
      </dsp:txXfrm>
    </dsp:sp>
    <dsp:sp modelId="{F134D718-41DE-4EC6-89B3-1BC0F2118D8D}">
      <dsp:nvSpPr>
        <dsp:cNvPr id="0" name=""/>
        <dsp:cNvSpPr/>
      </dsp:nvSpPr>
      <dsp:spPr>
        <a:xfrm>
          <a:off x="4631676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7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5892205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92205" y="2788920"/>
        <a:ext cx="1869307" cy="1859280"/>
      </dsp:txXfrm>
    </dsp:sp>
    <dsp:sp modelId="{0E7EB6B7-19A7-4A3E-B4B9-2E001F38EFC6}">
      <dsp:nvSpPr>
        <dsp:cNvPr id="0" name=""/>
        <dsp:cNvSpPr/>
      </dsp:nvSpPr>
      <dsp:spPr>
        <a:xfrm>
          <a:off x="6594449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6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456813" y="1777782"/>
          <a:ext cx="1430272" cy="14302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000" kern="1200" dirty="0"/>
        </a:p>
      </dsp:txBody>
      <dsp:txXfrm>
        <a:off x="3666271" y="1987240"/>
        <a:ext cx="1011356" cy="1011356"/>
      </dsp:txXfrm>
    </dsp:sp>
    <dsp:sp modelId="{E09D1B4B-09AE-4B1F-A409-CE344F8F9185}">
      <dsp:nvSpPr>
        <dsp:cNvPr id="0" name=""/>
        <dsp:cNvSpPr/>
      </dsp:nvSpPr>
      <dsp:spPr>
        <a:xfrm rot="16200000">
          <a:off x="4079452" y="1385821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107201" y="1502639"/>
        <a:ext cx="129496" cy="267209"/>
      </dsp:txXfrm>
    </dsp:sp>
    <dsp:sp modelId="{60779230-642B-46DB-B5CA-FC2220C38859}">
      <dsp:nvSpPr>
        <dsp:cNvPr id="0" name=""/>
        <dsp:cNvSpPr/>
      </dsp:nvSpPr>
      <dsp:spPr>
        <a:xfrm>
          <a:off x="3401741" y="-111682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Vendors </a:t>
          </a:r>
          <a:endParaRPr lang="en-US" sz="1100" kern="1200" dirty="0"/>
        </a:p>
      </dsp:txBody>
      <dsp:txXfrm>
        <a:off x="3627330" y="113907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20000">
          <a:off x="4920589" y="1996943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921947" y="2094587"/>
        <a:ext cx="129496" cy="267209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Manufacturing </a:t>
          </a:r>
          <a:endParaRPr lang="en-US" sz="1300" kern="1200" spc="-10" baseline="0" dirty="0"/>
        </a:p>
      </dsp:txBody>
      <dsp:txXfrm>
        <a:off x="5371940" y="1381440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599303" y="2985759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0742" y="3052379"/>
        <a:ext cx="129496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Sales</a:t>
          </a:r>
          <a:endParaRPr lang="en-US" sz="1100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9601" y="2985759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603660" y="3052379"/>
        <a:ext cx="129496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Engineering</a:t>
          </a:r>
          <a:endParaRPr lang="en-US" sz="1400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38315" y="1996943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92455" y="2094587"/>
        <a:ext cx="129496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Teams</a:t>
          </a:r>
          <a:endParaRPr lang="en-US" sz="1200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Sections can help to organize your slides or facilitate collaboration between multiple authors. On the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Home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 tab, under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Slides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and then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Add 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.</a:t>
            </a:r>
          </a:p>
          <a:p>
            <a:pPr lvl="0"/>
            <a:endParaRPr lang="en-US" sz="1000" b="1" u="none" dirty="0" smtClean="0"/>
          </a:p>
          <a:p>
            <a:pPr lvl="0"/>
            <a:r>
              <a:rPr lang="en-US" sz="1000" b="1" u="none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000" u="none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Team 1 Spiral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9948" y="1219200"/>
            <a:ext cx="5275052" cy="144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Minhaz</a:t>
            </a:r>
            <a:r>
              <a:rPr lang="en-US" dirty="0" smtClean="0"/>
              <a:t> Mahmud</a:t>
            </a:r>
          </a:p>
          <a:p>
            <a:r>
              <a:rPr lang="en-US" dirty="0" err="1" smtClean="0"/>
              <a:t>Kiante</a:t>
            </a:r>
            <a:r>
              <a:rPr lang="en-US" dirty="0" smtClean="0"/>
              <a:t> Brantley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Ngassa</a:t>
            </a:r>
            <a:endParaRPr lang="en-US" dirty="0" smtClean="0"/>
          </a:p>
          <a:p>
            <a:r>
              <a:rPr lang="en-US" dirty="0" smtClean="0"/>
              <a:t>Carlo </a:t>
            </a:r>
            <a:r>
              <a:rPr lang="en-US" dirty="0" err="1" smtClean="0"/>
              <a:t>Mogliazzi</a:t>
            </a:r>
            <a:endParaRPr lang="en-US" dirty="0" smtClean="0"/>
          </a:p>
          <a:p>
            <a:r>
              <a:rPr lang="en-US" dirty="0" smtClean="0"/>
              <a:t>Seth </a:t>
            </a:r>
            <a:r>
              <a:rPr lang="en-US" dirty="0" err="1" smtClean="0"/>
              <a:t>Mosgin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28612" y="1143000"/>
          <a:ext cx="84867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1000" spd="-100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 investigation timeline for these issues?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Dependencies 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Budget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Design documents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Marketing plan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Supplemental documents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baseline="0" dirty="0" smtClean="0"/>
              <a:t>Contact information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Our website is called </a:t>
            </a:r>
            <a:r>
              <a:rPr lang="en-US" dirty="0" err="1" smtClean="0"/>
              <a:t>FeedMe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project is </a:t>
            </a:r>
            <a:r>
              <a:rPr lang="en-US" dirty="0" smtClean="0"/>
              <a:t>designed to share user input </a:t>
            </a:r>
            <a:r>
              <a:rPr lang="en-US" dirty="0"/>
              <a:t>on food </a:t>
            </a:r>
            <a:r>
              <a:rPr lang="en-US" dirty="0" smtClean="0"/>
              <a:t>quality on and around the </a:t>
            </a:r>
            <a:r>
              <a:rPr lang="en-US" dirty="0"/>
              <a:t>UMBC </a:t>
            </a:r>
            <a:r>
              <a:rPr lang="en-US" dirty="0" smtClean="0"/>
              <a:t>campus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user will be able to upload picture of the places where they ate or the </a:t>
            </a:r>
            <a:r>
              <a:rPr lang="en-US" dirty="0" smtClean="0"/>
              <a:t>food that </a:t>
            </a:r>
            <a:r>
              <a:rPr lang="en-US" dirty="0"/>
              <a:t>they had.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will also be able to comment </a:t>
            </a:r>
            <a:r>
              <a:rPr lang="en-US" dirty="0" smtClean="0"/>
              <a:t>and “like” </a:t>
            </a:r>
            <a:r>
              <a:rPr lang="en-US" dirty="0"/>
              <a:t>other’s </a:t>
            </a:r>
            <a:r>
              <a:rPr lang="en-US" dirty="0" smtClean="0"/>
              <a:t>posts</a:t>
            </a:r>
            <a:r>
              <a:rPr lang="en-US" dirty="0"/>
              <a:t>, and </a:t>
            </a:r>
            <a:r>
              <a:rPr lang="en-US" dirty="0" smtClean="0"/>
              <a:t>earn “points” </a:t>
            </a:r>
            <a:r>
              <a:rPr lang="en-US" dirty="0"/>
              <a:t>from commenting.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3281" b="7292"/>
          <a:stretch/>
        </p:blipFill>
        <p:spPr>
          <a:xfrm>
            <a:off x="4876800" y="1571625"/>
            <a:ext cx="4267200" cy="48418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progress has been made since the previous milestone?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Mockups designed and completed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Website created with basic login and logout functionality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MySQL Database connected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Project is currently on schedule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456" t="28463" r="14620" b="18510"/>
          <a:stretch/>
        </p:blipFill>
        <p:spPr>
          <a:xfrm>
            <a:off x="2438400" y="838199"/>
            <a:ext cx="4876800" cy="58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760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01.png" descr="Screen Shot 2014-03-03 at 9.19.50 P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1800" y="1524000"/>
            <a:ext cx="5943600" cy="4038600"/>
          </a:xfrm>
          <a:prstGeom prst="rect">
            <a:avLst/>
          </a:prstGeom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26670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FeedMe</a:t>
            </a:r>
            <a:r>
              <a:rPr lang="en-US" sz="2000" dirty="0"/>
              <a:t> website will be built using the LAMP(Linux, Apache</a:t>
            </a:r>
            <a:r>
              <a:rPr lang="en-US" sz="2000" dirty="0" smtClean="0"/>
              <a:t>, MySQL</a:t>
            </a:r>
            <a:r>
              <a:rPr lang="en-US" sz="2000" dirty="0"/>
              <a:t>, PHP) solution stack.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basic components of LAMP include Models, Views, and Templates, which follows a Model View Controller </a:t>
            </a:r>
            <a:r>
              <a:rPr lang="en-US" sz="2000" dirty="0" smtClean="0"/>
              <a:t>architecture (</a:t>
            </a:r>
            <a:r>
              <a:rPr lang="en-US" sz="2000" dirty="0"/>
              <a:t>MVC).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811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model layer consists of the </a:t>
            </a:r>
            <a:r>
              <a:rPr lang="en-US" dirty="0" smtClean="0"/>
              <a:t>Linux (</a:t>
            </a:r>
            <a:r>
              <a:rPr lang="en-US" dirty="0"/>
              <a:t>The operating system)</a:t>
            </a:r>
            <a:r>
              <a:rPr lang="en-US" dirty="0" smtClean="0"/>
              <a:t>, Apache (</a:t>
            </a:r>
            <a:r>
              <a:rPr lang="en-US" dirty="0"/>
              <a:t>The web server), and </a:t>
            </a:r>
            <a:r>
              <a:rPr lang="en-US" dirty="0" smtClean="0"/>
              <a:t>MySQL (</a:t>
            </a:r>
            <a:r>
              <a:rPr lang="en-US" dirty="0"/>
              <a:t>The database). All of the data used in our website will be stored on the MySQL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view layer mostly consists of the front-end code involved </a:t>
            </a:r>
            <a:r>
              <a:rPr lang="en-US" dirty="0" smtClean="0"/>
              <a:t>with </a:t>
            </a:r>
            <a:r>
              <a:rPr lang="en-US" dirty="0"/>
              <a:t>the website. HTML and CSS are used to design each web page, and PHP is used to </a:t>
            </a:r>
            <a:r>
              <a:rPr lang="en-US" dirty="0" smtClean="0"/>
              <a:t>populate </a:t>
            </a:r>
            <a:r>
              <a:rPr lang="en-US" dirty="0"/>
              <a:t>the information dynamically into </a:t>
            </a:r>
            <a:r>
              <a:rPr lang="en-US" dirty="0" smtClean="0"/>
              <a:t>HTML, </a:t>
            </a:r>
            <a:r>
              <a:rPr lang="en-US" dirty="0"/>
              <a:t>and then generate the actual </a:t>
            </a:r>
            <a:r>
              <a:rPr lang="en-US" dirty="0" smtClean="0"/>
              <a:t>HTML </a:t>
            </a:r>
            <a:r>
              <a:rPr lang="en-US" dirty="0"/>
              <a:t>to be sent to the browser.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controller layer, which talks to the model, would be HTTP GET/POST requests, as well as PHP </a:t>
            </a:r>
            <a:r>
              <a:rPr lang="en-US" dirty="0" smtClean="0"/>
              <a:t>queries </a:t>
            </a:r>
            <a:r>
              <a:rPr lang="en-US" dirty="0"/>
              <a:t>to 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Demo</a:t>
            </a:r>
            <a:endParaRPr lang="en-US" dirty="0"/>
          </a:p>
        </p:txBody>
      </p:sp>
      <p:pic>
        <p:nvPicPr>
          <p:cNvPr id="4" name="image06.png" descr="Screen Shot 2014-03-03 at 2.10.58 P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524000"/>
            <a:ext cx="7772400" cy="510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364155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Process</a:t>
            </a:r>
            <a:endParaRPr lang="en-US" dirty="0"/>
          </a:p>
        </p:txBody>
      </p:sp>
      <p:pic>
        <p:nvPicPr>
          <p:cNvPr id="4" name="image05.png" descr="Screen Shot 2014-03-02 at 8.07.40 P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" y="1600200"/>
            <a:ext cx="8305800" cy="4876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3150455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of the issue</a:t>
            </a:r>
          </a:p>
          <a:p>
            <a:pPr>
              <a:lnSpc>
                <a:spcPct val="150000"/>
              </a:lnSpc>
            </a:pPr>
            <a:r>
              <a:rPr lang="en-US" dirty="0"/>
              <a:t>How was it resolved?</a:t>
            </a:r>
          </a:p>
          <a:p>
            <a:pPr>
              <a:lnSpc>
                <a:spcPct val="150000"/>
              </a:lnSpc>
            </a:pPr>
            <a:r>
              <a:rPr lang="en-US" dirty="0"/>
              <a:t>What and how did it impact the project?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Other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773</Words>
  <Application>Microsoft Macintosh PowerPoint</Application>
  <PresentationFormat>On-screen Show (4:3)</PresentationFormat>
  <Paragraphs>117</Paragraphs>
  <Slides>16</Slides>
  <Notes>10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Status Report</vt:lpstr>
      <vt:lpstr>Team 1 Spiral 1</vt:lpstr>
      <vt:lpstr>Project Overview</vt:lpstr>
      <vt:lpstr>Current Status</vt:lpstr>
      <vt:lpstr>Use Cases</vt:lpstr>
      <vt:lpstr>Architectural Design</vt:lpstr>
      <vt:lpstr>Continued…</vt:lpstr>
      <vt:lpstr>Registration Demo</vt:lpstr>
      <vt:lpstr>Login Process</vt:lpstr>
      <vt:lpstr>Issues and Resolutions</vt:lpstr>
      <vt:lpstr>Timeline</vt:lpstr>
      <vt:lpstr>Timeline</vt:lpstr>
      <vt:lpstr>Timeline</vt:lpstr>
      <vt:lpstr>Looking Ahead</vt:lpstr>
      <vt:lpstr>Dependencies and Resources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2014-03-05T22:11:41Z</dcterms:modified>
</cp:coreProperties>
</file>