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72" r:id="rId4"/>
    <p:sldId id="274" r:id="rId5"/>
    <p:sldId id="273" r:id="rId6"/>
    <p:sldId id="271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10-Dec-19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28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10-Dec-19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10-Dec-19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4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10-Dec-19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3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10-Dec-19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26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10-Dec-19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4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10-Dec-19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51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10-Dec-19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0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10-Dec-19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0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78B490-2E2F-4BA6-9151-AC77A3AB02CA}" type="datetimeFigureOut">
              <a:rPr lang="en-US" smtClean="0"/>
              <a:pPr/>
              <a:t>10-Dec-19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8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10-Dec-19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78B490-2E2F-4BA6-9151-AC77A3AB02CA}" type="datetimeFigureOut">
              <a:rPr lang="en-US" smtClean="0"/>
              <a:pPr/>
              <a:t>10-Dec-19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5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nriqueav/lstm_lyri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56443"/>
          </a:xfrm>
        </p:spPr>
        <p:txBody>
          <a:bodyPr>
            <a:noAutofit/>
          </a:bodyPr>
          <a:lstStyle/>
          <a:p>
            <a:r>
              <a:rPr lang="en-US" sz="3600" dirty="0" smtClean="0"/>
              <a:t>A Project Progress Report on</a:t>
            </a:r>
            <a:br>
              <a:rPr lang="en-US" sz="3600" dirty="0" smtClean="0"/>
            </a:br>
            <a:r>
              <a:rPr lang="en-US" sz="3600" b="1" dirty="0" smtClean="0">
                <a:solidFill>
                  <a:srgbClr val="0000FF"/>
                </a:solidFill>
              </a:rPr>
              <a:t>”Automatic Bengali News Generation”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39414"/>
            <a:ext cx="9144000" cy="3322748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 (MS - CSE 533)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North South University</a:t>
            </a:r>
          </a:p>
          <a:p>
            <a:pPr algn="l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  <a:p>
            <a:pPr algn="l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Mohammad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Minhazul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Alam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(St. ID: 1935 365 650)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08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Bengali News Generation –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b="1" dirty="0" smtClean="0"/>
              <a:t>Goal:</a:t>
            </a:r>
            <a:r>
              <a:rPr lang="en-US" sz="2400" dirty="0" smtClean="0"/>
              <a:t> Automatically generate a piece of </a:t>
            </a:r>
            <a:r>
              <a:rPr lang="en-US" sz="2400" dirty="0"/>
              <a:t>n</a:t>
            </a:r>
            <a:r>
              <a:rPr lang="en-US" sz="2400" dirty="0" smtClean="0"/>
              <a:t>ews article from a corpus of articles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Figure: Sample Architecture for Text Generation </a:t>
            </a:r>
          </a:p>
          <a:p>
            <a:pPr algn="ctr"/>
            <a:r>
              <a:rPr lang="en-US" sz="2400" dirty="0" smtClean="0"/>
              <a:t>with LSTM Network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627890" y="1996221"/>
            <a:ext cx="9467256" cy="3799846"/>
            <a:chOff x="1344554" y="2356833"/>
            <a:chExt cx="9467256" cy="3799846"/>
          </a:xfrm>
        </p:grpSpPr>
        <p:sp>
          <p:nvSpPr>
            <p:cNvPr id="5" name="Can 4"/>
            <p:cNvSpPr/>
            <p:nvPr/>
          </p:nvSpPr>
          <p:spPr>
            <a:xfrm>
              <a:off x="3456689" y="3335821"/>
              <a:ext cx="1210187" cy="1455313"/>
            </a:xfrm>
            <a:prstGeom prst="ca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Clean 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Cube 5"/>
            <p:cNvSpPr/>
            <p:nvPr/>
          </p:nvSpPr>
          <p:spPr>
            <a:xfrm>
              <a:off x="5452487" y="3451825"/>
              <a:ext cx="1495662" cy="1223303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Tokenized 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Multidocument 6"/>
            <p:cNvSpPr/>
            <p:nvPr/>
          </p:nvSpPr>
          <p:spPr>
            <a:xfrm>
              <a:off x="1344554" y="3503241"/>
              <a:ext cx="1326524" cy="1687323"/>
            </a:xfrm>
            <a:prstGeom prst="flowChartMultidocumen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Raw 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733760" y="3116212"/>
              <a:ext cx="953036" cy="1894527"/>
              <a:chOff x="8551572" y="2768958"/>
              <a:chExt cx="953036" cy="1894527"/>
            </a:xfrm>
            <a:solidFill>
              <a:srgbClr val="92D050"/>
            </a:solidFill>
          </p:grpSpPr>
          <p:sp>
            <p:nvSpPr>
              <p:cNvPr id="8" name="Rectangle 7"/>
              <p:cNvSpPr/>
              <p:nvPr/>
            </p:nvSpPr>
            <p:spPr>
              <a:xfrm>
                <a:off x="8551572" y="2768958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551572" y="328334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551572" y="379301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551572" y="430268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9472407" y="3412713"/>
              <a:ext cx="1326524" cy="1314122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847946" y="3852637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4909861" y="3856933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7191134" y="3852637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8896722" y="3852637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/>
            <p:cNvSpPr/>
            <p:nvPr/>
          </p:nvSpPr>
          <p:spPr>
            <a:xfrm>
              <a:off x="9610851" y="2356833"/>
              <a:ext cx="1049635" cy="476041"/>
            </a:xfrm>
            <a:prstGeom prst="hexag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Seed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Flowchart: Document 19"/>
            <p:cNvSpPr/>
            <p:nvPr/>
          </p:nvSpPr>
          <p:spPr>
            <a:xfrm>
              <a:off x="9472407" y="5268037"/>
              <a:ext cx="1339403" cy="888642"/>
            </a:xfrm>
            <a:prstGeom prst="flowChartDocumen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Generated Document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9821423" y="2974925"/>
              <a:ext cx="628489" cy="296501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9821422" y="4830341"/>
              <a:ext cx="628489" cy="296501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130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Bengali News Generation – Work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Figure: Bengali Text Generation with LSTM Network</a:t>
            </a:r>
          </a:p>
          <a:p>
            <a:pPr algn="ctr"/>
            <a:r>
              <a:rPr lang="en-US" sz="2400" dirty="0" smtClean="0"/>
              <a:t>Work Progress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372029" y="1906068"/>
            <a:ext cx="9568569" cy="3799846"/>
            <a:chOff x="1243241" y="2356833"/>
            <a:chExt cx="9568569" cy="3799846"/>
          </a:xfrm>
        </p:grpSpPr>
        <p:sp>
          <p:nvSpPr>
            <p:cNvPr id="5" name="Can 4"/>
            <p:cNvSpPr/>
            <p:nvPr/>
          </p:nvSpPr>
          <p:spPr>
            <a:xfrm>
              <a:off x="3456689" y="3335821"/>
              <a:ext cx="1210187" cy="1455313"/>
            </a:xfrm>
            <a:prstGeom prst="ca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Cleaned by Hand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Cube 5"/>
            <p:cNvSpPr/>
            <p:nvPr/>
          </p:nvSpPr>
          <p:spPr>
            <a:xfrm>
              <a:off x="5452487" y="3451825"/>
              <a:ext cx="1495662" cy="1223303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Tokenized &amp; 1 Hot Encoded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Multidocument 6"/>
            <p:cNvSpPr/>
            <p:nvPr/>
          </p:nvSpPr>
          <p:spPr>
            <a:xfrm>
              <a:off x="1243241" y="3393106"/>
              <a:ext cx="1326524" cy="1687323"/>
            </a:xfrm>
            <a:prstGeom prst="flowChartMultidocumen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 Single Bengali News Article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733760" y="3116212"/>
              <a:ext cx="953036" cy="1894527"/>
              <a:chOff x="8551572" y="2768958"/>
              <a:chExt cx="953036" cy="1894527"/>
            </a:xfrm>
            <a:solidFill>
              <a:srgbClr val="92D050"/>
            </a:solidFill>
          </p:grpSpPr>
          <p:sp>
            <p:nvSpPr>
              <p:cNvPr id="8" name="Rectangle 7"/>
              <p:cNvSpPr/>
              <p:nvPr/>
            </p:nvSpPr>
            <p:spPr>
              <a:xfrm>
                <a:off x="8551572" y="2768958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551572" y="328334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551572" y="379301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551572" y="430268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9472407" y="3412713"/>
              <a:ext cx="1326524" cy="1314122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847946" y="3852637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4909861" y="3856933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7191134" y="3852637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8896722" y="3852637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/>
            <p:cNvSpPr/>
            <p:nvPr/>
          </p:nvSpPr>
          <p:spPr>
            <a:xfrm>
              <a:off x="9610851" y="2356833"/>
              <a:ext cx="1049635" cy="476041"/>
            </a:xfrm>
            <a:prstGeom prst="hexag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Seed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Flowchart: Document 19"/>
            <p:cNvSpPr/>
            <p:nvPr/>
          </p:nvSpPr>
          <p:spPr>
            <a:xfrm>
              <a:off x="9472407" y="5268037"/>
              <a:ext cx="1339403" cy="888642"/>
            </a:xfrm>
            <a:prstGeom prst="flowChartDocumen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Generated Document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9821423" y="2974925"/>
              <a:ext cx="628489" cy="296501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9821422" y="4830341"/>
              <a:ext cx="628489" cy="296501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867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Bengali News Generation – My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Figure: Bengali Text Generation with LSTM Network</a:t>
            </a:r>
          </a:p>
          <a:p>
            <a:pPr algn="ctr"/>
            <a:r>
              <a:rPr lang="en-US" sz="2400" dirty="0" smtClean="0"/>
              <a:t>Future Work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372029" y="1906068"/>
            <a:ext cx="9568569" cy="3799846"/>
            <a:chOff x="1243241" y="2356833"/>
            <a:chExt cx="9568569" cy="3799846"/>
          </a:xfrm>
        </p:grpSpPr>
        <p:sp>
          <p:nvSpPr>
            <p:cNvPr id="5" name="Can 4"/>
            <p:cNvSpPr/>
            <p:nvPr/>
          </p:nvSpPr>
          <p:spPr>
            <a:xfrm>
              <a:off x="3456689" y="3335821"/>
              <a:ext cx="1210187" cy="1455313"/>
            </a:xfrm>
            <a:prstGeom prst="ca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trike="sngStrike" dirty="0" smtClean="0">
                  <a:solidFill>
                    <a:schemeClr val="tx1"/>
                  </a:solidFill>
                </a:rPr>
                <a:t>Cleaned by Hand</a:t>
              </a:r>
              <a:endParaRPr lang="en-US" strike="sngStrike" dirty="0">
                <a:solidFill>
                  <a:schemeClr val="tx1"/>
                </a:solidFill>
              </a:endParaRPr>
            </a:p>
          </p:txBody>
        </p:sp>
        <p:sp>
          <p:nvSpPr>
            <p:cNvPr id="6" name="Cube 5"/>
            <p:cNvSpPr/>
            <p:nvPr/>
          </p:nvSpPr>
          <p:spPr>
            <a:xfrm>
              <a:off x="5452487" y="3451825"/>
              <a:ext cx="1495662" cy="1223303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Tokenized &amp; </a:t>
              </a:r>
              <a:r>
                <a:rPr lang="en-US" strike="sngStrike" dirty="0" smtClean="0">
                  <a:solidFill>
                    <a:schemeClr val="tx1"/>
                  </a:solidFill>
                </a:rPr>
                <a:t>1 Hot Encoded</a:t>
              </a:r>
              <a:endParaRPr lang="en-US" strike="sngStrike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Multidocument 6"/>
            <p:cNvSpPr/>
            <p:nvPr/>
          </p:nvSpPr>
          <p:spPr>
            <a:xfrm>
              <a:off x="1243241" y="3393106"/>
              <a:ext cx="1326524" cy="1687323"/>
            </a:xfrm>
            <a:prstGeom prst="flowChartMultidocumen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trike="sngStrike" dirty="0" smtClean="0">
                  <a:solidFill>
                    <a:schemeClr val="tx1"/>
                  </a:solidFill>
                </a:rPr>
                <a:t>A Single Bengali News Article</a:t>
              </a:r>
              <a:endParaRPr lang="en-US" strike="sngStrike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733760" y="3116212"/>
              <a:ext cx="953036" cy="1894527"/>
              <a:chOff x="8551572" y="2768958"/>
              <a:chExt cx="953036" cy="1894527"/>
            </a:xfrm>
            <a:solidFill>
              <a:srgbClr val="92D050"/>
            </a:solidFill>
          </p:grpSpPr>
          <p:sp>
            <p:nvSpPr>
              <p:cNvPr id="8" name="Rectangle 7"/>
              <p:cNvSpPr/>
              <p:nvPr/>
            </p:nvSpPr>
            <p:spPr>
              <a:xfrm>
                <a:off x="8551572" y="2768958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551572" y="328334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551572" y="379301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551572" y="430268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9472407" y="3412713"/>
              <a:ext cx="1326524" cy="1314122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847946" y="3852637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4909861" y="3856933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7191134" y="3852637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8896722" y="3852637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/>
            <p:cNvSpPr/>
            <p:nvPr/>
          </p:nvSpPr>
          <p:spPr>
            <a:xfrm>
              <a:off x="9610851" y="2356833"/>
              <a:ext cx="1049635" cy="476041"/>
            </a:xfrm>
            <a:prstGeom prst="hexag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Seed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Flowchart: Document 19"/>
            <p:cNvSpPr/>
            <p:nvPr/>
          </p:nvSpPr>
          <p:spPr>
            <a:xfrm>
              <a:off x="9472407" y="5268037"/>
              <a:ext cx="1339403" cy="888642"/>
            </a:xfrm>
            <a:prstGeom prst="flowChartDocumen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Generated Document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9821423" y="2974925"/>
              <a:ext cx="628489" cy="296501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9821422" y="4830341"/>
              <a:ext cx="628489" cy="296501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79968" y="2241823"/>
            <a:ext cx="229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  <a:r>
              <a:rPr lang="en-US" dirty="0" smtClean="0">
                <a:solidFill>
                  <a:srgbClr val="0070C0"/>
                </a:solidFill>
              </a:rPr>
              <a:t>00 Article Corpus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~40 Articles Gathered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04226" y="2265433"/>
            <a:ext cx="1691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Cleanup Code –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Part done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44322" y="2231803"/>
            <a:ext cx="2237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Try: </a:t>
            </a:r>
            <a:r>
              <a:rPr lang="en-US" strike="sngStrike" dirty="0" smtClean="0"/>
              <a:t>Bag of Words</a:t>
            </a:r>
            <a:r>
              <a:rPr lang="en-US" dirty="0" smtClean="0"/>
              <a:t>, Word2Vec, Glove, etc.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759198" y="2001917"/>
            <a:ext cx="1159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 some variations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Bengali News Generation – Sample Input - Output</a:t>
            </a:r>
            <a:endParaRPr lang="en-US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41220"/>
            <a:ext cx="4048690" cy="3570937"/>
          </a:xfr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200" y="1941220"/>
            <a:ext cx="5725324" cy="142016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566" y="3361386"/>
            <a:ext cx="5830114" cy="120031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566" y="4561704"/>
            <a:ext cx="5782482" cy="120031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792738" y="5695425"/>
            <a:ext cx="225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Input (Clean)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645498" y="5705339"/>
            <a:ext cx="386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after epoch: 0, 23, 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3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Bengali News Generation –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Related Works:</a:t>
            </a:r>
            <a:r>
              <a:rPr lang="en-US" sz="2800" dirty="0" smtClean="0"/>
              <a:t>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400" dirty="0" smtClean="0"/>
              <a:t>Automatic Text Generation in Macedonian Using Recurrent Neural Networks (Springer Nature Switzerland, August 2019)</a:t>
            </a:r>
          </a:p>
          <a:p>
            <a:pPr marL="932688" lvl="2" indent="-457200">
              <a:buFont typeface="Wingdings" panose="05000000000000000000" pitchFamily="2" charset="2"/>
              <a:buChar char="Ø"/>
            </a:pPr>
            <a:r>
              <a:rPr lang="en-US" sz="1800" dirty="0" smtClean="0"/>
              <a:t>Dataset 1: News article collection of 2.5 Million words</a:t>
            </a:r>
          </a:p>
          <a:p>
            <a:pPr marL="932688" lvl="2" indent="-457200">
              <a:buFont typeface="Wingdings" panose="05000000000000000000" pitchFamily="2" charset="2"/>
              <a:buChar char="Ø"/>
            </a:pPr>
            <a:r>
              <a:rPr lang="en-US" sz="1800" dirty="0" smtClean="0"/>
              <a:t>Dataset 2: Macedonian poetry consisting of 7k+ words</a:t>
            </a:r>
          </a:p>
          <a:p>
            <a:pPr marL="932688" lvl="2" indent="-457200">
              <a:buFont typeface="Wingdings" panose="05000000000000000000" pitchFamily="2" charset="2"/>
              <a:buChar char="Ø"/>
            </a:pPr>
            <a:r>
              <a:rPr lang="en-US" sz="1800" dirty="0" smtClean="0"/>
              <a:t>Generated News Articles and Poems using various techniques and compared performance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github.com/enriqueav/lstm_lyrics</a:t>
            </a:r>
            <a:endParaRPr lang="en-US" sz="2400" dirty="0" smtClean="0"/>
          </a:p>
          <a:p>
            <a:pPr marL="932688" lvl="2" indent="-457200">
              <a:buFont typeface="Wingdings" panose="05000000000000000000" pitchFamily="2" charset="2"/>
              <a:buChar char="Ø"/>
            </a:pPr>
            <a:r>
              <a:rPr lang="en-US" sz="1800" dirty="0"/>
              <a:t>Word-level LSTM text </a:t>
            </a:r>
            <a:r>
              <a:rPr lang="en-US" sz="1800" dirty="0" smtClean="0"/>
              <a:t>generator to create </a:t>
            </a:r>
            <a:r>
              <a:rPr lang="en-US" sz="1800" dirty="0"/>
              <a:t>A</a:t>
            </a:r>
            <a:r>
              <a:rPr lang="en-US" sz="1800" dirty="0" smtClean="0"/>
              <a:t>utomatic Song </a:t>
            </a:r>
            <a:r>
              <a:rPr lang="en-US" sz="1800" dirty="0"/>
              <a:t>L</a:t>
            </a:r>
            <a:r>
              <a:rPr lang="en-US" sz="1800" dirty="0" smtClean="0"/>
              <a:t>yrics </a:t>
            </a:r>
            <a:r>
              <a:rPr lang="en-US" sz="1800" dirty="0"/>
              <a:t>with Neural </a:t>
            </a:r>
            <a:r>
              <a:rPr lang="en-US" sz="1800" dirty="0" smtClean="0"/>
              <a:t>Networks</a:t>
            </a:r>
          </a:p>
          <a:p>
            <a:pPr marL="932688" lvl="2" indent="-457200">
              <a:buFont typeface="Wingdings" panose="05000000000000000000" pitchFamily="2" charset="2"/>
              <a:buChar char="Ø"/>
            </a:pPr>
            <a:r>
              <a:rPr lang="en-US" sz="1800" dirty="0" smtClean="0"/>
              <a:t>Dataset: 5k lyrics of Mexican Banda Music with ~ 5 Million characters</a:t>
            </a:r>
          </a:p>
        </p:txBody>
      </p:sp>
    </p:spTree>
    <p:extLst>
      <p:ext uri="{BB962C8B-B14F-4D97-AF65-F5344CB8AC3E}">
        <p14:creationId xmlns:p14="http://schemas.microsoft.com/office/powerpoint/2010/main" val="380592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1338</TotalTime>
  <Words>286</Words>
  <Application>Microsoft Office PowerPoint</Application>
  <PresentationFormat>Widescreen</PresentationFormat>
  <Paragraphs>86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Retrospect</vt:lpstr>
      <vt:lpstr>A Project Progress Report on ”Automatic Bengali News Generation”</vt:lpstr>
      <vt:lpstr>Automatic Bengali News Generation – Overview</vt:lpstr>
      <vt:lpstr>Automatic Bengali News Generation – Work Progress</vt:lpstr>
      <vt:lpstr>Automatic Bengali News Generation – My Target</vt:lpstr>
      <vt:lpstr>Automatic Bengali News Generation – Sample Input - Output</vt:lpstr>
      <vt:lpstr>Automatic Bengali News Generation – 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on “Comparative Performance of Machine Learning Algorithms for Fake News Detection”</dc:title>
  <dc:creator>Tasmia Faruq</dc:creator>
  <cp:lastModifiedBy>Tasmia Faruq</cp:lastModifiedBy>
  <cp:revision>126</cp:revision>
  <dcterms:created xsi:type="dcterms:W3CDTF">2019-11-19T14:03:11Z</dcterms:created>
  <dcterms:modified xsi:type="dcterms:W3CDTF">2019-12-10T17:52:10Z</dcterms:modified>
</cp:coreProperties>
</file>