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72" r:id="rId4"/>
    <p:sldId id="275" r:id="rId5"/>
    <p:sldId id="273" r:id="rId6"/>
    <p:sldId id="27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2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8B490-2E2F-4BA6-9151-AC77A3AB02CA}" type="datetimeFigureOut">
              <a:rPr lang="en-US" smtClean="0"/>
              <a:pPr/>
              <a:t>22-Dec-19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A093E1-CE4D-4FAE-B5E7-0FCC38B217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5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riqueav/lstm_lyr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443"/>
          </a:xfrm>
        </p:spPr>
        <p:txBody>
          <a:bodyPr>
            <a:noAutofit/>
          </a:bodyPr>
          <a:lstStyle/>
          <a:p>
            <a:r>
              <a:rPr lang="en-US" sz="3600" dirty="0" smtClean="0"/>
              <a:t>A Project Progress Report on</a:t>
            </a:r>
            <a:br>
              <a:rPr lang="en-US" sz="3600" dirty="0" smtClean="0"/>
            </a:br>
            <a:r>
              <a:rPr lang="en-US" sz="3600" b="1" dirty="0" smtClean="0">
                <a:solidFill>
                  <a:srgbClr val="0000FF"/>
                </a:solidFill>
              </a:rPr>
              <a:t>”Automatic Bengali News Generation”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414"/>
            <a:ext cx="9144000" cy="3322748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(MS - CSE 533)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North South University</a:t>
            </a:r>
          </a:p>
          <a:p>
            <a:pPr algn="l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Minhazul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(St. ID: 1935 365 650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S.M.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Shahadat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Hossain (St. id: 1935 190 650)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Automatically generate a piece of </a:t>
            </a:r>
            <a:r>
              <a:rPr lang="en-US" sz="2400" dirty="0"/>
              <a:t>n</a:t>
            </a:r>
            <a:r>
              <a:rPr lang="en-US" sz="2400" dirty="0" smtClean="0"/>
              <a:t>ews article from a corpus of articles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Sample Architecture for Text Generation </a:t>
            </a:r>
          </a:p>
          <a:p>
            <a:pPr algn="ctr"/>
            <a:r>
              <a:rPr lang="en-US" sz="2400" dirty="0" smtClean="0"/>
              <a:t>with LSTM Network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27890" y="1996221"/>
            <a:ext cx="9467256" cy="3799846"/>
            <a:chOff x="1344554" y="2356833"/>
            <a:chExt cx="9467256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Tokenized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344554" y="3503241"/>
              <a:ext cx="1326524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Raw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Output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</a:t>
            </a:r>
            <a:r>
              <a:rPr lang="en-US" dirty="0" smtClean="0"/>
              <a:t>Submitted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Figure: Bengali Text Generation with </a:t>
            </a:r>
            <a:r>
              <a:rPr lang="en-US" sz="2400" dirty="0" smtClean="0"/>
              <a:t>Word2Vec &amp; LSTM </a:t>
            </a:r>
          </a:p>
          <a:p>
            <a:pPr algn="ctr"/>
            <a:r>
              <a:rPr lang="en-US" sz="2400" dirty="0" smtClean="0"/>
              <a:t>Network – Submitted Project</a:t>
            </a:r>
            <a:endParaRPr lang="en-US" sz="24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372028" y="1906068"/>
            <a:ext cx="9568570" cy="3799846"/>
            <a:chOff x="1243240" y="2356833"/>
            <a:chExt cx="9568570" cy="3799846"/>
          </a:xfrm>
        </p:grpSpPr>
        <p:sp>
          <p:nvSpPr>
            <p:cNvPr id="5" name="Can 4"/>
            <p:cNvSpPr/>
            <p:nvPr/>
          </p:nvSpPr>
          <p:spPr>
            <a:xfrm>
              <a:off x="3456689" y="3335821"/>
              <a:ext cx="1210187" cy="1455313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Cleaned and Tokenized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ube 5"/>
            <p:cNvSpPr/>
            <p:nvPr/>
          </p:nvSpPr>
          <p:spPr>
            <a:xfrm>
              <a:off x="5452487" y="3451825"/>
              <a:ext cx="1495662" cy="1223303"/>
            </a:xfrm>
            <a:prstGeom prst="cub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Word2Vec Embedded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Multidocument 6"/>
            <p:cNvSpPr/>
            <p:nvPr/>
          </p:nvSpPr>
          <p:spPr>
            <a:xfrm>
              <a:off x="1243240" y="3393106"/>
              <a:ext cx="1427837" cy="1687323"/>
            </a:xfrm>
            <a:prstGeom prst="flowChartMulti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 </a:t>
              </a:r>
              <a:r>
                <a:rPr lang="en-US" sz="1600" dirty="0" smtClean="0">
                  <a:solidFill>
                    <a:schemeClr val="tx1"/>
                  </a:solidFill>
                </a:rPr>
                <a:t>Corpus of 41 </a:t>
              </a:r>
              <a:r>
                <a:rPr lang="en-US" sz="1600" dirty="0" smtClean="0">
                  <a:solidFill>
                    <a:schemeClr val="tx1"/>
                  </a:solidFill>
                </a:rPr>
                <a:t>Bengali News </a:t>
              </a:r>
              <a:r>
                <a:rPr lang="en-US" sz="1600" dirty="0" smtClean="0">
                  <a:solidFill>
                    <a:schemeClr val="tx1"/>
                  </a:solidFill>
                </a:rPr>
                <a:t>Articles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33760" y="3116212"/>
              <a:ext cx="953036" cy="1894527"/>
              <a:chOff x="8551572" y="2768958"/>
              <a:chExt cx="953036" cy="1894527"/>
            </a:xfrm>
            <a:solidFill>
              <a:srgbClr val="92D050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8551572" y="2768958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551572" y="328334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551572" y="379301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551572" y="4302689"/>
                <a:ext cx="953036" cy="36079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LSTM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472407" y="3412713"/>
              <a:ext cx="1326524" cy="131412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Output Sampling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847946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4909861" y="3856933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7191134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8896722" y="3852637"/>
              <a:ext cx="365758" cy="47651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610851" y="2356833"/>
              <a:ext cx="1049635" cy="476041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9472407" y="5268037"/>
              <a:ext cx="1339403" cy="888642"/>
            </a:xfrm>
            <a:prstGeom prst="flowChartDocumen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Generated Document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9821423" y="2974925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9821422" y="4830341"/>
              <a:ext cx="628489" cy="296501"/>
            </a:xfrm>
            <a:prstGeom prst="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6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</a:t>
            </a:r>
            <a:r>
              <a:rPr lang="en-US" dirty="0" smtClean="0"/>
              <a:t>Future Target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10799"/>
              </p:ext>
            </p:extLst>
          </p:nvPr>
        </p:nvGraphicFramePr>
        <p:xfrm>
          <a:off x="1249250" y="1924532"/>
          <a:ext cx="9906430" cy="336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37"/>
                <a:gridCol w="4583468"/>
                <a:gridCol w="4566025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 Target</a:t>
                      </a:r>
                      <a:endParaRPr lang="en-US" dirty="0"/>
                    </a:p>
                  </a:txBody>
                  <a:tcPr/>
                </a:tc>
              </a:tr>
              <a:tr h="836862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Corpus: Currently contains 12,514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Want to</a:t>
                      </a:r>
                      <a:r>
                        <a:rPr lang="en-US" baseline="0" dirty="0" smtClean="0"/>
                        <a:t> train a corpus of at least 1 Million words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Corpus: p</a:t>
                      </a:r>
                      <a:r>
                        <a:rPr lang="en-US" dirty="0" smtClean="0"/>
                        <a:t>oor Word2Vec mapping</a:t>
                      </a:r>
                    </a:p>
                    <a:p>
                      <a:r>
                        <a:rPr lang="en-US" dirty="0" smtClean="0"/>
                        <a:t>Used dimension size:</a:t>
                      </a:r>
                      <a:r>
                        <a:rPr lang="en-US" baseline="0" dirty="0" smtClean="0"/>
                        <a:t> 500 (3.3k unique words)</a:t>
                      </a:r>
                    </a:p>
                    <a:p>
                      <a:r>
                        <a:rPr lang="en-US" baseline="0" dirty="0" smtClean="0"/>
                        <a:t>High dimension resulted in over fitting</a:t>
                      </a:r>
                    </a:p>
                    <a:p>
                      <a:r>
                        <a:rPr lang="en-US" baseline="0" dirty="0" smtClean="0"/>
                        <a:t>Low dimension results in low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Have to collect bigger corpus to increase accuracy and generalization without over fitting the training data</a:t>
                      </a:r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484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r>
                        <a:rPr lang="en-US" baseline="0" dirty="0" smtClean="0"/>
                        <a:t> done with human eye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Will </a:t>
                      </a:r>
                      <a:r>
                        <a:rPr lang="en-US" dirty="0" smtClean="0"/>
                        <a:t>try K-fold cross validation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Sample Input - Output</a:t>
            </a:r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220"/>
            <a:ext cx="4048690" cy="3570937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00" y="1941220"/>
            <a:ext cx="5725324" cy="14201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3361386"/>
            <a:ext cx="5830114" cy="12003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4561704"/>
            <a:ext cx="5782482" cy="12003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92738" y="5695425"/>
            <a:ext cx="22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Input (Clean)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5498" y="570533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after epoch: 0, 23, 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Bengali News Generation –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Related Works:</a:t>
            </a:r>
            <a:r>
              <a:rPr lang="en-US" sz="2800" dirty="0" smtClean="0"/>
              <a:t>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 smtClean="0"/>
              <a:t>Automatic Text Generation in Macedonian Using Recurrent Neural Networks (Springer Nature Switzerland, August 2019)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1: News article collection of 2.5 Million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 2: Macedonian poetry consisting of 7k+ words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Generated News Articles and Poems using various techniques and compared performance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github.com/enriqueav/lstm_lyrics</a:t>
            </a:r>
            <a:endParaRPr lang="en-US" sz="2400" dirty="0" smtClean="0"/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/>
              <a:t>Word-level LSTM text </a:t>
            </a:r>
            <a:r>
              <a:rPr lang="en-US" sz="1800" dirty="0" smtClean="0"/>
              <a:t>generator to create </a:t>
            </a:r>
            <a:r>
              <a:rPr lang="en-US" sz="1800" dirty="0"/>
              <a:t>A</a:t>
            </a:r>
            <a:r>
              <a:rPr lang="en-US" sz="1800" dirty="0" smtClean="0"/>
              <a:t>utomatic Song </a:t>
            </a:r>
            <a:r>
              <a:rPr lang="en-US" sz="1800" dirty="0"/>
              <a:t>L</a:t>
            </a:r>
            <a:r>
              <a:rPr lang="en-US" sz="1800" dirty="0" smtClean="0"/>
              <a:t>yrics </a:t>
            </a:r>
            <a:r>
              <a:rPr lang="en-US" sz="1800" dirty="0"/>
              <a:t>with Neural </a:t>
            </a:r>
            <a:r>
              <a:rPr lang="en-US" sz="1800" dirty="0" smtClean="0"/>
              <a:t>Networks</a:t>
            </a:r>
          </a:p>
          <a:p>
            <a:pPr marL="932688" lvl="2" indent="-457200">
              <a:buFont typeface="Wingdings" panose="05000000000000000000" pitchFamily="2" charset="2"/>
              <a:buChar char="Ø"/>
            </a:pPr>
            <a:r>
              <a:rPr lang="en-US" sz="1800" dirty="0" smtClean="0"/>
              <a:t>Dataset: 5k lyrics of Mexican Banda Music with ~ 5 Million characters</a:t>
            </a:r>
          </a:p>
        </p:txBody>
      </p:sp>
    </p:spTree>
    <p:extLst>
      <p:ext uri="{BB962C8B-B14F-4D97-AF65-F5344CB8AC3E}">
        <p14:creationId xmlns:p14="http://schemas.microsoft.com/office/powerpoint/2010/main" val="38059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1371</TotalTime>
  <Words>327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A Project Progress Report on ”Automatic Bengali News Generation”</vt:lpstr>
      <vt:lpstr>Automatic Bengali News Generation – Overview</vt:lpstr>
      <vt:lpstr>Automatic Bengali News Generation – Submitted Work</vt:lpstr>
      <vt:lpstr>Automatic Bengali News Generation – Future Target</vt:lpstr>
      <vt:lpstr>Automatic Bengali News Generation – Sample Input - Output</vt:lpstr>
      <vt:lpstr>Automatic Bengali News Generation –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“Comparative Performance of Machine Learning Algorithms for Fake News Detection”</dc:title>
  <dc:creator>Tasmia Faruq</dc:creator>
  <cp:lastModifiedBy>Tasmia Faruq</cp:lastModifiedBy>
  <cp:revision>139</cp:revision>
  <dcterms:created xsi:type="dcterms:W3CDTF">2019-11-19T14:03:11Z</dcterms:created>
  <dcterms:modified xsi:type="dcterms:W3CDTF">2019-12-22T04:32:31Z</dcterms:modified>
</cp:coreProperties>
</file>