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2" r:id="rId3"/>
    <p:sldId id="273" r:id="rId4"/>
    <p:sldId id="276" r:id="rId5"/>
    <p:sldId id="275" r:id="rId6"/>
    <p:sldId id="271" r:id="rId7"/>
    <p:sldId id="277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haz\GitHubRepo\News_Gen\Minhaz_Shahadat\Code\Bengali_Word2Vec_LSTM\accuracy_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epoch vs.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3.6799999999999999E-2</c:v>
                </c:pt>
                <c:pt idx="1">
                  <c:v>3.5799999999999998E-2</c:v>
                </c:pt>
                <c:pt idx="2">
                  <c:v>3.6700000000000003E-2</c:v>
                </c:pt>
                <c:pt idx="3">
                  <c:v>3.61E-2</c:v>
                </c:pt>
                <c:pt idx="4">
                  <c:v>4.1599999999999998E-2</c:v>
                </c:pt>
                <c:pt idx="5">
                  <c:v>5.0099999999999999E-2</c:v>
                </c:pt>
                <c:pt idx="6">
                  <c:v>7.7499999999999999E-2</c:v>
                </c:pt>
                <c:pt idx="7">
                  <c:v>0.1444</c:v>
                </c:pt>
                <c:pt idx="8">
                  <c:v>0.25240000000000001</c:v>
                </c:pt>
                <c:pt idx="9">
                  <c:v>0.38390000000000002</c:v>
                </c:pt>
                <c:pt idx="10">
                  <c:v>0.49809999999999999</c:v>
                </c:pt>
                <c:pt idx="11">
                  <c:v>0.60240000000000005</c:v>
                </c:pt>
                <c:pt idx="12">
                  <c:v>0.70330000000000004</c:v>
                </c:pt>
                <c:pt idx="13">
                  <c:v>0.79330000000000001</c:v>
                </c:pt>
                <c:pt idx="14">
                  <c:v>0.85809999999999997</c:v>
                </c:pt>
                <c:pt idx="15">
                  <c:v>0.91139999999999999</c:v>
                </c:pt>
                <c:pt idx="16">
                  <c:v>0.94330000000000003</c:v>
                </c:pt>
                <c:pt idx="17">
                  <c:v>0.96740000000000004</c:v>
                </c:pt>
                <c:pt idx="18">
                  <c:v>0.98419999999999996</c:v>
                </c:pt>
                <c:pt idx="19">
                  <c:v>0.99019999999999997</c:v>
                </c:pt>
                <c:pt idx="20">
                  <c:v>0.99390000000000001</c:v>
                </c:pt>
                <c:pt idx="21">
                  <c:v>0.99639999999999995</c:v>
                </c:pt>
                <c:pt idx="22">
                  <c:v>0.99709999999999999</c:v>
                </c:pt>
                <c:pt idx="23">
                  <c:v>0.99739999999999995</c:v>
                </c:pt>
                <c:pt idx="24">
                  <c:v>0.99729999999999996</c:v>
                </c:pt>
                <c:pt idx="25">
                  <c:v>0.99860000000000004</c:v>
                </c:pt>
                <c:pt idx="26">
                  <c:v>0.99890000000000001</c:v>
                </c:pt>
                <c:pt idx="27">
                  <c:v>0.99890000000000001</c:v>
                </c:pt>
                <c:pt idx="28">
                  <c:v>0.99909999999999999</c:v>
                </c:pt>
                <c:pt idx="29">
                  <c:v>0.99919999999999998</c:v>
                </c:pt>
                <c:pt idx="30">
                  <c:v>0.99929999999999997</c:v>
                </c:pt>
                <c:pt idx="31">
                  <c:v>0.99929999999999997</c:v>
                </c:pt>
                <c:pt idx="32">
                  <c:v>0.99929999999999997</c:v>
                </c:pt>
                <c:pt idx="33">
                  <c:v>0.99929999999999997</c:v>
                </c:pt>
                <c:pt idx="34">
                  <c:v>0.99929999999999997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83296"/>
        <c:axId val="209381728"/>
      </c:scatterChart>
      <c:valAx>
        <c:axId val="20938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81728"/>
        <c:crosses val="autoZero"/>
        <c:crossBetween val="midCat"/>
      </c:valAx>
      <c:valAx>
        <c:axId val="20938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8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nlp.wordpress.com/2013/12/10/unit-5-part-ii-working-with-files-ii-the-plain-text-corpus-reader-of-nltk/" TargetMode="External"/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gniinsight/Word-embedding-model-for-Bangla" TargetMode="External"/><Relationship Id="rId5" Type="http://schemas.openxmlformats.org/officeDocument/2006/relationships/hyperlink" Target="https://intellipaat.com/community/12732/using-pre-trained-word2vec-with-lstm-for-word-generation" TargetMode="External"/><Relationship Id="rId4" Type="http://schemas.openxmlformats.org/officeDocument/2006/relationships/hyperlink" Target="https://rare-technologies.com/deep-learning-with-word2vec-and-gensi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azul-alam/News_Gen/tree/master/Minhaz_Shahad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S.M.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Shahadat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Hossain (St. id: 1935 190 650)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Word2Vec &amp; LSTM </a:t>
            </a:r>
          </a:p>
          <a:p>
            <a:pPr algn="ctr"/>
            <a:r>
              <a:rPr lang="en-US" sz="2400" dirty="0" smtClean="0"/>
              <a:t>Network – Submitted Project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8" y="1906068"/>
            <a:ext cx="9568570" cy="3799846"/>
            <a:chOff x="1243240" y="2356833"/>
            <a:chExt cx="9568570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and Tokenized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Word2Vec Embedded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0" y="3393106"/>
              <a:ext cx="1427837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 Corpus of 41 Bengali News Articles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Output Sampling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07892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5, and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9" y="1787311"/>
            <a:ext cx="4292132" cy="3858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52" y="1787311"/>
            <a:ext cx="5121649" cy="1960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26" y="3747752"/>
            <a:ext cx="497274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Output Analysis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53344" y="5437853"/>
            <a:ext cx="225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of Training Accuracy per epoch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0950" y="5396243"/>
            <a:ext cx="38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fitting after epoch 25 – Diversity value has no effect 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345224"/>
              </p:ext>
            </p:extLst>
          </p:nvPr>
        </p:nvGraphicFramePr>
        <p:xfrm>
          <a:off x="992957" y="2250582"/>
          <a:ext cx="4441928" cy="283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59" y="2078057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Future Target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55785"/>
              </p:ext>
            </p:extLst>
          </p:nvPr>
        </p:nvGraphicFramePr>
        <p:xfrm>
          <a:off x="1249250" y="1924532"/>
          <a:ext cx="9906430" cy="379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37"/>
                <a:gridCol w="4583468"/>
                <a:gridCol w="45660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Target</a:t>
                      </a:r>
                      <a:endParaRPr lang="en-US" dirty="0"/>
                    </a:p>
                  </a:txBody>
                  <a:tcPr/>
                </a:tc>
              </a:tr>
              <a:tr h="83686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Corpus: Currently contains 12,514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 to</a:t>
                      </a:r>
                      <a:r>
                        <a:rPr lang="en-US" baseline="0" dirty="0" smtClean="0"/>
                        <a:t> train a corpus of at least 1 Million words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Corpus: p</a:t>
                      </a:r>
                      <a:r>
                        <a:rPr lang="en-US" dirty="0" smtClean="0"/>
                        <a:t>oor Word2Vec mapping</a:t>
                      </a:r>
                    </a:p>
                    <a:p>
                      <a:r>
                        <a:rPr lang="en-US" dirty="0" smtClean="0"/>
                        <a:t>Used dimension size:</a:t>
                      </a:r>
                      <a:r>
                        <a:rPr lang="en-US" baseline="0" dirty="0" smtClean="0"/>
                        <a:t> 500 (3.3k unique words)</a:t>
                      </a:r>
                    </a:p>
                    <a:p>
                      <a:r>
                        <a:rPr lang="en-US" baseline="0" dirty="0" smtClean="0"/>
                        <a:t>High dimension resulted in over fitting</a:t>
                      </a:r>
                    </a:p>
                    <a:p>
                      <a:r>
                        <a:rPr lang="en-US" baseline="0" dirty="0" smtClean="0"/>
                        <a:t>Low dimension results in low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Have to collect bigger corpus to increase accuracy and generalization without over fitting the training data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Memorizing the data set after some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baseline="0" dirty="0" smtClean="0"/>
                        <a:t>a fairly large data set, will try to generalize the learning and then generate words with high temperature (diversity value)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Test data set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Will </a:t>
                      </a:r>
                      <a:r>
                        <a:rPr lang="en-US" dirty="0" smtClean="0"/>
                        <a:t>try K-fold cross validation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Automatic Text Generation in Macedonian Using Recurrent Neural Networks (Springer Nature Switzerland, August 2019)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github.com/enriqueav/lstm_lyrics</a:t>
            </a:r>
            <a:r>
              <a:rPr lang="en-US" sz="2000" dirty="0" smtClean="0"/>
              <a:t> (Word-level </a:t>
            </a:r>
            <a:r>
              <a:rPr lang="en-US" sz="2000" dirty="0"/>
              <a:t>LSTM text </a:t>
            </a:r>
            <a:r>
              <a:rPr lang="en-US" sz="2000" dirty="0" smtClean="0"/>
              <a:t>generator to create </a:t>
            </a:r>
            <a:r>
              <a:rPr lang="en-US" sz="2000" dirty="0"/>
              <a:t>A</a:t>
            </a:r>
            <a:r>
              <a:rPr lang="en-US" sz="2000" dirty="0" smtClean="0"/>
              <a:t>utomatic Song </a:t>
            </a:r>
            <a:r>
              <a:rPr lang="en-US" sz="2000" dirty="0"/>
              <a:t>L</a:t>
            </a:r>
            <a:r>
              <a:rPr lang="en-US" sz="2000" dirty="0" smtClean="0"/>
              <a:t>yrics </a:t>
            </a:r>
            <a:r>
              <a:rPr lang="en-US" sz="2000" dirty="0"/>
              <a:t>with Neural </a:t>
            </a:r>
            <a:r>
              <a:rPr lang="en-US" sz="2000" dirty="0" smtClean="0"/>
              <a:t>Networks)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3"/>
              </a:rPr>
              <a:t>https://pynlp.wordpress.com/2013/12/10/unit-5-part-ii-working-with-files-ii-the-plain-text-corpus-reader-of-nltk/</a:t>
            </a:r>
            <a:r>
              <a:rPr lang="en-US" sz="2000" dirty="0"/>
              <a:t> 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4"/>
              </a:rPr>
              <a:t>https://rare-technologies.com/deep-learning-with-word2vec-and-gensim/</a:t>
            </a:r>
            <a:r>
              <a:rPr lang="en-US" sz="2000" dirty="0"/>
              <a:t> 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5"/>
              </a:rPr>
              <a:t>https://</a:t>
            </a:r>
            <a:r>
              <a:rPr lang="en-US" sz="2000" u="sng" dirty="0" smtClean="0">
                <a:hlinkClick r:id="rId5"/>
              </a:rPr>
              <a:t>intellipaat.com/community/12732/using-pre-trained-word2vec-with-lstm-for-word-generation</a:t>
            </a:r>
            <a:endParaRPr lang="en-US" sz="2000" u="sng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github.com/cogniinsight/Word-embedding-model-for-Bangla</a:t>
            </a:r>
            <a:endParaRPr lang="en-US" sz="2000" u="sng" dirty="0" smtClean="0"/>
          </a:p>
          <a:p>
            <a:pPr marL="1115568" lvl="3" indent="-457200">
              <a:buFont typeface="Wingdings" panose="05000000000000000000" pitchFamily="2" charset="2"/>
              <a:buChar char="Ø"/>
            </a:pPr>
            <a:r>
              <a:rPr lang="en-US" sz="1600" u="sng" dirty="0" smtClean="0"/>
              <a:t>Tried Transfer Learning from their word2vec model, but 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github.com/minhazul-alam/News_Gen/tree/master/Minhaz_Shahadat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Thank You!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3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1419</TotalTime>
  <Words>331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Our Work</vt:lpstr>
      <vt:lpstr>Automatic Bengali News Generation – Sample Input - Output</vt:lpstr>
      <vt:lpstr>Automatic Bengali News Generation – Output Analysis</vt:lpstr>
      <vt:lpstr>Automatic Bengali News Generation – Future Target</vt:lpstr>
      <vt:lpstr>Automatic Bengali News Generation –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150</cp:revision>
  <dcterms:created xsi:type="dcterms:W3CDTF">2019-11-19T14:03:11Z</dcterms:created>
  <dcterms:modified xsi:type="dcterms:W3CDTF">2019-12-23T17:17:52Z</dcterms:modified>
</cp:coreProperties>
</file>