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761" r:id="rId2"/>
    <p:sldId id="261" r:id="rId3"/>
    <p:sldId id="763" r:id="rId4"/>
    <p:sldId id="781" r:id="rId5"/>
    <p:sldId id="841" r:id="rId6"/>
    <p:sldId id="822" r:id="rId7"/>
    <p:sldId id="843" r:id="rId8"/>
    <p:sldId id="866" r:id="rId9"/>
    <p:sldId id="783" r:id="rId10"/>
    <p:sldId id="867" r:id="rId11"/>
    <p:sldId id="787" r:id="rId12"/>
    <p:sldId id="845" r:id="rId13"/>
    <p:sldId id="846" r:id="rId14"/>
    <p:sldId id="847" r:id="rId15"/>
    <p:sldId id="848" r:id="rId16"/>
    <p:sldId id="849" r:id="rId17"/>
    <p:sldId id="865" r:id="rId18"/>
    <p:sldId id="864" r:id="rId19"/>
    <p:sldId id="850" r:id="rId20"/>
    <p:sldId id="851" r:id="rId21"/>
    <p:sldId id="852" r:id="rId22"/>
    <p:sldId id="853" r:id="rId23"/>
    <p:sldId id="854" r:id="rId24"/>
    <p:sldId id="855" r:id="rId25"/>
    <p:sldId id="856" r:id="rId26"/>
    <p:sldId id="857" r:id="rId27"/>
    <p:sldId id="858" r:id="rId28"/>
    <p:sldId id="859" r:id="rId29"/>
    <p:sldId id="860" r:id="rId30"/>
    <p:sldId id="861" r:id="rId31"/>
    <p:sldId id="862" r:id="rId32"/>
    <p:sldId id="863" r:id="rId33"/>
    <p:sldId id="788" r:id="rId34"/>
    <p:sldId id="789" r:id="rId35"/>
    <p:sldId id="825" r:id="rId36"/>
    <p:sldId id="826" r:id="rId37"/>
    <p:sldId id="827" r:id="rId38"/>
    <p:sldId id="828" r:id="rId39"/>
    <p:sldId id="829" r:id="rId40"/>
    <p:sldId id="830" r:id="rId41"/>
    <p:sldId id="831" r:id="rId42"/>
    <p:sldId id="839" r:id="rId43"/>
    <p:sldId id="833" r:id="rId44"/>
    <p:sldId id="834" r:id="rId45"/>
    <p:sldId id="840" r:id="rId46"/>
    <p:sldId id="835" r:id="rId47"/>
    <p:sldId id="836" r:id="rId48"/>
    <p:sldId id="837" r:id="rId49"/>
    <p:sldId id="838" r:id="rId50"/>
    <p:sldId id="790" r:id="rId51"/>
    <p:sldId id="791" r:id="rId52"/>
    <p:sldId id="792" r:id="rId53"/>
    <p:sldId id="793" r:id="rId54"/>
    <p:sldId id="794" r:id="rId55"/>
    <p:sldId id="795" r:id="rId56"/>
    <p:sldId id="796" r:id="rId57"/>
    <p:sldId id="797" r:id="rId58"/>
    <p:sldId id="798" r:id="rId59"/>
    <p:sldId id="799" r:id="rId60"/>
    <p:sldId id="800" r:id="rId61"/>
    <p:sldId id="801" r:id="rId62"/>
    <p:sldId id="802" r:id="rId63"/>
    <p:sldId id="803" r:id="rId64"/>
    <p:sldId id="804" r:id="rId65"/>
    <p:sldId id="805" r:id="rId66"/>
    <p:sldId id="806" r:id="rId67"/>
    <p:sldId id="807" r:id="rId68"/>
    <p:sldId id="808" r:id="rId69"/>
    <p:sldId id="809" r:id="rId70"/>
    <p:sldId id="810" r:id="rId71"/>
    <p:sldId id="844" r:id="rId72"/>
    <p:sldId id="811" r:id="rId73"/>
    <p:sldId id="812" r:id="rId74"/>
    <p:sldId id="813" r:id="rId75"/>
    <p:sldId id="814" r:id="rId76"/>
    <p:sldId id="815" r:id="rId77"/>
    <p:sldId id="816" r:id="rId78"/>
    <p:sldId id="817" r:id="rId79"/>
    <p:sldId id="818" r:id="rId80"/>
    <p:sldId id="819" r:id="rId81"/>
    <p:sldId id="820" r:id="rId82"/>
    <p:sldId id="821" r:id="rId83"/>
    <p:sldId id="765" r:id="rId84"/>
    <p:sldId id="766" r:id="rId85"/>
    <p:sldId id="767" r:id="rId86"/>
    <p:sldId id="768" r:id="rId87"/>
    <p:sldId id="769" r:id="rId88"/>
    <p:sldId id="770" r:id="rId89"/>
    <p:sldId id="771" r:id="rId90"/>
    <p:sldId id="772" r:id="rId91"/>
    <p:sldId id="773" r:id="rId92"/>
    <p:sldId id="774" r:id="rId93"/>
    <p:sldId id="775" r:id="rId94"/>
    <p:sldId id="776" r:id="rId95"/>
    <p:sldId id="777" r:id="rId96"/>
    <p:sldId id="778" r:id="rId97"/>
    <p:sldId id="779" r:id="rId98"/>
    <p:sldId id="780" r:id="rId99"/>
    <p:sldId id="757" r:id="rId100"/>
    <p:sldId id="758" r:id="rId101"/>
    <p:sldId id="759" r:id="rId102"/>
    <p:sldId id="76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510" y="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9702F-7458-40D9-A18E-95D7AAEB92C1}" type="datetimeFigureOut">
              <a:rPr lang="en-US" smtClean="0"/>
              <a:pPr/>
              <a:t>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20CC2-0F10-446B-9CD9-AE16DE04F027}" type="slidenum">
              <a:rPr lang="en-US" smtClean="0"/>
              <a:pPr/>
              <a:t>‹#›</a:t>
            </a:fld>
            <a:endParaRPr lang="en-US"/>
          </a:p>
        </p:txBody>
      </p:sp>
    </p:spTree>
    <p:extLst>
      <p:ext uri="{BB962C8B-B14F-4D97-AF65-F5344CB8AC3E}">
        <p14:creationId xmlns:p14="http://schemas.microsoft.com/office/powerpoint/2010/main" val="97460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84A920-BDD4-4D26-AD31-02435DC86CF6}" type="slidenum">
              <a:rPr lang="en-US" smtClean="0"/>
              <a:pPr/>
              <a:t>100</a:t>
            </a:fld>
            <a:endParaRPr lang="en-US"/>
          </a:p>
        </p:txBody>
      </p:sp>
    </p:spTree>
    <p:extLst>
      <p:ext uri="{BB962C8B-B14F-4D97-AF65-F5344CB8AC3E}">
        <p14:creationId xmlns:p14="http://schemas.microsoft.com/office/powerpoint/2010/main" val="194438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84A920-BDD4-4D26-AD31-02435DC86CF6}" type="slidenum">
              <a:rPr lang="en-US" smtClean="0"/>
              <a:pPr/>
              <a:t>101</a:t>
            </a:fld>
            <a:endParaRPr lang="en-US"/>
          </a:p>
        </p:txBody>
      </p:sp>
    </p:spTree>
    <p:extLst>
      <p:ext uri="{BB962C8B-B14F-4D97-AF65-F5344CB8AC3E}">
        <p14:creationId xmlns:p14="http://schemas.microsoft.com/office/powerpoint/2010/main" val="339142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84A920-BDD4-4D26-AD31-02435DC86CF6}" type="slidenum">
              <a:rPr lang="en-US" smtClean="0"/>
              <a:pPr/>
              <a:t>102</a:t>
            </a:fld>
            <a:endParaRPr lang="en-US"/>
          </a:p>
        </p:txBody>
      </p:sp>
    </p:spTree>
    <p:extLst>
      <p:ext uri="{BB962C8B-B14F-4D97-AF65-F5344CB8AC3E}">
        <p14:creationId xmlns:p14="http://schemas.microsoft.com/office/powerpoint/2010/main" val="352707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295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5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44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691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576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245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137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01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88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78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43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1D761-5A98-4EE0-A326-3E3C528C67D8}" type="datetimeFigureOut">
              <a:rPr lang="en-US" smtClean="0">
                <a:solidFill>
                  <a:prstClr val="black">
                    <a:tint val="75000"/>
                  </a:prstClr>
                </a:solidFill>
              </a:rPr>
              <a:pPr/>
              <a:t>1/9/2018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7535F-E4BD-4DAA-BC5C-CDF6D4658F3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depts.washington.edu/mcklab/" TargetMode="External"/><Relationship Id="rId7" Type="http://schemas.openxmlformats.org/officeDocument/2006/relationships/hyperlink" Target="https://www.pinterest.com/Lifecoachdarci/university-of-washington-go-huskies/"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206.253.219.101/boikocourses/default.asp?class=cm1fa04"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0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bonnernetwork.pbworks.com/w/page/13113051/Sample%20Agendas"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2" y="1507748"/>
            <a:ext cx="9144000" cy="830206"/>
          </a:xfrm>
        </p:spPr>
        <p:txBody>
          <a:bodyPr>
            <a:normAutofit/>
          </a:bodyPr>
          <a:lstStyle/>
          <a:p>
            <a:r>
              <a:rPr lang="en-US" i="1" dirty="0"/>
              <a:t>INFO 445: Advanced DBMS Design</a:t>
            </a:r>
          </a:p>
        </p:txBody>
      </p:sp>
      <p:sp>
        <p:nvSpPr>
          <p:cNvPr id="3" name="Subtitle 2"/>
          <p:cNvSpPr>
            <a:spLocks noGrp="1"/>
          </p:cNvSpPr>
          <p:nvPr>
            <p:ph type="subTitle" idx="1"/>
          </p:nvPr>
        </p:nvSpPr>
        <p:spPr>
          <a:xfrm>
            <a:off x="1600200" y="6172200"/>
            <a:ext cx="6172200" cy="685800"/>
          </a:xfrm>
        </p:spPr>
        <p:txBody>
          <a:bodyPr>
            <a:noAutofit/>
          </a:bodyPr>
          <a:lstStyle/>
          <a:p>
            <a:pPr algn="l"/>
            <a:r>
              <a:rPr lang="en-US" dirty="0">
                <a:solidFill>
                  <a:schemeClr val="tx1"/>
                </a:solidFill>
              </a:rPr>
              <a:t>Gregory T. Hay     January </a:t>
            </a:r>
            <a:r>
              <a:rPr lang="en-US" dirty="0" smtClean="0">
                <a:solidFill>
                  <a:schemeClr val="tx1"/>
                </a:solidFill>
              </a:rPr>
              <a:t>9th 2018</a:t>
            </a:r>
            <a:endParaRPr lang="en-US"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pic>
        <p:nvPicPr>
          <p:cNvPr id="7" name="Picture 14" descr="http://depts.washington.edu/mcklab/images/UW%20logo.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10927"/>
            <a:ext cx="7216893" cy="1546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206.253.219.101/boikocourses/images/ilogo.gif">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208" y="5775451"/>
            <a:ext cx="977041" cy="10238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s://s-media-cache-ak0.pinimg.com/736x/9a/9a/09/9a9a09382aa4fc3b54425a0b583b1ad0.jp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000" y="2345170"/>
            <a:ext cx="6781800" cy="372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59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5181600"/>
          </a:xfrm>
        </p:spPr>
        <p:txBody>
          <a:bodyPr>
            <a:normAutofit/>
          </a:bodyPr>
          <a:lstStyle/>
          <a:p>
            <a:r>
              <a:rPr lang="en-US" dirty="0" smtClean="0"/>
              <a:t>Internship Opportunity</a:t>
            </a:r>
          </a:p>
          <a:p>
            <a:pPr lvl="1"/>
            <a:r>
              <a:rPr lang="en-US" dirty="0" smtClean="0"/>
              <a:t>7 Spoons needs ~10 interns</a:t>
            </a:r>
          </a:p>
          <a:p>
            <a:pPr lvl="1"/>
            <a:r>
              <a:rPr lang="en-US" dirty="0" smtClean="0"/>
              <a:t>Database modeling</a:t>
            </a:r>
          </a:p>
          <a:p>
            <a:pPr lvl="1"/>
            <a:r>
              <a:rPr lang="en-US" dirty="0" smtClean="0"/>
              <a:t>Database development</a:t>
            </a:r>
          </a:p>
          <a:p>
            <a:pPr lvl="1"/>
            <a:r>
              <a:rPr lang="en-US" dirty="0" smtClean="0"/>
              <a:t>Web development</a:t>
            </a:r>
          </a:p>
          <a:p>
            <a:pPr lvl="1"/>
            <a:r>
              <a:rPr lang="en-US" dirty="0" smtClean="0"/>
              <a:t>Mobile development</a:t>
            </a:r>
          </a:p>
          <a:p>
            <a:pPr lvl="1"/>
            <a:endParaRPr lang="en-US" dirty="0"/>
          </a:p>
          <a:p>
            <a:pPr lvl="1"/>
            <a:r>
              <a:rPr lang="en-US" dirty="0" smtClean="0">
                <a:solidFill>
                  <a:srgbClr val="FF0000"/>
                </a:solidFill>
              </a:rPr>
              <a:t>Info Session Thursday</a:t>
            </a:r>
          </a:p>
          <a:p>
            <a:pPr lvl="1"/>
            <a:r>
              <a:rPr lang="en-US" dirty="0" smtClean="0">
                <a:solidFill>
                  <a:srgbClr val="FF0000"/>
                </a:solidFill>
              </a:rPr>
              <a:t>1:00 PM MGH</a:t>
            </a: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8620512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lang="en-US" dirty="0"/>
          </a:p>
          <a:p>
            <a:endParaRPr lang="en-US" dirty="0"/>
          </a:p>
        </p:txBody>
      </p:sp>
      <p:pic>
        <p:nvPicPr>
          <p:cNvPr id="4098" name="Picture 2" descr="http://www.hsmai.no/aimages/happy_people_1152192888.jpg"/>
          <p:cNvPicPr>
            <a:picLocks noChangeAspect="1" noChangeArrowheads="1"/>
          </p:cNvPicPr>
          <p:nvPr/>
        </p:nvPicPr>
        <p:blipFill>
          <a:blip r:embed="rId3" cstate="print"/>
          <a:srcRect/>
          <a:stretch>
            <a:fillRect/>
          </a:stretch>
        </p:blipFill>
        <p:spPr bwMode="auto">
          <a:xfrm>
            <a:off x="-1" y="0"/>
            <a:ext cx="9180837" cy="6858000"/>
          </a:xfrm>
          <a:prstGeom prst="rect">
            <a:avLst/>
          </a:prstGeom>
          <a:noFill/>
        </p:spPr>
      </p:pic>
    </p:spTree>
    <p:extLst>
      <p:ext uri="{BB962C8B-B14F-4D97-AF65-F5344CB8AC3E}">
        <p14:creationId xmlns:p14="http://schemas.microsoft.com/office/powerpoint/2010/main" val="11022746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lang="en-US" dirty="0"/>
          </a:p>
          <a:p>
            <a:endParaRPr lang="en-US" dirty="0"/>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4209" name="Picture 1" descr="http://www.ccer.org/_public/site/files/images/UW.Signature_stacked.jpg"/>
          <p:cNvPicPr>
            <a:picLocks noChangeAspect="1" noChangeArrowheads="1"/>
          </p:cNvPicPr>
          <p:nvPr/>
        </p:nvPicPr>
        <p:blipFill>
          <a:blip r:embed="rId3" cstate="print"/>
          <a:srcRect/>
          <a:stretch>
            <a:fillRect/>
          </a:stretch>
        </p:blipFill>
        <p:spPr bwMode="auto">
          <a:xfrm>
            <a:off x="313240" y="492247"/>
            <a:ext cx="8602160" cy="4232153"/>
          </a:xfrm>
          <a:prstGeom prst="rect">
            <a:avLst/>
          </a:prstGeom>
          <a:noFill/>
        </p:spPr>
      </p:pic>
    </p:spTree>
    <p:extLst>
      <p:ext uri="{BB962C8B-B14F-4D97-AF65-F5344CB8AC3E}">
        <p14:creationId xmlns:p14="http://schemas.microsoft.com/office/powerpoint/2010/main" val="40972801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endParaRPr lang="en-US" dirty="0"/>
          </a:p>
          <a:p>
            <a:endParaRPr lang="en-US" dirty="0"/>
          </a:p>
        </p:txBody>
      </p:sp>
      <p:sp>
        <p:nvSpPr>
          <p:cNvPr id="942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57200"/>
            <a:ext cx="5867400" cy="5867400"/>
          </a:xfrm>
          <a:prstGeom prst="rect">
            <a:avLst/>
          </a:prstGeom>
        </p:spPr>
      </p:pic>
    </p:spTree>
    <p:extLst>
      <p:ext uri="{BB962C8B-B14F-4D97-AF65-F5344CB8AC3E}">
        <p14:creationId xmlns:p14="http://schemas.microsoft.com/office/powerpoint/2010/main" val="317936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 </a:t>
            </a:r>
          </a:p>
        </p:txBody>
      </p:sp>
      <p:sp>
        <p:nvSpPr>
          <p:cNvPr id="3" name="Title 2"/>
          <p:cNvSpPr>
            <a:spLocks noGrp="1"/>
          </p:cNvSpPr>
          <p:nvPr>
            <p:ph type="title"/>
          </p:nvPr>
        </p:nvSpPr>
        <p:spPr/>
        <p:txBody>
          <a:bodyPr/>
          <a:lstStyle/>
          <a:p>
            <a:pPr algn="r"/>
            <a:r>
              <a:rPr lang="en-US" dirty="0"/>
              <a:t> </a:t>
            </a:r>
            <a:r>
              <a:rPr lang="en-US" b="0" dirty="0">
                <a:latin typeface="Arial" pitchFamily="34" charset="0"/>
                <a:cs typeface="Arial" pitchFamily="34" charset="0"/>
              </a:rPr>
              <a:t>Questions?</a:t>
            </a:r>
          </a:p>
        </p:txBody>
      </p:sp>
      <p:pic>
        <p:nvPicPr>
          <p:cNvPr id="7" name="Picture 2" descr="http://www.themoviemind.com/wp-content/uploads/2008/03/quiz.jpg"/>
          <p:cNvPicPr>
            <a:picLocks noChangeAspect="1" noChangeArrowheads="1"/>
          </p:cNvPicPr>
          <p:nvPr/>
        </p:nvPicPr>
        <p:blipFill>
          <a:blip r:embed="rId2" cstate="print"/>
          <a:srcRect/>
          <a:stretch>
            <a:fillRect/>
          </a:stretch>
        </p:blipFill>
        <p:spPr bwMode="auto">
          <a:xfrm>
            <a:off x="0" y="-19050"/>
            <a:ext cx="5562600" cy="687705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586343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Stored Procedures</a:t>
            </a:r>
          </a:p>
        </p:txBody>
      </p:sp>
      <p:sp>
        <p:nvSpPr>
          <p:cNvPr id="3" name="Content Placeholder 2"/>
          <p:cNvSpPr>
            <a:spLocks noGrp="1"/>
          </p:cNvSpPr>
          <p:nvPr>
            <p:ph idx="1"/>
          </p:nvPr>
        </p:nvSpPr>
        <p:spPr/>
        <p:txBody>
          <a:bodyPr/>
          <a:lstStyle/>
          <a:p>
            <a:r>
              <a:rPr lang="en-US" dirty="0"/>
              <a:t>What is a stored procedure?</a:t>
            </a:r>
          </a:p>
        </p:txBody>
      </p:sp>
      <p:pic>
        <p:nvPicPr>
          <p:cNvPr id="4" name="Picture 2" descr="http://www.ala.org/img/alonline/computer%20guy.jpg"/>
          <p:cNvPicPr>
            <a:picLocks noChangeAspect="1" noChangeArrowheads="1"/>
          </p:cNvPicPr>
          <p:nvPr/>
        </p:nvPicPr>
        <p:blipFill>
          <a:blip r:embed="rId2" cstate="print"/>
          <a:srcRect/>
          <a:stretch>
            <a:fillRect/>
          </a:stretch>
        </p:blipFill>
        <p:spPr bwMode="auto">
          <a:xfrm>
            <a:off x="6153150" y="3810000"/>
            <a:ext cx="2990850" cy="3048000"/>
          </a:xfrm>
          <a:prstGeom prst="rect">
            <a:avLst/>
          </a:prstGeom>
          <a:noFill/>
        </p:spPr>
      </p:pic>
    </p:spTree>
    <p:extLst>
      <p:ext uri="{BB962C8B-B14F-4D97-AF65-F5344CB8AC3E}">
        <p14:creationId xmlns:p14="http://schemas.microsoft.com/office/powerpoint/2010/main" val="3505167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Stored Procedures</a:t>
            </a:r>
          </a:p>
        </p:txBody>
      </p:sp>
      <p:sp>
        <p:nvSpPr>
          <p:cNvPr id="3" name="Content Placeholder 2"/>
          <p:cNvSpPr>
            <a:spLocks noGrp="1"/>
          </p:cNvSpPr>
          <p:nvPr>
            <p:ph idx="1"/>
          </p:nvPr>
        </p:nvSpPr>
        <p:spPr/>
        <p:txBody>
          <a:bodyPr/>
          <a:lstStyle/>
          <a:p>
            <a:r>
              <a:rPr lang="en-US" dirty="0"/>
              <a:t>Why do we use them?</a:t>
            </a:r>
          </a:p>
        </p:txBody>
      </p:sp>
      <p:pic>
        <p:nvPicPr>
          <p:cNvPr id="4" name="Picture 2" descr="http://www.ala.org/img/alonline/computer%20guy.jpg"/>
          <p:cNvPicPr>
            <a:picLocks noChangeAspect="1" noChangeArrowheads="1"/>
          </p:cNvPicPr>
          <p:nvPr/>
        </p:nvPicPr>
        <p:blipFill>
          <a:blip r:embed="rId2" cstate="print"/>
          <a:srcRect/>
          <a:stretch>
            <a:fillRect/>
          </a:stretch>
        </p:blipFill>
        <p:spPr bwMode="auto">
          <a:xfrm>
            <a:off x="6153150" y="3810000"/>
            <a:ext cx="2990850" cy="3048000"/>
          </a:xfrm>
          <a:prstGeom prst="rect">
            <a:avLst/>
          </a:prstGeom>
          <a:noFill/>
        </p:spPr>
      </p:pic>
    </p:spTree>
    <p:extLst>
      <p:ext uri="{BB962C8B-B14F-4D97-AF65-F5344CB8AC3E}">
        <p14:creationId xmlns:p14="http://schemas.microsoft.com/office/powerpoint/2010/main" val="2849811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Stored Procedures</a:t>
            </a:r>
          </a:p>
        </p:txBody>
      </p:sp>
      <p:sp>
        <p:nvSpPr>
          <p:cNvPr id="3" name="Content Placeholder 2"/>
          <p:cNvSpPr>
            <a:spLocks noGrp="1"/>
          </p:cNvSpPr>
          <p:nvPr>
            <p:ph idx="1"/>
          </p:nvPr>
        </p:nvSpPr>
        <p:spPr/>
        <p:txBody>
          <a:bodyPr/>
          <a:lstStyle/>
          <a:p>
            <a:r>
              <a:rPr lang="en-US" dirty="0"/>
              <a:t>What is the basic structure of a stored procedure?</a:t>
            </a:r>
          </a:p>
        </p:txBody>
      </p:sp>
      <p:pic>
        <p:nvPicPr>
          <p:cNvPr id="4" name="Picture 2" descr="http://www.ala.org/img/alonline/computer%20guy.jpg"/>
          <p:cNvPicPr>
            <a:picLocks noChangeAspect="1" noChangeArrowheads="1"/>
          </p:cNvPicPr>
          <p:nvPr/>
        </p:nvPicPr>
        <p:blipFill>
          <a:blip r:embed="rId2" cstate="print"/>
          <a:srcRect/>
          <a:stretch>
            <a:fillRect/>
          </a:stretch>
        </p:blipFill>
        <p:spPr bwMode="auto">
          <a:xfrm>
            <a:off x="6153150" y="3810000"/>
            <a:ext cx="2990850" cy="3048000"/>
          </a:xfrm>
          <a:prstGeom prst="rect">
            <a:avLst/>
          </a:prstGeom>
          <a:noFill/>
        </p:spPr>
      </p:pic>
    </p:spTree>
    <p:extLst>
      <p:ext uri="{BB962C8B-B14F-4D97-AF65-F5344CB8AC3E}">
        <p14:creationId xmlns:p14="http://schemas.microsoft.com/office/powerpoint/2010/main" val="36981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Stored Procedures</a:t>
            </a:r>
          </a:p>
        </p:txBody>
      </p:sp>
      <p:sp>
        <p:nvSpPr>
          <p:cNvPr id="3" name="Content Placeholder 2"/>
          <p:cNvSpPr>
            <a:spLocks noGrp="1"/>
          </p:cNvSpPr>
          <p:nvPr>
            <p:ph idx="1"/>
          </p:nvPr>
        </p:nvSpPr>
        <p:spPr/>
        <p:txBody>
          <a:bodyPr/>
          <a:lstStyle/>
          <a:p>
            <a:r>
              <a:rPr lang="en-US" dirty="0"/>
              <a:t>Best practices </a:t>
            </a:r>
          </a:p>
          <a:p>
            <a:pPr lvl="1"/>
            <a:r>
              <a:rPr lang="en-US" dirty="0"/>
              <a:t>Conventions</a:t>
            </a:r>
          </a:p>
          <a:p>
            <a:pPr lvl="1"/>
            <a:r>
              <a:rPr lang="en-US" dirty="0"/>
              <a:t>Comments within code</a:t>
            </a:r>
          </a:p>
          <a:p>
            <a:pPr lvl="1"/>
            <a:r>
              <a:rPr lang="en-US" b="1" dirty="0">
                <a:solidFill>
                  <a:srgbClr val="4357E7"/>
                </a:solidFill>
                <a:latin typeface="Courier New" panose="02070309020205020404" pitchFamily="49" charset="0"/>
                <a:cs typeface="Courier New" panose="02070309020205020404" pitchFamily="49" charset="0"/>
              </a:rPr>
              <a:t>SET NOCOUNT ON</a:t>
            </a:r>
          </a:p>
          <a:p>
            <a:pPr lvl="1"/>
            <a:r>
              <a:rPr lang="en-US" b="1" dirty="0">
                <a:solidFill>
                  <a:srgbClr val="4357E7"/>
                </a:solidFill>
                <a:latin typeface="Courier New" panose="02070309020205020404" pitchFamily="49" charset="0"/>
                <a:cs typeface="Courier New" panose="02070309020205020404" pitchFamily="49" charset="0"/>
              </a:rPr>
              <a:t>SET ANSI_NULLS ON</a:t>
            </a:r>
          </a:p>
          <a:p>
            <a:pPr lvl="1"/>
            <a:r>
              <a:rPr lang="en-US" b="1" dirty="0">
                <a:solidFill>
                  <a:srgbClr val="4357E7"/>
                </a:solidFill>
                <a:latin typeface="Courier New" panose="02070309020205020404" pitchFamily="49" charset="0"/>
                <a:cs typeface="Courier New" panose="02070309020205020404" pitchFamily="49" charset="0"/>
              </a:rPr>
              <a:t>SET QUOTED_IDENTIFIER ON</a:t>
            </a:r>
          </a:p>
        </p:txBody>
      </p:sp>
    </p:spTree>
    <p:extLst>
      <p:ext uri="{BB962C8B-B14F-4D97-AF65-F5344CB8AC3E}">
        <p14:creationId xmlns:p14="http://schemas.microsoft.com/office/powerpoint/2010/main" val="373157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5257800"/>
          </a:xfrm>
        </p:spPr>
        <p:txBody>
          <a:bodyPr>
            <a:normAutofit/>
          </a:bodyPr>
          <a:lstStyle/>
          <a:p>
            <a:r>
              <a:rPr lang="en-US" dirty="0"/>
              <a:t>Conventions</a:t>
            </a:r>
          </a:p>
          <a:p>
            <a:pPr lvl="1"/>
            <a:r>
              <a:rPr lang="en-US" dirty="0"/>
              <a:t>Variables/parameters</a:t>
            </a:r>
          </a:p>
          <a:p>
            <a:pPr lvl="2"/>
            <a:r>
              <a:rPr lang="en-US" dirty="0"/>
              <a:t>Structured appropriately</a:t>
            </a:r>
          </a:p>
          <a:p>
            <a:pPr lvl="3"/>
            <a:r>
              <a:rPr lang="en-US" sz="2400" dirty="0"/>
              <a:t>Name is consistent with column value being populated</a:t>
            </a:r>
          </a:p>
          <a:p>
            <a:pPr lvl="3"/>
            <a:r>
              <a:rPr lang="en-US" sz="2400" dirty="0"/>
              <a:t>Data type is ‘narrow’</a:t>
            </a:r>
          </a:p>
          <a:p>
            <a:pPr lvl="3"/>
            <a:endParaRPr lang="en-US" sz="1200" dirty="0"/>
          </a:p>
          <a:p>
            <a:pPr lvl="2"/>
            <a:endParaRPr lang="en-US" sz="1200" dirty="0"/>
          </a:p>
          <a:p>
            <a:pPr marL="1371600" lvl="3" indent="0">
              <a:buNone/>
            </a:pPr>
            <a:endParaRPr lang="en-US" dirty="0"/>
          </a:p>
          <a:p>
            <a:pPr lvl="3"/>
            <a:endParaRPr lang="en-US" dirty="0">
              <a:cs typeface="Courier New" panose="02070309020205020404" pitchFamily="49" charset="0"/>
            </a:endParaRPr>
          </a:p>
        </p:txBody>
      </p:sp>
    </p:spTree>
    <p:extLst>
      <p:ext uri="{BB962C8B-B14F-4D97-AF65-F5344CB8AC3E}">
        <p14:creationId xmlns:p14="http://schemas.microsoft.com/office/powerpoint/2010/main" val="404852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5257800"/>
          </a:xfrm>
        </p:spPr>
        <p:txBody>
          <a:bodyPr>
            <a:normAutofit/>
          </a:bodyPr>
          <a:lstStyle/>
          <a:p>
            <a:r>
              <a:rPr lang="en-US" dirty="0"/>
              <a:t>Conventions</a:t>
            </a:r>
          </a:p>
          <a:p>
            <a:pPr lvl="1"/>
            <a:r>
              <a:rPr lang="en-US" dirty="0"/>
              <a:t>Variables/parameters</a:t>
            </a:r>
            <a:endParaRPr lang="en-US" sz="1200" dirty="0"/>
          </a:p>
          <a:p>
            <a:pPr lvl="2"/>
            <a:r>
              <a:rPr lang="en-US" dirty="0"/>
              <a:t>All variables declared in single location (as a ‘block’)</a:t>
            </a:r>
          </a:p>
          <a:p>
            <a:pPr lvl="3"/>
            <a:r>
              <a:rPr lang="en-US" sz="2400" dirty="0">
                <a:cs typeface="Courier New" panose="02070309020205020404" pitchFamily="49" charset="0"/>
              </a:rPr>
              <a:t>Easy to locate, read and modify</a:t>
            </a:r>
          </a:p>
          <a:p>
            <a:pPr lvl="2"/>
            <a:endParaRPr lang="en-US" sz="1200" dirty="0"/>
          </a:p>
          <a:p>
            <a:pPr marL="1371600" lvl="3" indent="0">
              <a:buNone/>
            </a:pPr>
            <a:endParaRPr lang="en-US" dirty="0"/>
          </a:p>
          <a:p>
            <a:pPr lvl="3"/>
            <a:endParaRPr lang="en-US" dirty="0">
              <a:cs typeface="Courier New" panose="02070309020205020404" pitchFamily="49" charset="0"/>
            </a:endParaRPr>
          </a:p>
        </p:txBody>
      </p:sp>
    </p:spTree>
    <p:extLst>
      <p:ext uri="{BB962C8B-B14F-4D97-AF65-F5344CB8AC3E}">
        <p14:creationId xmlns:p14="http://schemas.microsoft.com/office/powerpoint/2010/main" val="290008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5257800"/>
          </a:xfrm>
        </p:spPr>
        <p:txBody>
          <a:bodyPr>
            <a:normAutofit/>
          </a:bodyPr>
          <a:lstStyle/>
          <a:p>
            <a:r>
              <a:rPr lang="en-US" dirty="0"/>
              <a:t>Conventions</a:t>
            </a:r>
          </a:p>
          <a:p>
            <a:pPr lvl="1"/>
            <a:r>
              <a:rPr lang="en-US" dirty="0"/>
              <a:t>Variables/parameters</a:t>
            </a:r>
            <a:endParaRPr lang="en-US" sz="1200" dirty="0"/>
          </a:p>
          <a:p>
            <a:pPr lvl="2"/>
            <a:r>
              <a:rPr lang="en-US" dirty="0"/>
              <a:t>Are not ‘recycled’</a:t>
            </a:r>
          </a:p>
          <a:p>
            <a:pPr lvl="3"/>
            <a:r>
              <a:rPr lang="en-US" sz="2400" dirty="0"/>
              <a:t>Avoid using the same variable to hold different values</a:t>
            </a:r>
          </a:p>
          <a:p>
            <a:pPr lvl="3"/>
            <a:r>
              <a:rPr lang="en-US" sz="2400" dirty="0"/>
              <a:t>Create new variable for each need </a:t>
            </a:r>
          </a:p>
          <a:p>
            <a:pPr lvl="3"/>
            <a:endParaRPr lang="en-US" dirty="0"/>
          </a:p>
          <a:p>
            <a:pPr lvl="3"/>
            <a:endParaRPr lang="en-US" dirty="0">
              <a:cs typeface="Courier New" panose="02070309020205020404" pitchFamily="49" charset="0"/>
            </a:endParaRPr>
          </a:p>
        </p:txBody>
      </p:sp>
    </p:spTree>
    <p:extLst>
      <p:ext uri="{BB962C8B-B14F-4D97-AF65-F5344CB8AC3E}">
        <p14:creationId xmlns:p14="http://schemas.microsoft.com/office/powerpoint/2010/main" val="247032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5257800"/>
          </a:xfrm>
        </p:spPr>
        <p:txBody>
          <a:bodyPr>
            <a:normAutofit/>
          </a:bodyPr>
          <a:lstStyle/>
          <a:p>
            <a:r>
              <a:rPr lang="en-US" dirty="0"/>
              <a:t>Conventions</a:t>
            </a:r>
          </a:p>
          <a:p>
            <a:pPr lvl="1"/>
            <a:r>
              <a:rPr lang="en-US" dirty="0"/>
              <a:t>Block all activity with BEGIN…END</a:t>
            </a:r>
          </a:p>
          <a:p>
            <a:pPr lvl="1"/>
            <a:r>
              <a:rPr lang="en-US" dirty="0"/>
              <a:t>Use EXPLICIT transaction</a:t>
            </a:r>
          </a:p>
          <a:p>
            <a:pPr lvl="1"/>
            <a:r>
              <a:rPr lang="en-US" dirty="0"/>
              <a:t>Specify column names when issuing DML</a:t>
            </a:r>
          </a:p>
          <a:p>
            <a:pPr lvl="3"/>
            <a:endParaRPr lang="en-US" dirty="0"/>
          </a:p>
          <a:p>
            <a:pPr lvl="3"/>
            <a:endParaRPr lang="en-US" dirty="0">
              <a:cs typeface="Courier New" panose="02070309020205020404" pitchFamily="49" charset="0"/>
            </a:endParaRPr>
          </a:p>
        </p:txBody>
      </p:sp>
    </p:spTree>
    <p:extLst>
      <p:ext uri="{BB962C8B-B14F-4D97-AF65-F5344CB8AC3E}">
        <p14:creationId xmlns:p14="http://schemas.microsoft.com/office/powerpoint/2010/main" val="242855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gend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88313"/>
            <a:ext cx="4630882" cy="49725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481328"/>
            <a:ext cx="8229600" cy="5071872"/>
          </a:xfrm>
        </p:spPr>
        <p:txBody>
          <a:bodyPr>
            <a:normAutofit/>
          </a:bodyPr>
          <a:lstStyle/>
          <a:p>
            <a:r>
              <a:rPr lang="en-US" sz="2800" dirty="0"/>
              <a:t>Announcements</a:t>
            </a:r>
          </a:p>
          <a:p>
            <a:endParaRPr lang="en-US" sz="2800" dirty="0"/>
          </a:p>
          <a:p>
            <a:r>
              <a:rPr lang="en-US" sz="2800" dirty="0"/>
              <a:t>Review</a:t>
            </a:r>
          </a:p>
          <a:p>
            <a:pPr lvl="1"/>
            <a:r>
              <a:rPr lang="en-US" sz="2400" dirty="0"/>
              <a:t>Stored Procedures</a:t>
            </a:r>
          </a:p>
          <a:p>
            <a:pPr lvl="1"/>
            <a:r>
              <a:rPr lang="en-US" sz="2400" dirty="0"/>
              <a:t>Functions</a:t>
            </a:r>
          </a:p>
          <a:p>
            <a:pPr lvl="1"/>
            <a:endParaRPr lang="en-US" sz="2400" dirty="0"/>
          </a:p>
          <a:p>
            <a:pPr lvl="1"/>
            <a:endParaRPr lang="en-US" sz="2400" dirty="0"/>
          </a:p>
          <a:p>
            <a:pPr>
              <a:buNone/>
            </a:pPr>
            <a:endParaRPr lang="en-US" sz="2800" dirty="0"/>
          </a:p>
          <a:p>
            <a:pPr>
              <a:buNone/>
            </a:pPr>
            <a:endParaRPr lang="en-US" sz="2000" dirty="0"/>
          </a:p>
          <a:p>
            <a:endParaRPr lang="en-US" sz="2800" dirty="0"/>
          </a:p>
          <a:p>
            <a:endParaRPr lang="en-US" sz="2800" dirty="0"/>
          </a:p>
          <a:p>
            <a:pPr>
              <a:buNone/>
            </a:pPr>
            <a:endParaRPr lang="en-US" sz="2800" dirty="0"/>
          </a:p>
          <a:p>
            <a:pPr>
              <a:buNone/>
            </a:pPr>
            <a:endParaRPr lang="en-US" sz="2000" dirty="0"/>
          </a:p>
        </p:txBody>
      </p:sp>
      <p:sp>
        <p:nvSpPr>
          <p:cNvPr id="2" name="Title 1"/>
          <p:cNvSpPr>
            <a:spLocks noGrp="1"/>
          </p:cNvSpPr>
          <p:nvPr>
            <p:ph type="title"/>
          </p:nvPr>
        </p:nvSpPr>
        <p:spPr/>
        <p:txBody>
          <a:bodyPr/>
          <a:lstStyle/>
          <a:p>
            <a:pPr algn="l"/>
            <a:r>
              <a:rPr lang="en-US" dirty="0"/>
              <a:t>Agenda</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1715527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5257800"/>
          </a:xfrm>
        </p:spPr>
        <p:txBody>
          <a:bodyPr/>
          <a:lstStyle/>
          <a:p>
            <a:r>
              <a:rPr lang="en-US" dirty="0"/>
              <a:t>Comments within code</a:t>
            </a:r>
          </a:p>
          <a:p>
            <a:pPr lvl="1"/>
            <a:r>
              <a:rPr lang="en-US" dirty="0"/>
              <a:t>Intended to provide context for dev/ops colleagues</a:t>
            </a:r>
          </a:p>
          <a:p>
            <a:pPr lvl="1"/>
            <a:r>
              <a:rPr lang="en-US" dirty="0">
                <a:solidFill>
                  <a:srgbClr val="FF0000"/>
                </a:solidFill>
                <a:latin typeface="Courier New" panose="02070309020205020404" pitchFamily="49" charset="0"/>
                <a:cs typeface="Courier New" panose="02070309020205020404" pitchFamily="49" charset="0"/>
              </a:rPr>
              <a:t>Block</a:t>
            </a:r>
          </a:p>
          <a:p>
            <a:pPr lvl="2"/>
            <a:r>
              <a:rPr lang="en-US" b="1" dirty="0">
                <a:latin typeface="Courier New" panose="02070309020205020404" pitchFamily="49" charset="0"/>
                <a:cs typeface="Courier New" panose="02070309020205020404" pitchFamily="49" charset="0"/>
              </a:rPr>
              <a:t>Beginning marker: 	</a:t>
            </a:r>
            <a:r>
              <a:rPr lang="en-US" b="1" dirty="0">
                <a:solidFill>
                  <a:schemeClr val="accent3">
                    <a:lumMod val="75000"/>
                  </a:schemeClr>
                </a:solidFill>
                <a:latin typeface="Courier New" panose="02070309020205020404" pitchFamily="49" charset="0"/>
                <a:cs typeface="Courier New" panose="02070309020205020404" pitchFamily="49" charset="0"/>
              </a:rPr>
              <a:t>/*</a:t>
            </a:r>
          </a:p>
          <a:p>
            <a:pPr lvl="2"/>
            <a:r>
              <a:rPr lang="en-US" b="1" dirty="0">
                <a:latin typeface="Courier New" panose="02070309020205020404" pitchFamily="49" charset="0"/>
                <a:cs typeface="Courier New" panose="02070309020205020404" pitchFamily="49" charset="0"/>
              </a:rPr>
              <a:t>Ending marker: 	</a:t>
            </a:r>
            <a:r>
              <a:rPr lang="en-US" b="1" dirty="0">
                <a:solidFill>
                  <a:schemeClr val="accent3">
                    <a:lumMod val="75000"/>
                  </a:schemeClr>
                </a:solidFill>
                <a:latin typeface="Courier New" panose="02070309020205020404" pitchFamily="49" charset="0"/>
                <a:cs typeface="Courier New" panose="02070309020205020404" pitchFamily="49" charset="0"/>
              </a:rPr>
              <a:t>*/</a:t>
            </a:r>
          </a:p>
          <a:p>
            <a:pPr lvl="3"/>
            <a:r>
              <a:rPr lang="en-US" dirty="0"/>
              <a:t>Best used at beginning of stored procedure to identify author, create date, version as well as brief description of object</a:t>
            </a:r>
          </a:p>
          <a:p>
            <a:pPr lvl="3"/>
            <a:r>
              <a:rPr lang="en-US" dirty="0"/>
              <a:t>Also easier to read when more than a few lines are required to explain a complex set of logic</a:t>
            </a:r>
          </a:p>
          <a:p>
            <a:pPr lvl="1"/>
            <a:r>
              <a:rPr lang="en-US" dirty="0">
                <a:solidFill>
                  <a:srgbClr val="FF0000"/>
                </a:solidFill>
                <a:latin typeface="Courier New" panose="02070309020205020404" pitchFamily="49" charset="0"/>
                <a:cs typeface="Courier New" panose="02070309020205020404" pitchFamily="49" charset="0"/>
              </a:rPr>
              <a:t>Single line</a:t>
            </a:r>
          </a:p>
          <a:p>
            <a:pPr lvl="2"/>
            <a:r>
              <a:rPr lang="en-US" b="1" dirty="0">
                <a:latin typeface="Courier New" panose="02070309020205020404" pitchFamily="49" charset="0"/>
                <a:cs typeface="Courier New" panose="02070309020205020404" pitchFamily="49" charset="0"/>
              </a:rPr>
              <a:t>marker: </a:t>
            </a:r>
            <a:r>
              <a:rPr lang="en-US" b="1" dirty="0">
                <a:solidFill>
                  <a:srgbClr val="4357E7"/>
                </a:solidFill>
                <a:latin typeface="Courier New" panose="02070309020205020404" pitchFamily="49" charset="0"/>
                <a:cs typeface="Courier New" panose="02070309020205020404" pitchFamily="49" charset="0"/>
              </a:rPr>
              <a:t>	</a:t>
            </a:r>
            <a:r>
              <a:rPr lang="en-US" dirty="0">
                <a:solidFill>
                  <a:schemeClr val="accent3">
                    <a:lumMod val="75000"/>
                  </a:schemeClr>
                </a:solidFill>
                <a:latin typeface="Courier New" panose="02070309020205020404" pitchFamily="49" charset="0"/>
                <a:cs typeface="Courier New" panose="02070309020205020404" pitchFamily="49" charset="0"/>
              </a:rPr>
              <a:t>--</a:t>
            </a:r>
          </a:p>
          <a:p>
            <a:pPr marL="457200" lvl="1" indent="0">
              <a:buNone/>
            </a:pPr>
            <a:endParaRPr lang="en-US" b="1" dirty="0">
              <a:solidFill>
                <a:srgbClr val="4357E7"/>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761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10600" cy="4525963"/>
          </a:xfrm>
        </p:spPr>
        <p:txBody>
          <a:bodyPr>
            <a:normAutofit/>
          </a:bodyPr>
          <a:lstStyle/>
          <a:p>
            <a:r>
              <a:rPr lang="en-US" dirty="0">
                <a:solidFill>
                  <a:srgbClr val="FF0000"/>
                </a:solidFill>
                <a:latin typeface="Courier New" panose="02070309020205020404" pitchFamily="49" charset="0"/>
                <a:cs typeface="Courier New" panose="02070309020205020404" pitchFamily="49" charset="0"/>
              </a:rPr>
              <a:t>SET ANSI_NULLS ON</a:t>
            </a:r>
          </a:p>
          <a:p>
            <a:pPr lvl="1"/>
            <a:r>
              <a:rPr lang="en-US" dirty="0">
                <a:latin typeface="Courier New" panose="02070309020205020404" pitchFamily="49" charset="0"/>
                <a:cs typeface="Courier New" panose="02070309020205020404" pitchFamily="49" charset="0"/>
              </a:rPr>
              <a:t>Set to ‘ON’ to avoid suspect data</a:t>
            </a:r>
          </a:p>
          <a:p>
            <a:pPr lvl="1"/>
            <a:r>
              <a:rPr lang="en-US" dirty="0">
                <a:latin typeface="Courier New" panose="02070309020205020404" pitchFamily="49" charset="0"/>
                <a:cs typeface="Courier New" panose="02070309020205020404" pitchFamily="49" charset="0"/>
              </a:rPr>
              <a:t>Use ‘IS NULL’ or ‘IS NOT NULL’</a:t>
            </a:r>
          </a:p>
          <a:p>
            <a:pPr lvl="1"/>
            <a:r>
              <a:rPr lang="en-US" dirty="0">
                <a:latin typeface="Courier New" panose="02070309020205020404" pitchFamily="49" charset="0"/>
                <a:cs typeface="Courier New" panose="02070309020205020404" pitchFamily="49" charset="0"/>
              </a:rPr>
              <a:t>Nothing can equal NULL</a:t>
            </a:r>
          </a:p>
          <a:p>
            <a:pPr lvl="1"/>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67095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p:txBody>
          <a:bodyPr>
            <a:normAutofit/>
          </a:bodyPr>
          <a:lstStyle/>
          <a:p>
            <a:r>
              <a:rPr lang="en-US" dirty="0">
                <a:solidFill>
                  <a:srgbClr val="FF0000"/>
                </a:solidFill>
                <a:latin typeface="Courier New" panose="02070309020205020404" pitchFamily="49" charset="0"/>
                <a:cs typeface="Courier New" panose="02070309020205020404" pitchFamily="49" charset="0"/>
              </a:rPr>
              <a:t>SET QUOTED_IDENTIFIER ON</a:t>
            </a:r>
          </a:p>
          <a:p>
            <a:pPr lvl="1"/>
            <a:r>
              <a:rPr lang="en-US" dirty="0">
                <a:cs typeface="Courier New" panose="02070309020205020404" pitchFamily="49" charset="0"/>
              </a:rPr>
              <a:t>Allows control over how single vs double quotes</a:t>
            </a:r>
            <a:r>
              <a:rPr lang="en-US" dirty="0"/>
              <a:t> are treated</a:t>
            </a:r>
          </a:p>
          <a:p>
            <a:pPr lvl="1"/>
            <a:r>
              <a:rPr lang="en-US" dirty="0">
                <a:cs typeface="Courier New" panose="02070309020205020404" pitchFamily="49" charset="0"/>
              </a:rPr>
              <a:t>Different organizations have </a:t>
            </a:r>
            <a:r>
              <a:rPr lang="en-US">
                <a:cs typeface="Courier New" panose="02070309020205020404" pitchFamily="49" charset="0"/>
              </a:rPr>
              <a:t>different standards</a:t>
            </a:r>
          </a:p>
        </p:txBody>
      </p:sp>
    </p:spTree>
    <p:extLst>
      <p:ext uri="{BB962C8B-B14F-4D97-AF65-F5344CB8AC3E}">
        <p14:creationId xmlns:p14="http://schemas.microsoft.com/office/powerpoint/2010/main" val="202067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10600" cy="4525963"/>
          </a:xfrm>
        </p:spPr>
        <p:txBody>
          <a:bodyPr>
            <a:normAutofit/>
          </a:bodyPr>
          <a:lstStyle/>
          <a:p>
            <a:r>
              <a:rPr lang="en-US" dirty="0">
                <a:solidFill>
                  <a:srgbClr val="FF0000"/>
                </a:solidFill>
                <a:latin typeface="Courier New" panose="02070309020205020404" pitchFamily="49" charset="0"/>
                <a:cs typeface="Courier New" panose="02070309020205020404" pitchFamily="49" charset="0"/>
              </a:rPr>
              <a:t>SET NOCOUNT ON</a:t>
            </a:r>
          </a:p>
          <a:p>
            <a:pPr lvl="1"/>
            <a:r>
              <a:rPr lang="en-US" sz="2200" dirty="0">
                <a:cs typeface="Courier New" panose="02070309020205020404" pitchFamily="49" charset="0"/>
              </a:rPr>
              <a:t>SET NOCOUNT ON prevents the sending of DONE_IN_PROC messages to the client for each statement in a stored procedure</a:t>
            </a:r>
          </a:p>
          <a:p>
            <a:pPr lvl="1"/>
            <a:r>
              <a:rPr lang="en-US" sz="2200" dirty="0">
                <a:cs typeface="Courier New" panose="02070309020205020404" pitchFamily="49" charset="0"/>
              </a:rPr>
              <a:t>Setting SET NOCOUNT to </a:t>
            </a:r>
            <a:r>
              <a:rPr lang="en-US" sz="2200" dirty="0">
                <a:solidFill>
                  <a:srgbClr val="FF0000"/>
                </a:solidFill>
                <a:cs typeface="Courier New" panose="02070309020205020404" pitchFamily="49" charset="0"/>
              </a:rPr>
              <a:t>ON</a:t>
            </a:r>
            <a:r>
              <a:rPr lang="en-US" sz="2200" dirty="0">
                <a:cs typeface="Courier New" panose="02070309020205020404" pitchFamily="49" charset="0"/>
              </a:rPr>
              <a:t> can provide a significant performance boost, because network traffic is greatly reduced</a:t>
            </a:r>
          </a:p>
          <a:p>
            <a:pPr lvl="1"/>
            <a:r>
              <a:rPr lang="en-US" sz="2200" dirty="0">
                <a:cs typeface="Courier New" panose="02070309020205020404" pitchFamily="49" charset="0"/>
              </a:rPr>
              <a:t>When </a:t>
            </a:r>
            <a:r>
              <a:rPr lang="en-US" sz="2200" dirty="0">
                <a:solidFill>
                  <a:srgbClr val="FF0000"/>
                </a:solidFill>
                <a:cs typeface="Courier New" panose="02070309020205020404" pitchFamily="49" charset="0"/>
              </a:rPr>
              <a:t>ON</a:t>
            </a:r>
            <a:r>
              <a:rPr lang="en-US" sz="2200" dirty="0">
                <a:cs typeface="Courier New" panose="02070309020205020404" pitchFamily="49" charset="0"/>
              </a:rPr>
              <a:t>, the count of rows affected is not returned</a:t>
            </a:r>
          </a:p>
          <a:p>
            <a:pPr lvl="1"/>
            <a:r>
              <a:rPr lang="en-US" sz="2200" dirty="0">
                <a:cs typeface="Courier New" panose="02070309020205020404" pitchFamily="49" charset="0"/>
              </a:rPr>
              <a:t>When </a:t>
            </a:r>
            <a:r>
              <a:rPr lang="en-US" sz="2200" dirty="0">
                <a:solidFill>
                  <a:srgbClr val="FF0000"/>
                </a:solidFill>
                <a:cs typeface="Courier New" panose="02070309020205020404" pitchFamily="49" charset="0"/>
              </a:rPr>
              <a:t>OFF</a:t>
            </a:r>
            <a:r>
              <a:rPr lang="en-US" sz="2200" dirty="0">
                <a:cs typeface="Courier New" panose="02070309020205020404" pitchFamily="49" charset="0"/>
              </a:rPr>
              <a:t>, the count of rows affected is returned</a:t>
            </a:r>
          </a:p>
          <a:p>
            <a:pPr lvl="1"/>
            <a:endParaRPr lang="en-US" sz="2200" dirty="0">
              <a:cs typeface="Courier New" panose="02070309020205020404" pitchFamily="49" charset="0"/>
            </a:endParaRPr>
          </a:p>
          <a:p>
            <a:pPr lvl="1"/>
            <a:r>
              <a:rPr lang="en-US" sz="2200" dirty="0">
                <a:solidFill>
                  <a:srgbClr val="FF0000"/>
                </a:solidFill>
                <a:cs typeface="Courier New" panose="02070309020205020404" pitchFamily="49" charset="0"/>
              </a:rPr>
              <a:t>@@ROWCOUNT </a:t>
            </a:r>
            <a:r>
              <a:rPr lang="en-US" sz="2200" dirty="0">
                <a:cs typeface="Courier New" panose="02070309020205020404" pitchFamily="49" charset="0"/>
              </a:rPr>
              <a:t>function is updated in both cases</a:t>
            </a:r>
          </a:p>
          <a:p>
            <a:endParaRPr lang="en-US" dirty="0"/>
          </a:p>
        </p:txBody>
      </p:sp>
    </p:spTree>
    <p:extLst>
      <p:ext uri="{BB962C8B-B14F-4D97-AF65-F5344CB8AC3E}">
        <p14:creationId xmlns:p14="http://schemas.microsoft.com/office/powerpoint/2010/main" val="73692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p:txBody>
          <a:bodyPr/>
          <a:lstStyle/>
          <a:p>
            <a:r>
              <a:rPr lang="en-US" dirty="0"/>
              <a:t>Input parameters</a:t>
            </a:r>
          </a:p>
          <a:p>
            <a:pPr lvl="1"/>
            <a:r>
              <a:rPr lang="en-US" dirty="0"/>
              <a:t>Increases scalability immensely!</a:t>
            </a:r>
          </a:p>
          <a:p>
            <a:pPr lvl="1"/>
            <a:r>
              <a:rPr lang="en-US" dirty="0"/>
              <a:t>Executable DML is ‘stored’ and re-used</a:t>
            </a:r>
          </a:p>
          <a:p>
            <a:pPr lvl="2"/>
            <a:r>
              <a:rPr lang="en-US" dirty="0"/>
              <a:t>Pre-compiled</a:t>
            </a:r>
          </a:p>
          <a:p>
            <a:pPr lvl="2"/>
            <a:r>
              <a:rPr lang="en-US" dirty="0"/>
              <a:t>Execution plan in memory</a:t>
            </a:r>
          </a:p>
          <a:p>
            <a:pPr lvl="2"/>
            <a:endParaRPr lang="en-US" dirty="0"/>
          </a:p>
          <a:p>
            <a:pPr lvl="1"/>
            <a:r>
              <a:rPr lang="en-US" dirty="0"/>
              <a:t>We should know these already</a:t>
            </a:r>
          </a:p>
        </p:txBody>
      </p:sp>
    </p:spTree>
    <p:extLst>
      <p:ext uri="{BB962C8B-B14F-4D97-AF65-F5344CB8AC3E}">
        <p14:creationId xmlns:p14="http://schemas.microsoft.com/office/powerpoint/2010/main" val="255849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a:xfrm>
            <a:off x="457200" y="1600200"/>
            <a:ext cx="8686800" cy="4525963"/>
          </a:xfrm>
        </p:spPr>
        <p:txBody>
          <a:bodyPr/>
          <a:lstStyle/>
          <a:p>
            <a:r>
              <a:rPr lang="en-US" dirty="0"/>
              <a:t>Output parameters</a:t>
            </a:r>
          </a:p>
          <a:p>
            <a:pPr lvl="1"/>
            <a:r>
              <a:rPr lang="en-US" dirty="0"/>
              <a:t>Allows stored procedure to send values back to client</a:t>
            </a:r>
          </a:p>
          <a:p>
            <a:pPr lvl="1"/>
            <a:r>
              <a:rPr lang="en-US" dirty="0"/>
              <a:t>Define parameters in normal fashion with </a:t>
            </a:r>
            <a:r>
              <a:rPr lang="en-US" dirty="0">
                <a:solidFill>
                  <a:srgbClr val="FF0000"/>
                </a:solidFill>
              </a:rPr>
              <a:t>OUTPUT</a:t>
            </a:r>
          </a:p>
          <a:p>
            <a:pPr lvl="1"/>
            <a:endParaRPr lang="en-US" dirty="0">
              <a:solidFill>
                <a:srgbClr val="FF0000"/>
              </a:solidFill>
            </a:endParaRPr>
          </a:p>
          <a:p>
            <a:pPr lvl="1"/>
            <a:r>
              <a:rPr lang="en-US" dirty="0">
                <a:solidFill>
                  <a:srgbClr val="FF0000"/>
                </a:solidFill>
              </a:rPr>
              <a:t>Can be used to return a value from one stored procedure to another</a:t>
            </a:r>
          </a:p>
        </p:txBody>
      </p:sp>
    </p:spTree>
    <p:extLst>
      <p:ext uri="{BB962C8B-B14F-4D97-AF65-F5344CB8AC3E}">
        <p14:creationId xmlns:p14="http://schemas.microsoft.com/office/powerpoint/2010/main" val="365523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Best Practices</a:t>
            </a:r>
          </a:p>
        </p:txBody>
      </p:sp>
      <p:sp>
        <p:nvSpPr>
          <p:cNvPr id="3" name="Content Placeholder 2"/>
          <p:cNvSpPr>
            <a:spLocks noGrp="1"/>
          </p:cNvSpPr>
          <p:nvPr>
            <p:ph idx="1"/>
          </p:nvPr>
        </p:nvSpPr>
        <p:spPr/>
        <p:txBody>
          <a:bodyPr/>
          <a:lstStyle/>
          <a:p>
            <a:r>
              <a:rPr lang="en-US" b="1" dirty="0">
                <a:solidFill>
                  <a:schemeClr val="accent2"/>
                </a:solidFill>
                <a:latin typeface="Courier New" panose="02070309020205020404" pitchFamily="49" charset="0"/>
                <a:cs typeface="Courier New" panose="02070309020205020404" pitchFamily="49" charset="0"/>
              </a:rPr>
              <a:t>RETURN</a:t>
            </a:r>
            <a:r>
              <a:rPr lang="en-US" dirty="0"/>
              <a:t> </a:t>
            </a:r>
          </a:p>
          <a:p>
            <a:pPr lvl="1"/>
            <a:r>
              <a:rPr lang="en-US" dirty="0"/>
              <a:t>Only one value per call</a:t>
            </a:r>
          </a:p>
          <a:p>
            <a:pPr lvl="1"/>
            <a:r>
              <a:rPr lang="en-US" dirty="0"/>
              <a:t>Must be a whole number</a:t>
            </a:r>
          </a:p>
          <a:p>
            <a:pPr lvl="1"/>
            <a:r>
              <a:rPr lang="en-US" dirty="0"/>
              <a:t>Can be used to report # of rows affected</a:t>
            </a:r>
          </a:p>
          <a:p>
            <a:pPr lvl="1"/>
            <a:r>
              <a:rPr lang="en-US" dirty="0"/>
              <a:t>Can be part of error-handling</a:t>
            </a:r>
          </a:p>
        </p:txBody>
      </p:sp>
    </p:spTree>
    <p:extLst>
      <p:ext uri="{BB962C8B-B14F-4D97-AF65-F5344CB8AC3E}">
        <p14:creationId xmlns:p14="http://schemas.microsoft.com/office/powerpoint/2010/main" val="40666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 </a:t>
            </a:r>
          </a:p>
        </p:txBody>
      </p:sp>
      <p:sp>
        <p:nvSpPr>
          <p:cNvPr id="3" name="Content Placeholder 2"/>
          <p:cNvSpPr>
            <a:spLocks noGrp="1"/>
          </p:cNvSpPr>
          <p:nvPr>
            <p:ph idx="1"/>
          </p:nvPr>
        </p:nvSpPr>
        <p:spPr/>
        <p:txBody>
          <a:bodyPr/>
          <a:lstStyle/>
          <a:p>
            <a:endParaRPr lang="en-US" dirty="0"/>
          </a:p>
          <a:p>
            <a:endParaRPr lang="en-US" dirty="0"/>
          </a:p>
        </p:txBody>
      </p:sp>
      <p:pic>
        <p:nvPicPr>
          <p:cNvPr id="6" name="Picture 2" descr="http://www.oregonsynod.org/faithinaction/volunteer/raise-your-hand.jpg"/>
          <p:cNvPicPr>
            <a:picLocks noChangeAspect="1" noChangeArrowheads="1"/>
          </p:cNvPicPr>
          <p:nvPr/>
        </p:nvPicPr>
        <p:blipFill>
          <a:blip r:embed="rId2" cstate="print"/>
          <a:srcRect/>
          <a:stretch>
            <a:fillRect/>
          </a:stretch>
        </p:blipFill>
        <p:spPr bwMode="auto">
          <a:xfrm>
            <a:off x="0" y="1"/>
            <a:ext cx="9144000" cy="6858003"/>
          </a:xfrm>
          <a:prstGeom prst="rect">
            <a:avLst/>
          </a:prstGeom>
          <a:noFill/>
        </p:spPr>
      </p:pic>
    </p:spTree>
    <p:extLst>
      <p:ext uri="{BB962C8B-B14F-4D97-AF65-F5344CB8AC3E}">
        <p14:creationId xmlns:p14="http://schemas.microsoft.com/office/powerpoint/2010/main" val="3465008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Column</a:t>
            </a:r>
          </a:p>
        </p:txBody>
      </p:sp>
      <p:sp>
        <p:nvSpPr>
          <p:cNvPr id="3" name="Content Placeholder 2"/>
          <p:cNvSpPr>
            <a:spLocks noGrp="1"/>
          </p:cNvSpPr>
          <p:nvPr>
            <p:ph idx="1"/>
          </p:nvPr>
        </p:nvSpPr>
        <p:spPr/>
        <p:txBody>
          <a:bodyPr/>
          <a:lstStyle/>
          <a:p>
            <a:r>
              <a:rPr lang="en-US" dirty="0"/>
              <a:t>What is a computed column?</a:t>
            </a:r>
          </a:p>
          <a:p>
            <a:endParaRPr lang="en-US" dirty="0"/>
          </a:p>
          <a:p>
            <a:r>
              <a:rPr lang="en-US" dirty="0"/>
              <a:t>When might we use one?</a:t>
            </a:r>
          </a:p>
        </p:txBody>
      </p:sp>
    </p:spTree>
    <p:extLst>
      <p:ext uri="{BB962C8B-B14F-4D97-AF65-F5344CB8AC3E}">
        <p14:creationId xmlns:p14="http://schemas.microsoft.com/office/powerpoint/2010/main" val="2548445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Computed Column</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3"/>
          <p:cNvSpPr/>
          <p:nvPr/>
        </p:nvSpPr>
        <p:spPr>
          <a:xfrm>
            <a:off x="228600" y="1417638"/>
            <a:ext cx="8686800" cy="5078313"/>
          </a:xfrm>
          <a:prstGeom prst="rect">
            <a:avLst/>
          </a:prstGeom>
        </p:spPr>
        <p:txBody>
          <a:bodyPr wrap="square">
            <a:spAutoFit/>
          </a:bodyPr>
          <a:lstStyle/>
          <a:p>
            <a:r>
              <a:rPr lang="en-US" dirty="0">
                <a:solidFill>
                  <a:srgbClr val="0000FF"/>
                </a:solidFill>
                <a:latin typeface="Courier New" panose="02070309020205020404" pitchFamily="49" charset="0"/>
                <a:ea typeface="Calibri" panose="020F0502020204030204" pitchFamily="34" charset="0"/>
              </a:rPr>
              <a:t>CREATE</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FUNCTION</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fnCalc_LI_PriceExtd</a:t>
            </a:r>
            <a:r>
              <a:rPr lang="en-US" dirty="0">
                <a:solidFill>
                  <a:srgbClr val="0000FF"/>
                </a:solidFill>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solidFill>
                  <a:srgbClr val="0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LineItemID</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INT</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RETURNS</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numeric</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12</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2</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AS</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BEGIN</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DECLARE</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@RET</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INT</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solidFill>
                  <a:srgbClr val="0000FF"/>
                </a:solidFill>
                <a:latin typeface="Courier New" panose="02070309020205020404" pitchFamily="49" charset="0"/>
                <a:ea typeface="Calibri" panose="020F0502020204030204" pitchFamily="34" charset="0"/>
              </a:rPr>
              <a:t>SELECT</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P</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Price</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LI</a:t>
            </a:r>
            <a:r>
              <a:rPr lang="en-US" dirty="0">
                <a:solidFill>
                  <a:srgbClr val="808080"/>
                </a:solidFill>
                <a:latin typeface="Courier New" panose="02070309020205020404" pitchFamily="49" charset="0"/>
                <a:ea typeface="Calibri" panose="020F0502020204030204" pitchFamily="34" charset="0"/>
              </a:rPr>
              <a:t>.</a:t>
            </a:r>
            <a:r>
              <a:rPr lang="en-US" dirty="0">
                <a:solidFill>
                  <a:srgbClr val="008080"/>
                </a:solidFill>
                <a:latin typeface="Courier New" panose="02070309020205020404" pitchFamily="49" charset="0"/>
                <a:ea typeface="Calibri" panose="020F0502020204030204" pitchFamily="34" charset="0"/>
              </a:rPr>
              <a:t>QTY</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FROM</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tblPRODUCT</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P</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JOIN</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tblLINE_ITEM</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LI</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ON</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P</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ProdID</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LI</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ProdID</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WHERE</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LI</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LineItemID</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LineItemID</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RETURN</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@RET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END</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GO</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ALTER</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TABLE</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tblLINE_ITEM</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ADD</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PriceExtd</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AS </a:t>
            </a:r>
            <a:r>
              <a:rPr lang="en-US" dirty="0">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dbo</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fnCalc_LI_PriceExtd</a:t>
            </a:r>
            <a:r>
              <a:rPr lang="en-US" dirty="0">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LineItemID</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GO</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6240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3.bp.blogspot.com/_ugrWkliRCJQ/TCrDM5prYvI/AAAAAAAAAfQ/DvIg-HdOmaA/s1600/announcement_clip_art.jpg"/>
          <p:cNvPicPr>
            <a:picLocks noChangeAspect="1" noChangeArrowheads="1"/>
          </p:cNvPicPr>
          <p:nvPr/>
        </p:nvPicPr>
        <p:blipFill>
          <a:blip r:embed="rId2" cstate="print"/>
          <a:srcRect/>
          <a:stretch>
            <a:fillRect/>
          </a:stretch>
        </p:blipFill>
        <p:spPr bwMode="auto">
          <a:xfrm>
            <a:off x="1" y="20783"/>
            <a:ext cx="4341090" cy="3255817"/>
          </a:xfrm>
          <a:prstGeom prst="rect">
            <a:avLst/>
          </a:prstGeom>
          <a:noFill/>
        </p:spPr>
      </p:pic>
      <p:pic>
        <p:nvPicPr>
          <p:cNvPr id="1030" name="Picture 6" descr="http://2.bp.blogspot.com/-sFbIhmGr_to/UHyBFyabOUI/AAAAAAAACFU/hJu-Z3UF-8w/s1600/announcement.21101309_std.jpg"/>
          <p:cNvPicPr>
            <a:picLocks noChangeAspect="1" noChangeArrowheads="1"/>
          </p:cNvPicPr>
          <p:nvPr/>
        </p:nvPicPr>
        <p:blipFill>
          <a:blip r:embed="rId3" cstate="print"/>
          <a:srcRect/>
          <a:stretch>
            <a:fillRect/>
          </a:stretch>
        </p:blipFill>
        <p:spPr bwMode="auto">
          <a:xfrm>
            <a:off x="3886200" y="1533608"/>
            <a:ext cx="5257800" cy="5285137"/>
          </a:xfrm>
          <a:prstGeom prst="rect">
            <a:avLst/>
          </a:prstGeom>
          <a:noFill/>
        </p:spPr>
      </p:pic>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a:buNone/>
            </a:pPr>
            <a:r>
              <a:rPr lang="en-US" dirty="0"/>
              <a:t>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77814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90" y="266700"/>
            <a:ext cx="8229600" cy="1143000"/>
          </a:xfrm>
        </p:spPr>
        <p:txBody>
          <a:bodyPr/>
          <a:lstStyle/>
          <a:p>
            <a:r>
              <a:rPr lang="en-US" dirty="0"/>
              <a:t>Computed Column</a:t>
            </a:r>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4"/>
          <p:cNvSpPr/>
          <p:nvPr/>
        </p:nvSpPr>
        <p:spPr>
          <a:xfrm>
            <a:off x="0" y="1219200"/>
            <a:ext cx="8991600" cy="4985980"/>
          </a:xfrm>
          <a:prstGeom prst="rect">
            <a:avLst/>
          </a:prstGeom>
        </p:spPr>
        <p:txBody>
          <a:bodyPr wrap="square">
            <a:spAutoFit/>
          </a:bodyPr>
          <a:lstStyle/>
          <a:p>
            <a:r>
              <a:rPr lang="en-US" sz="2000" dirty="0">
                <a:latin typeface="Courier New" panose="02070309020205020404" pitchFamily="49" charset="0"/>
                <a:ea typeface="Calibri" panose="020F0502020204030204" pitchFamily="34" charset="0"/>
              </a:rPr>
              <a:t> </a:t>
            </a:r>
            <a:endParaRPr lang="en-US" sz="2000"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CREATE</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FUNCTION</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fnCalc_ORDER_TotalAmount</a:t>
            </a:r>
            <a:r>
              <a:rPr lang="en-US" dirty="0">
                <a:solidFill>
                  <a:srgbClr val="0000FF"/>
                </a:solidFill>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solidFill>
                  <a:srgbClr val="0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OrderID</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INT</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RETURNS</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numeric</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12</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2</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AS</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BEGIN</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DECLARE</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@RET</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INT</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solidFill>
                  <a:srgbClr val="0000FF"/>
                </a:solidFill>
                <a:latin typeface="Courier New" panose="02070309020205020404" pitchFamily="49" charset="0"/>
                <a:ea typeface="Calibri" panose="020F0502020204030204" pitchFamily="34" charset="0"/>
              </a:rPr>
              <a:t>SELECT</a:t>
            </a:r>
            <a:r>
              <a:rPr lang="en-US" dirty="0">
                <a:latin typeface="Courier New" panose="02070309020205020404" pitchFamily="49" charset="0"/>
                <a:ea typeface="Calibri" panose="020F0502020204030204" pitchFamily="34" charset="0"/>
              </a:rPr>
              <a:t> </a:t>
            </a:r>
            <a:r>
              <a:rPr lang="en-US" dirty="0">
                <a:solidFill>
                  <a:srgbClr val="FF00FF"/>
                </a:solidFill>
                <a:latin typeface="Courier New" panose="02070309020205020404" pitchFamily="49" charset="0"/>
                <a:ea typeface="Calibri" panose="020F0502020204030204" pitchFamily="34" charset="0"/>
              </a:rPr>
              <a:t>SUM</a:t>
            </a:r>
            <a:r>
              <a:rPr lang="en-US" dirty="0">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PriceExtd</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FROM</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tblLINE_ITEM</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WHERE</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OrderID</a:t>
            </a:r>
            <a:r>
              <a:rPr lang="en-US" dirty="0">
                <a:latin typeface="Courier New" panose="02070309020205020404" pitchFamily="49" charset="0"/>
                <a:ea typeface="Calibri" panose="020F0502020204030204" pitchFamily="34" charset="0"/>
              </a:rPr>
              <a:t> </a:t>
            </a:r>
            <a:r>
              <a:rPr lang="en-US" dirty="0">
                <a:solidFill>
                  <a:srgbClr val="808080"/>
                </a:solidFill>
                <a:latin typeface="Courier New" panose="02070309020205020404" pitchFamily="49" charset="0"/>
                <a:ea typeface="Calibri" panose="020F0502020204030204" pitchFamily="34" charset="0"/>
              </a:rPr>
              <a:t>=</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OrderID</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RETURN</a:t>
            </a:r>
            <a:r>
              <a:rPr lang="en-US" dirty="0">
                <a:latin typeface="Courier New" panose="02070309020205020404" pitchFamily="49" charset="0"/>
                <a:ea typeface="Calibri" panose="020F0502020204030204" pitchFamily="34" charset="0"/>
              </a:rPr>
              <a:t> </a:t>
            </a:r>
            <a:r>
              <a:rPr lang="en-US" dirty="0">
                <a:solidFill>
                  <a:srgbClr val="008080"/>
                </a:solidFill>
                <a:latin typeface="Courier New" panose="02070309020205020404" pitchFamily="49" charset="0"/>
                <a:ea typeface="Calibri" panose="020F0502020204030204" pitchFamily="34" charset="0"/>
              </a:rPr>
              <a:t>@RET</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END</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GO</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latin typeface="Courier New" panose="02070309020205020404" pitchFamily="49"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ALTER</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TABLE</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tblORDER</a:t>
            </a:r>
            <a:endParaRPr lang="en-US" dirty="0">
              <a:latin typeface="Times New Roman" panose="02020603050405020304" pitchFamily="18" charset="0"/>
              <a:ea typeface="Calibri" panose="020F0502020204030204" pitchFamily="34" charset="0"/>
            </a:endParaRPr>
          </a:p>
          <a:p>
            <a:r>
              <a:rPr lang="en-US" dirty="0">
                <a:solidFill>
                  <a:srgbClr val="0000FF"/>
                </a:solidFill>
                <a:latin typeface="Courier New" panose="02070309020205020404" pitchFamily="49" charset="0"/>
                <a:ea typeface="Calibri" panose="020F0502020204030204" pitchFamily="34" charset="0"/>
              </a:rPr>
              <a:t>ADD</a:t>
            </a:r>
            <a:r>
              <a:rPr lang="en-US" dirty="0">
                <a:latin typeface="Courier New" panose="02070309020205020404" pitchFamily="49" charset="0"/>
                <a:ea typeface="Calibri" panose="020F0502020204030204" pitchFamily="34" charset="0"/>
              </a:rPr>
              <a:t> </a:t>
            </a:r>
            <a:r>
              <a:rPr lang="en-US" dirty="0" err="1">
                <a:solidFill>
                  <a:srgbClr val="008080"/>
                </a:solidFill>
                <a:latin typeface="Courier New" panose="02070309020205020404" pitchFamily="49" charset="0"/>
                <a:ea typeface="Calibri" panose="020F0502020204030204" pitchFamily="34" charset="0"/>
              </a:rPr>
              <a:t>TotalAmount</a:t>
            </a:r>
            <a:r>
              <a:rPr lang="en-US" dirty="0">
                <a:latin typeface="Courier New" panose="02070309020205020404" pitchFamily="49" charset="0"/>
                <a:ea typeface="Calibri" panose="020F0502020204030204" pitchFamily="34" charset="0"/>
              </a:rPr>
              <a:t> </a:t>
            </a:r>
            <a:r>
              <a:rPr lang="en-US" dirty="0">
                <a:solidFill>
                  <a:srgbClr val="0000FF"/>
                </a:solidFill>
                <a:latin typeface="Courier New" panose="02070309020205020404" pitchFamily="49" charset="0"/>
                <a:ea typeface="Calibri" panose="020F0502020204030204" pitchFamily="34" charset="0"/>
              </a:rPr>
              <a:t>AS </a:t>
            </a:r>
            <a:r>
              <a:rPr lang="en-US" dirty="0">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dbo</a:t>
            </a:r>
            <a:r>
              <a:rPr lang="en-US" dirty="0" err="1">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fnCalc_ORDER_TotalAmount</a:t>
            </a:r>
            <a:r>
              <a:rPr lang="en-US" dirty="0">
                <a:solidFill>
                  <a:srgbClr val="808080"/>
                </a:solidFill>
                <a:latin typeface="Courier New" panose="02070309020205020404" pitchFamily="49" charset="0"/>
                <a:ea typeface="Calibri" panose="020F0502020204030204" pitchFamily="34" charset="0"/>
              </a:rPr>
              <a:t>(</a:t>
            </a:r>
            <a:r>
              <a:rPr lang="en-US" dirty="0" err="1">
                <a:solidFill>
                  <a:srgbClr val="008080"/>
                </a:solidFill>
                <a:latin typeface="Courier New" panose="02070309020205020404" pitchFamily="49" charset="0"/>
                <a:ea typeface="Calibri" panose="020F0502020204030204" pitchFamily="34" charset="0"/>
              </a:rPr>
              <a:t>OrderID</a:t>
            </a:r>
            <a:r>
              <a:rPr lang="en-US" dirty="0">
                <a:solidFill>
                  <a:srgbClr val="808080"/>
                </a:solidFill>
                <a:latin typeface="Courier New" panose="02070309020205020404" pitchFamily="49"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r>
              <a:rPr lang="en-US" sz="2000" dirty="0">
                <a:solidFill>
                  <a:srgbClr val="0000FF"/>
                </a:solidFill>
                <a:latin typeface="Courier New" panose="02070309020205020404" pitchFamily="49" charset="0"/>
                <a:ea typeface="Calibri" panose="020F0502020204030204" pitchFamily="34" charset="0"/>
              </a:rPr>
              <a:t> </a:t>
            </a:r>
            <a:endParaRPr lang="en-US" sz="2000" dirty="0">
              <a:latin typeface="Times New Roman" panose="02020603050405020304" pitchFamily="18" charset="0"/>
              <a:ea typeface="Calibri" panose="020F0502020204030204" pitchFamily="34" charset="0"/>
            </a:endParaRPr>
          </a:p>
          <a:p>
            <a:r>
              <a:rPr lang="en-US" sz="800" dirty="0">
                <a:solidFill>
                  <a:srgbClr val="0000FF"/>
                </a:solidFill>
                <a:latin typeface="Courier New" panose="02070309020205020404" pitchFamily="49" charset="0"/>
                <a:ea typeface="Calibri" panose="020F0502020204030204" pitchFamily="34" charset="0"/>
              </a:rPr>
              <a:t> </a:t>
            </a:r>
            <a:endParaRPr lang="en-US" sz="3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7301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 </a:t>
            </a:r>
          </a:p>
        </p:txBody>
      </p:sp>
      <p:sp>
        <p:nvSpPr>
          <p:cNvPr id="3" name="Title 2"/>
          <p:cNvSpPr>
            <a:spLocks noGrp="1"/>
          </p:cNvSpPr>
          <p:nvPr>
            <p:ph type="title"/>
          </p:nvPr>
        </p:nvSpPr>
        <p:spPr/>
        <p:txBody>
          <a:bodyPr/>
          <a:lstStyle/>
          <a:p>
            <a:pPr algn="r"/>
            <a:r>
              <a:rPr lang="en-US" dirty="0"/>
              <a:t> </a:t>
            </a:r>
            <a:r>
              <a:rPr lang="en-US" b="0" dirty="0">
                <a:latin typeface="Arial" pitchFamily="34" charset="0"/>
                <a:cs typeface="Arial" pitchFamily="34" charset="0"/>
              </a:rPr>
              <a:t>Questions?</a:t>
            </a:r>
          </a:p>
        </p:txBody>
      </p:sp>
      <p:pic>
        <p:nvPicPr>
          <p:cNvPr id="7" name="Picture 2" descr="http://www.themoviemind.com/wp-content/uploads/2008/03/quiz.jpg"/>
          <p:cNvPicPr>
            <a:picLocks noChangeAspect="1" noChangeArrowheads="1"/>
          </p:cNvPicPr>
          <p:nvPr/>
        </p:nvPicPr>
        <p:blipFill>
          <a:blip r:embed="rId2" cstate="print"/>
          <a:srcRect/>
          <a:stretch>
            <a:fillRect/>
          </a:stretch>
        </p:blipFill>
        <p:spPr bwMode="auto">
          <a:xfrm>
            <a:off x="0" y="-19050"/>
            <a:ext cx="5562600" cy="6877050"/>
          </a:xfrm>
          <a:prstGeom prst="rect">
            <a:avLst/>
          </a:prstGeom>
          <a:noFill/>
        </p:spPr>
      </p:pic>
    </p:spTree>
    <p:extLst>
      <p:ext uri="{BB962C8B-B14F-4D97-AF65-F5344CB8AC3E}">
        <p14:creationId xmlns:p14="http://schemas.microsoft.com/office/powerpoint/2010/main" val="2938109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a:t>
            </a:r>
          </a:p>
        </p:txBody>
      </p:sp>
      <p:sp>
        <p:nvSpPr>
          <p:cNvPr id="3" name="Content Placeholder 2"/>
          <p:cNvSpPr>
            <a:spLocks noGrp="1"/>
          </p:cNvSpPr>
          <p:nvPr>
            <p:ph idx="1"/>
          </p:nvPr>
        </p:nvSpPr>
        <p:spPr/>
        <p:txBody>
          <a:bodyPr/>
          <a:lstStyle/>
          <a:p>
            <a:r>
              <a:rPr lang="en-US" dirty="0"/>
              <a:t>What is a business rule?</a:t>
            </a:r>
          </a:p>
          <a:p>
            <a:endParaRPr lang="en-US" dirty="0"/>
          </a:p>
          <a:p>
            <a:endParaRPr lang="en-US" dirty="0"/>
          </a:p>
          <a:p>
            <a:r>
              <a:rPr lang="en-US" dirty="0"/>
              <a:t>How doe we enforce a business rule?</a:t>
            </a:r>
          </a:p>
        </p:txBody>
      </p:sp>
    </p:spTree>
    <p:extLst>
      <p:ext uri="{BB962C8B-B14F-4D97-AF65-F5344CB8AC3E}">
        <p14:creationId xmlns:p14="http://schemas.microsoft.com/office/powerpoint/2010/main" val="3815244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of Flow</a:t>
            </a:r>
          </a:p>
        </p:txBody>
      </p:sp>
      <p:sp>
        <p:nvSpPr>
          <p:cNvPr id="3" name="Content Placeholder 2"/>
          <p:cNvSpPr>
            <a:spLocks noGrp="1"/>
          </p:cNvSpPr>
          <p:nvPr>
            <p:ph idx="1"/>
          </p:nvPr>
        </p:nvSpPr>
        <p:spPr/>
        <p:txBody>
          <a:bodyPr/>
          <a:lstStyle/>
          <a:p>
            <a:pPr marL="0" indent="0">
              <a:buNone/>
            </a:pPr>
            <a:r>
              <a:rPr lang="en-US" dirty="0"/>
              <a:t> </a:t>
            </a:r>
          </a:p>
        </p:txBody>
      </p:sp>
      <p:pic>
        <p:nvPicPr>
          <p:cNvPr id="1032" name="Picture 8" descr="http://mycreateabook.com/images/plumb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870" y="3675742"/>
            <a:ext cx="2381130" cy="3182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xprizes.com/wp-content/uploads/plumber-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040" y="1158805"/>
            <a:ext cx="2567030" cy="26511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ceoskillfoundations.com/media/Process_Flow_-_LW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818" y="1600201"/>
            <a:ext cx="6379926" cy="478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530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Control of Flow</a:t>
            </a:r>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None/>
            </a:pPr>
            <a:r>
              <a:rPr lang="en-US" b="1" dirty="0">
                <a:solidFill>
                  <a:srgbClr val="0070C0"/>
                </a:solidFill>
                <a:latin typeface="Courier New" pitchFamily="49" charset="0"/>
                <a:cs typeface="Courier New" pitchFamily="49" charset="0"/>
              </a:rPr>
              <a:t>IF…ELSE </a:t>
            </a:r>
          </a:p>
          <a:p>
            <a:pPr>
              <a:buNone/>
            </a:pPr>
            <a:r>
              <a:rPr lang="en-US" b="1" dirty="0">
                <a:solidFill>
                  <a:srgbClr val="0070C0"/>
                </a:solidFill>
                <a:latin typeface="Courier New" pitchFamily="49" charset="0"/>
                <a:cs typeface="Courier New" pitchFamily="49" charset="0"/>
              </a:rPr>
              <a:t>BEGIN…END</a:t>
            </a:r>
          </a:p>
          <a:p>
            <a:pPr>
              <a:buNone/>
            </a:pPr>
            <a:endParaRPr lang="en-US" b="1" dirty="0">
              <a:solidFill>
                <a:srgbClr val="0070C0"/>
              </a:solidFill>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WHILE </a:t>
            </a:r>
          </a:p>
          <a:p>
            <a:pPr>
              <a:buNone/>
            </a:pPr>
            <a:r>
              <a:rPr lang="en-US" b="1" dirty="0">
                <a:solidFill>
                  <a:srgbClr val="0070C0"/>
                </a:solidFill>
                <a:latin typeface="Courier New" pitchFamily="49" charset="0"/>
                <a:cs typeface="Courier New" pitchFamily="49" charset="0"/>
              </a:rPr>
              <a:t>BREAK | CONTINUE</a:t>
            </a:r>
          </a:p>
          <a:p>
            <a:pPr>
              <a:buNone/>
            </a:pPr>
            <a:endParaRPr lang="en-US" b="1" dirty="0">
              <a:solidFill>
                <a:srgbClr val="0070C0"/>
              </a:solidFill>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WAITFOR</a:t>
            </a:r>
          </a:p>
          <a:p>
            <a:pPr>
              <a:buNone/>
            </a:pPr>
            <a:r>
              <a:rPr lang="en-US" b="1" dirty="0">
                <a:solidFill>
                  <a:srgbClr val="0070C0"/>
                </a:solidFill>
                <a:latin typeface="Courier New" pitchFamily="49" charset="0"/>
                <a:cs typeface="Courier New" pitchFamily="49" charset="0"/>
              </a:rPr>
              <a:t>TRY…CATCH</a:t>
            </a:r>
            <a:r>
              <a:rPr lang="en-US" b="1" dirty="0">
                <a:latin typeface="Courier New" pitchFamily="49" charset="0"/>
                <a:cs typeface="Courier New" pitchFamily="49" charset="0"/>
              </a:rPr>
              <a:t> </a:t>
            </a:r>
          </a:p>
          <a:p>
            <a:pPr>
              <a:buNone/>
            </a:pPr>
            <a:r>
              <a:rPr lang="en-US" dirty="0">
                <a:latin typeface="Courier New" pitchFamily="49" charset="0"/>
                <a:cs typeface="Courier New" pitchFamily="49" charset="0"/>
              </a:rPr>
              <a:t> </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544184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alibri" pitchFamily="34" charset="0"/>
                <a:cs typeface="Courier New" pitchFamily="49" charset="0"/>
              </a:rPr>
              <a:t>Very common use of logic within transaction management</a:t>
            </a:r>
          </a:p>
          <a:p>
            <a:endParaRPr lang="en-US" sz="2400" dirty="0">
              <a:latin typeface="Calibri" pitchFamily="34" charset="0"/>
              <a:cs typeface="Courier New" pitchFamily="49" charset="0"/>
            </a:endParaRPr>
          </a:p>
          <a:p>
            <a:r>
              <a:rPr lang="en-US" sz="2400" dirty="0">
                <a:latin typeface="Calibri" pitchFamily="34" charset="0"/>
                <a:cs typeface="Courier New" pitchFamily="49" charset="0"/>
              </a:rPr>
              <a:t>Imposes conditions on the execution of a Transact-SQL statement</a:t>
            </a:r>
          </a:p>
          <a:p>
            <a:pPr lvl="1"/>
            <a:r>
              <a:rPr lang="en-US" sz="2000" dirty="0">
                <a:latin typeface="Calibri" pitchFamily="34" charset="0"/>
                <a:cs typeface="Courier New" pitchFamily="49" charset="0"/>
              </a:rPr>
              <a:t>Condition is Boolean (true/false)</a:t>
            </a:r>
          </a:p>
          <a:p>
            <a:pPr lvl="1"/>
            <a:endParaRPr lang="en-US" sz="2000" dirty="0">
              <a:latin typeface="Calibri" pitchFamily="34" charset="0"/>
              <a:cs typeface="Courier New" pitchFamily="49" charset="0"/>
            </a:endParaRPr>
          </a:p>
          <a:p>
            <a:r>
              <a:rPr lang="en-US" sz="2400" dirty="0">
                <a:latin typeface="Calibri" pitchFamily="34" charset="0"/>
                <a:cs typeface="Courier New" pitchFamily="49" charset="0"/>
              </a:rPr>
              <a:t>TRUE: SQL statement that follows an </a:t>
            </a:r>
            <a:r>
              <a:rPr lang="en-US" sz="2400" dirty="0">
                <a:solidFill>
                  <a:srgbClr val="0070C0"/>
                </a:solidFill>
                <a:latin typeface="Calibri" pitchFamily="34" charset="0"/>
                <a:cs typeface="Courier New" pitchFamily="49" charset="0"/>
              </a:rPr>
              <a:t>IF</a:t>
            </a:r>
            <a:r>
              <a:rPr lang="en-US" sz="2400" dirty="0">
                <a:latin typeface="Calibri" pitchFamily="34" charset="0"/>
                <a:cs typeface="Courier New" pitchFamily="49" charset="0"/>
              </a:rPr>
              <a:t> is executed</a:t>
            </a:r>
          </a:p>
          <a:p>
            <a:endParaRPr lang="en-US" sz="2400" dirty="0">
              <a:latin typeface="Calibri" pitchFamily="34" charset="0"/>
              <a:cs typeface="Courier New" pitchFamily="49" charset="0"/>
            </a:endParaRPr>
          </a:p>
          <a:p>
            <a:r>
              <a:rPr lang="en-US" sz="2400" dirty="0">
                <a:latin typeface="Calibri" pitchFamily="34" charset="0"/>
                <a:cs typeface="Courier New" pitchFamily="49" charset="0"/>
              </a:rPr>
              <a:t>FALSE: alternative SQL statement that is executed </a:t>
            </a:r>
          </a:p>
          <a:p>
            <a:pPr lvl="1"/>
            <a:r>
              <a:rPr lang="en-US" sz="2000" dirty="0">
                <a:latin typeface="Calibri" pitchFamily="34" charset="0"/>
                <a:cs typeface="Courier New" pitchFamily="49" charset="0"/>
              </a:rPr>
              <a:t>Identified following</a:t>
            </a:r>
            <a:r>
              <a:rPr lang="en-US" sz="2000" dirty="0">
                <a:solidFill>
                  <a:srgbClr val="0070C0"/>
                </a:solidFill>
                <a:latin typeface="Calibri" pitchFamily="34" charset="0"/>
                <a:cs typeface="Courier New" pitchFamily="49" charset="0"/>
              </a:rPr>
              <a:t> ELSE</a:t>
            </a:r>
          </a:p>
          <a:p>
            <a:endParaRPr lang="en-US" dirty="0"/>
          </a:p>
          <a:p>
            <a:endParaRPr lang="en-US" dirty="0"/>
          </a:p>
        </p:txBody>
      </p:sp>
    </p:spTree>
    <p:extLst>
      <p:ext uri="{BB962C8B-B14F-4D97-AF65-F5344CB8AC3E}">
        <p14:creationId xmlns:p14="http://schemas.microsoft.com/office/powerpoint/2010/main" val="2735462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a:buNone/>
            </a:pPr>
            <a:r>
              <a:rPr lang="en-US" sz="3000" dirty="0">
                <a:solidFill>
                  <a:srgbClr val="0070C0"/>
                </a:solidFill>
                <a:latin typeface="Courier New" pitchFamily="49" charset="0"/>
                <a:cs typeface="Courier New" pitchFamily="49" charset="0"/>
              </a:rPr>
              <a:t>DECLARE</a:t>
            </a:r>
            <a:r>
              <a:rPr lang="en-US" sz="3000" dirty="0">
                <a:latin typeface="Courier New" pitchFamily="49" charset="0"/>
                <a:cs typeface="Courier New" pitchFamily="49" charset="0"/>
              </a:rPr>
              <a:t> @Number </a:t>
            </a:r>
            <a:r>
              <a:rPr lang="en-US" sz="3000" dirty="0" err="1">
                <a:latin typeface="Courier New" pitchFamily="49" charset="0"/>
                <a:cs typeface="Courier New" pitchFamily="49" charset="0"/>
              </a:rPr>
              <a:t>int</a:t>
            </a:r>
            <a:r>
              <a:rPr lang="en-US" sz="3000" dirty="0">
                <a:latin typeface="Courier New" pitchFamily="49" charset="0"/>
                <a:cs typeface="Courier New" pitchFamily="49" charset="0"/>
              </a:rPr>
              <a:t>;</a:t>
            </a:r>
          </a:p>
          <a:p>
            <a:pPr>
              <a:buNone/>
            </a:pPr>
            <a:r>
              <a:rPr lang="en-US" sz="3000" dirty="0">
                <a:solidFill>
                  <a:srgbClr val="0070C0"/>
                </a:solidFill>
                <a:latin typeface="Courier New" pitchFamily="49" charset="0"/>
                <a:cs typeface="Courier New" pitchFamily="49" charset="0"/>
              </a:rPr>
              <a:t>SET</a:t>
            </a:r>
            <a:r>
              <a:rPr lang="en-US" sz="3000" dirty="0">
                <a:latin typeface="Courier New" pitchFamily="49" charset="0"/>
                <a:cs typeface="Courier New" pitchFamily="49" charset="0"/>
              </a:rPr>
              <a:t> @Number = 50;</a:t>
            </a:r>
          </a:p>
          <a:p>
            <a:pPr>
              <a:buNone/>
            </a:pPr>
            <a:r>
              <a:rPr lang="en-US" sz="3000" dirty="0">
                <a:solidFill>
                  <a:srgbClr val="0070C0"/>
                </a:solidFill>
                <a:latin typeface="Courier New" pitchFamily="49" charset="0"/>
                <a:cs typeface="Courier New" pitchFamily="49" charset="0"/>
              </a:rPr>
              <a:t>IF</a:t>
            </a:r>
            <a:r>
              <a:rPr lang="en-US" sz="3000" dirty="0">
                <a:latin typeface="Courier New" pitchFamily="49" charset="0"/>
                <a:cs typeface="Courier New" pitchFamily="49" charset="0"/>
              </a:rPr>
              <a:t> @Number &gt; 100</a:t>
            </a:r>
          </a:p>
          <a:p>
            <a:pPr>
              <a:buNone/>
            </a:pPr>
            <a:r>
              <a:rPr lang="en-US" sz="3000" dirty="0">
                <a:latin typeface="Courier New" pitchFamily="49" charset="0"/>
                <a:cs typeface="Courier New" pitchFamily="49" charset="0"/>
              </a:rPr>
              <a:t>   PRINT '</a:t>
            </a:r>
            <a:r>
              <a:rPr lang="en-US" sz="3000" dirty="0">
                <a:solidFill>
                  <a:srgbClr val="FF0000"/>
                </a:solidFill>
                <a:latin typeface="Courier New" pitchFamily="49" charset="0"/>
                <a:cs typeface="Courier New" pitchFamily="49" charset="0"/>
              </a:rPr>
              <a:t>The number is large.</a:t>
            </a:r>
            <a:r>
              <a:rPr lang="en-US" sz="3000" dirty="0">
                <a:latin typeface="Courier New" pitchFamily="49" charset="0"/>
                <a:cs typeface="Courier New" pitchFamily="49" charset="0"/>
              </a:rPr>
              <a:t>';</a:t>
            </a:r>
          </a:p>
          <a:p>
            <a:pPr>
              <a:buNone/>
            </a:pPr>
            <a:r>
              <a:rPr lang="en-US" sz="3000" dirty="0">
                <a:solidFill>
                  <a:srgbClr val="0070C0"/>
                </a:solidFill>
                <a:latin typeface="Courier New" pitchFamily="49" charset="0"/>
                <a:cs typeface="Courier New" pitchFamily="49" charset="0"/>
              </a:rPr>
              <a:t>ELSE </a:t>
            </a:r>
          </a:p>
          <a:p>
            <a:pPr>
              <a:buNone/>
            </a:pPr>
            <a:r>
              <a:rPr lang="en-US" sz="3000" dirty="0">
                <a:solidFill>
                  <a:srgbClr val="0070C0"/>
                </a:solidFill>
                <a:latin typeface="Courier New" pitchFamily="49" charset="0"/>
                <a:cs typeface="Courier New" pitchFamily="49" charset="0"/>
              </a:rPr>
              <a:t>IF</a:t>
            </a:r>
            <a:r>
              <a:rPr lang="en-US" sz="3000" dirty="0">
                <a:latin typeface="Courier New" pitchFamily="49" charset="0"/>
                <a:cs typeface="Courier New" pitchFamily="49" charset="0"/>
              </a:rPr>
              <a:t> @Number &lt; 10</a:t>
            </a:r>
          </a:p>
          <a:p>
            <a:pPr>
              <a:buNone/>
            </a:pPr>
            <a:r>
              <a:rPr lang="en-US" sz="3000" dirty="0">
                <a:latin typeface="Courier New" pitchFamily="49" charset="0"/>
                <a:cs typeface="Courier New" pitchFamily="49" charset="0"/>
              </a:rPr>
              <a:t>      </a:t>
            </a:r>
            <a:r>
              <a:rPr lang="en-US" sz="3000" dirty="0">
                <a:solidFill>
                  <a:srgbClr val="0070C0"/>
                </a:solidFill>
                <a:latin typeface="Courier New" pitchFamily="49" charset="0"/>
                <a:cs typeface="Courier New" pitchFamily="49" charset="0"/>
              </a:rPr>
              <a:t>PRINT</a:t>
            </a:r>
            <a:r>
              <a:rPr lang="en-US" sz="3000" dirty="0">
                <a:latin typeface="Courier New" pitchFamily="49" charset="0"/>
                <a:cs typeface="Courier New" pitchFamily="49" charset="0"/>
              </a:rPr>
              <a:t> '</a:t>
            </a:r>
            <a:r>
              <a:rPr lang="en-US" sz="3000" dirty="0">
                <a:solidFill>
                  <a:srgbClr val="FF0000"/>
                </a:solidFill>
                <a:latin typeface="Courier New" pitchFamily="49" charset="0"/>
                <a:cs typeface="Courier New" pitchFamily="49" charset="0"/>
              </a:rPr>
              <a:t>The number is small.</a:t>
            </a:r>
            <a:r>
              <a:rPr lang="en-US" sz="3000" dirty="0">
                <a:latin typeface="Courier New" pitchFamily="49" charset="0"/>
                <a:cs typeface="Courier New" pitchFamily="49" charset="0"/>
              </a:rPr>
              <a:t>';</a:t>
            </a:r>
          </a:p>
          <a:p>
            <a:pPr>
              <a:buNone/>
            </a:pPr>
            <a:r>
              <a:rPr lang="en-US" sz="3000" dirty="0">
                <a:solidFill>
                  <a:srgbClr val="0070C0"/>
                </a:solidFill>
                <a:latin typeface="Courier New" pitchFamily="49" charset="0"/>
                <a:cs typeface="Courier New" pitchFamily="49" charset="0"/>
              </a:rPr>
              <a:t>ELSE</a:t>
            </a:r>
          </a:p>
          <a:p>
            <a:pPr>
              <a:buNone/>
            </a:pPr>
            <a:r>
              <a:rPr lang="en-US" sz="3000" dirty="0">
                <a:latin typeface="Courier New" pitchFamily="49" charset="0"/>
                <a:cs typeface="Courier New" pitchFamily="49" charset="0"/>
              </a:rPr>
              <a:t>      </a:t>
            </a:r>
            <a:r>
              <a:rPr lang="en-US" sz="3000" dirty="0">
                <a:solidFill>
                  <a:srgbClr val="0070C0"/>
                </a:solidFill>
                <a:latin typeface="Courier New" pitchFamily="49" charset="0"/>
                <a:cs typeface="Courier New" pitchFamily="49" charset="0"/>
              </a:rPr>
              <a:t>PRINT</a:t>
            </a:r>
            <a:r>
              <a:rPr lang="en-US" sz="3000" dirty="0">
                <a:latin typeface="Courier New" pitchFamily="49" charset="0"/>
                <a:cs typeface="Courier New" pitchFamily="49" charset="0"/>
              </a:rPr>
              <a:t> '</a:t>
            </a:r>
            <a:r>
              <a:rPr lang="en-US" sz="3000" dirty="0">
                <a:solidFill>
                  <a:srgbClr val="FF0000"/>
                </a:solidFill>
                <a:latin typeface="Courier New" pitchFamily="49" charset="0"/>
                <a:cs typeface="Courier New" pitchFamily="49" charset="0"/>
              </a:rPr>
              <a:t>The number is medium.</a:t>
            </a:r>
            <a:r>
              <a:rPr lang="en-US" sz="3000" dirty="0">
                <a:latin typeface="Courier New" pitchFamily="49" charset="0"/>
                <a:cs typeface="Courier New" pitchFamily="49" charset="0"/>
              </a:rPr>
              <a:t>';</a:t>
            </a:r>
          </a:p>
          <a:p>
            <a:pPr>
              <a:buNone/>
            </a:pPr>
            <a:endParaRPr lang="en-US" b="1" dirty="0"/>
          </a:p>
          <a:p>
            <a:endParaRPr lang="en-US" b="1" dirty="0"/>
          </a:p>
        </p:txBody>
      </p:sp>
    </p:spTree>
    <p:extLst>
      <p:ext uri="{BB962C8B-B14F-4D97-AF65-F5344CB8AC3E}">
        <p14:creationId xmlns:p14="http://schemas.microsoft.com/office/powerpoint/2010/main" val="817350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 + BEGIN…END</a:t>
            </a:r>
          </a:p>
        </p:txBody>
      </p:sp>
      <p:sp>
        <p:nvSpPr>
          <p:cNvPr id="3" name="Content Placeholder 2"/>
          <p:cNvSpPr>
            <a:spLocks noGrp="1"/>
          </p:cNvSpPr>
          <p:nvPr>
            <p:ph idx="1"/>
          </p:nvPr>
        </p:nvSpPr>
        <p:spPr>
          <a:xfrm>
            <a:off x="457200" y="1600200"/>
            <a:ext cx="8686800" cy="5105400"/>
          </a:xfrm>
        </p:spPr>
        <p:txBody>
          <a:bodyPr>
            <a:normAutofit fontScale="85000" lnSpcReduction="20000"/>
          </a:bodyPr>
          <a:lstStyle/>
          <a:p>
            <a:pPr>
              <a:buNone/>
            </a:pPr>
            <a:r>
              <a:rPr lang="en-US" dirty="0">
                <a:solidFill>
                  <a:srgbClr val="0070C0"/>
                </a:solidFill>
                <a:latin typeface="Courier New" pitchFamily="49" charset="0"/>
                <a:cs typeface="Courier New" pitchFamily="49" charset="0"/>
              </a:rPr>
              <a:t>IF EXISTS </a:t>
            </a:r>
          </a:p>
          <a:p>
            <a:pPr>
              <a:buNone/>
            </a:pPr>
            <a:r>
              <a:rPr lang="en-US" dirty="0">
                <a:latin typeface="Courier New" pitchFamily="49" charset="0"/>
                <a:cs typeface="Courier New" pitchFamily="49" charset="0"/>
              </a:rPr>
              <a:t>(</a:t>
            </a:r>
            <a:r>
              <a:rPr lang="en-US" dirty="0">
                <a:solidFill>
                  <a:srgbClr val="0070C0"/>
                </a:solidFill>
                <a:latin typeface="Courier New" pitchFamily="49" charset="0"/>
                <a:cs typeface="Courier New" pitchFamily="49" charset="0"/>
              </a:rPr>
              <a:t>SELECT</a:t>
            </a:r>
            <a:r>
              <a:rPr lang="en-US" dirty="0">
                <a:latin typeface="Courier New" pitchFamily="49" charset="0"/>
                <a:cs typeface="Courier New" pitchFamily="49" charset="0"/>
              </a:rPr>
              <a:t> * </a:t>
            </a:r>
            <a:r>
              <a:rPr lang="en-US" dirty="0">
                <a:solidFill>
                  <a:srgbClr val="0070C0"/>
                </a:solidFill>
                <a:latin typeface="Courier New" pitchFamily="49" charset="0"/>
                <a:cs typeface="Courier New" pitchFamily="49" charset="0"/>
              </a:rPr>
              <a:t>FROM</a:t>
            </a:r>
            <a:r>
              <a:rPr lang="en-US" dirty="0">
                <a:latin typeface="Courier New" pitchFamily="49" charset="0"/>
                <a:cs typeface="Courier New" pitchFamily="49" charset="0"/>
              </a:rPr>
              <a:t> </a:t>
            </a:r>
            <a:r>
              <a:rPr lang="en-US" dirty="0" err="1">
                <a:latin typeface="Courier New" pitchFamily="49" charset="0"/>
                <a:cs typeface="Courier New" pitchFamily="49" charset="0"/>
              </a:rPr>
              <a:t>tblEMPLOYEE</a:t>
            </a:r>
            <a:endParaRPr lang="en-US" dirty="0">
              <a:latin typeface="Courier New" pitchFamily="49" charset="0"/>
              <a:cs typeface="Courier New" pitchFamily="49" charset="0"/>
            </a:endParaRPr>
          </a:p>
          <a:p>
            <a:pPr>
              <a:buNone/>
            </a:pPr>
            <a:r>
              <a:rPr lang="en-US" dirty="0">
                <a:solidFill>
                  <a:srgbClr val="0070C0"/>
                </a:solidFill>
                <a:latin typeface="Courier New" pitchFamily="49" charset="0"/>
                <a:cs typeface="Courier New" pitchFamily="49" charset="0"/>
              </a:rPr>
              <a:t>WHERE</a:t>
            </a:r>
            <a:r>
              <a:rPr lang="en-US" dirty="0">
                <a:latin typeface="Courier New" pitchFamily="49" charset="0"/>
                <a:cs typeface="Courier New" pitchFamily="49" charset="0"/>
              </a:rPr>
              <a:t> </a:t>
            </a:r>
            <a:r>
              <a:rPr lang="en-US" dirty="0" err="1">
                <a:latin typeface="Courier New" pitchFamily="49" charset="0"/>
                <a:cs typeface="Courier New" pitchFamily="49" charset="0"/>
              </a:rPr>
              <a:t>EMPState</a:t>
            </a:r>
            <a:r>
              <a:rPr lang="en-US" dirty="0">
                <a:latin typeface="Courier New" pitchFamily="49" charset="0"/>
                <a:cs typeface="Courier New" pitchFamily="49" charset="0"/>
              </a:rPr>
              <a:t> &lt;&gt; '</a:t>
            </a:r>
            <a:r>
              <a:rPr lang="en-US" dirty="0">
                <a:solidFill>
                  <a:srgbClr val="FF0000"/>
                </a:solidFill>
                <a:latin typeface="Courier New" pitchFamily="49" charset="0"/>
                <a:cs typeface="Courier New" pitchFamily="49" charset="0"/>
              </a:rPr>
              <a:t>WA</a:t>
            </a:r>
            <a:r>
              <a:rPr lang="en-US" dirty="0">
                <a:latin typeface="Courier New" pitchFamily="49" charset="0"/>
                <a:cs typeface="Courier New" pitchFamily="49" charset="0"/>
              </a:rPr>
              <a:t>')</a:t>
            </a:r>
          </a:p>
          <a:p>
            <a:pPr>
              <a:buNone/>
            </a:pPr>
            <a:endParaRPr lang="en-US" dirty="0">
              <a:latin typeface="Courier New" pitchFamily="49" charset="0"/>
              <a:cs typeface="Courier New" pitchFamily="49" charset="0"/>
            </a:endParaRPr>
          </a:p>
          <a:p>
            <a:pPr>
              <a:buNone/>
            </a:pPr>
            <a:r>
              <a:rPr lang="en-US" dirty="0">
                <a:solidFill>
                  <a:srgbClr val="0070C0"/>
                </a:solidFill>
                <a:latin typeface="Courier New" pitchFamily="49" charset="0"/>
                <a:cs typeface="Courier New" pitchFamily="49" charset="0"/>
              </a:rPr>
              <a:t>BEGIN </a:t>
            </a:r>
          </a:p>
          <a:p>
            <a:pPr lvl="1">
              <a:buNone/>
            </a:pPr>
            <a:r>
              <a:rPr lang="en-US" dirty="0">
                <a:solidFill>
                  <a:srgbClr val="0070C0"/>
                </a:solidFill>
                <a:latin typeface="Courier New" pitchFamily="49" charset="0"/>
                <a:cs typeface="Courier New" pitchFamily="49" charset="0"/>
              </a:rPr>
              <a:t>SELECT</a:t>
            </a:r>
            <a:r>
              <a:rPr lang="en-US" dirty="0">
                <a:latin typeface="Courier New" pitchFamily="49" charset="0"/>
                <a:cs typeface="Courier New" pitchFamily="49" charset="0"/>
              </a:rPr>
              <a:t> </a:t>
            </a:r>
            <a:r>
              <a:rPr lang="en-US" dirty="0" err="1">
                <a:latin typeface="Courier New" pitchFamily="49" charset="0"/>
                <a:cs typeface="Courier New" pitchFamily="49" charset="0"/>
              </a:rPr>
              <a:t>EmpFname</a:t>
            </a:r>
            <a:r>
              <a:rPr lang="en-US" dirty="0">
                <a:latin typeface="Courier New" pitchFamily="49" charset="0"/>
                <a:cs typeface="Courier New" pitchFamily="49" charset="0"/>
              </a:rPr>
              <a:t>, </a:t>
            </a:r>
            <a:r>
              <a:rPr lang="en-US" dirty="0" err="1">
                <a:latin typeface="Courier New" pitchFamily="49" charset="0"/>
                <a:cs typeface="Courier New" pitchFamily="49" charset="0"/>
              </a:rPr>
              <a:t>EmpLname</a:t>
            </a:r>
            <a:r>
              <a:rPr lang="en-US" dirty="0">
                <a:latin typeface="Courier New" pitchFamily="49" charset="0"/>
                <a:cs typeface="Courier New" pitchFamily="49" charset="0"/>
              </a:rPr>
              <a:t> </a:t>
            </a:r>
          </a:p>
          <a:p>
            <a:pPr lvl="1">
              <a:buNone/>
            </a:pPr>
            <a:r>
              <a:rPr lang="en-US" dirty="0">
                <a:solidFill>
                  <a:srgbClr val="0070C0"/>
                </a:solidFill>
                <a:latin typeface="Courier New" pitchFamily="49" charset="0"/>
                <a:cs typeface="Courier New" pitchFamily="49" charset="0"/>
              </a:rPr>
              <a:t>FROM</a:t>
            </a:r>
            <a:r>
              <a:rPr lang="en-US" dirty="0">
                <a:latin typeface="Courier New" pitchFamily="49" charset="0"/>
                <a:cs typeface="Courier New" pitchFamily="49" charset="0"/>
              </a:rPr>
              <a:t> </a:t>
            </a:r>
            <a:r>
              <a:rPr lang="en-US" dirty="0" err="1">
                <a:latin typeface="Courier New" pitchFamily="49" charset="0"/>
                <a:cs typeface="Courier New" pitchFamily="49" charset="0"/>
              </a:rPr>
              <a:t>tblEMPLOYEE</a:t>
            </a:r>
            <a:endParaRPr lang="en-US" dirty="0">
              <a:latin typeface="Courier New" pitchFamily="49" charset="0"/>
              <a:cs typeface="Courier New" pitchFamily="49" charset="0"/>
            </a:endParaRPr>
          </a:p>
          <a:p>
            <a:pPr lvl="1">
              <a:buNone/>
            </a:pPr>
            <a:r>
              <a:rPr lang="en-US" dirty="0">
                <a:solidFill>
                  <a:srgbClr val="0070C0"/>
                </a:solidFill>
                <a:latin typeface="Courier New" pitchFamily="49" charset="0"/>
                <a:cs typeface="Courier New" pitchFamily="49" charset="0"/>
              </a:rPr>
              <a:t>WHERE</a:t>
            </a:r>
            <a:r>
              <a:rPr lang="en-US" dirty="0">
                <a:latin typeface="Courier New" pitchFamily="49" charset="0"/>
                <a:cs typeface="Courier New" pitchFamily="49" charset="0"/>
              </a:rPr>
              <a:t> </a:t>
            </a:r>
            <a:r>
              <a:rPr lang="en-US" dirty="0" err="1">
                <a:latin typeface="Courier New" pitchFamily="49" charset="0"/>
                <a:cs typeface="Courier New" pitchFamily="49" charset="0"/>
              </a:rPr>
              <a:t>EMPState</a:t>
            </a:r>
            <a:r>
              <a:rPr lang="en-US" dirty="0">
                <a:latin typeface="Courier New" pitchFamily="49" charset="0"/>
                <a:cs typeface="Courier New" pitchFamily="49" charset="0"/>
              </a:rPr>
              <a:t> &lt;&gt; '</a:t>
            </a:r>
            <a:r>
              <a:rPr lang="en-US" dirty="0">
                <a:solidFill>
                  <a:srgbClr val="FF0000"/>
                </a:solidFill>
                <a:latin typeface="Courier New" pitchFamily="49" charset="0"/>
                <a:cs typeface="Courier New" pitchFamily="49" charset="0"/>
              </a:rPr>
              <a:t>WA</a:t>
            </a:r>
            <a:r>
              <a:rPr lang="en-US" dirty="0">
                <a:latin typeface="Courier New" pitchFamily="49" charset="0"/>
                <a:cs typeface="Courier New" pitchFamily="49" charset="0"/>
              </a:rPr>
              <a:t>' </a:t>
            </a:r>
          </a:p>
          <a:p>
            <a:pPr>
              <a:buNone/>
            </a:pPr>
            <a:r>
              <a:rPr lang="en-US" dirty="0">
                <a:solidFill>
                  <a:srgbClr val="0070C0"/>
                </a:solidFill>
                <a:latin typeface="Courier New" pitchFamily="49" charset="0"/>
                <a:cs typeface="Courier New" pitchFamily="49" charset="0"/>
              </a:rPr>
              <a:t>END</a:t>
            </a:r>
          </a:p>
          <a:p>
            <a:pPr>
              <a:buNone/>
            </a:pPr>
            <a:endParaRPr lang="en-US" dirty="0">
              <a:latin typeface="Courier New" pitchFamily="49" charset="0"/>
              <a:cs typeface="Courier New" pitchFamily="49" charset="0"/>
            </a:endParaRPr>
          </a:p>
          <a:p>
            <a:pPr>
              <a:buNone/>
            </a:pPr>
            <a:r>
              <a:rPr lang="en-US" dirty="0">
                <a:solidFill>
                  <a:srgbClr val="0070C0"/>
                </a:solidFill>
                <a:latin typeface="Courier New" pitchFamily="49" charset="0"/>
                <a:cs typeface="Courier New" pitchFamily="49" charset="0"/>
              </a:rPr>
              <a:t>ELSE </a:t>
            </a:r>
          </a:p>
          <a:p>
            <a:pPr>
              <a:buNone/>
            </a:pPr>
            <a:r>
              <a:rPr lang="en-US" dirty="0">
                <a:latin typeface="Courier New" pitchFamily="49" charset="0"/>
                <a:cs typeface="Courier New" pitchFamily="49" charset="0"/>
              </a:rPr>
              <a:t>PRINT '</a:t>
            </a:r>
            <a:r>
              <a:rPr lang="en-US" dirty="0">
                <a:solidFill>
                  <a:srgbClr val="FF0000"/>
                </a:solidFill>
                <a:latin typeface="Courier New" pitchFamily="49" charset="0"/>
                <a:cs typeface="Courier New" pitchFamily="49" charset="0"/>
              </a:rPr>
              <a:t>All employees are from Washington</a:t>
            </a:r>
            <a:r>
              <a:rPr lang="en-US" dirty="0">
                <a:latin typeface="Courier New" pitchFamily="49" charset="0"/>
                <a:cs typeface="Courier New"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59854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WHILE</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cs typeface="Courier New" pitchFamily="49" charset="0"/>
              </a:rPr>
              <a:t>Very common control of flow management technique</a:t>
            </a:r>
          </a:p>
          <a:p>
            <a:pPr lvl="1"/>
            <a:r>
              <a:rPr lang="en-US" sz="2000" dirty="0">
                <a:cs typeface="Courier New" pitchFamily="49" charset="0"/>
              </a:rPr>
              <a:t>Sets a Boolean condition for the repeated execution of an SQL statement</a:t>
            </a:r>
          </a:p>
          <a:p>
            <a:pPr lvl="1"/>
            <a:r>
              <a:rPr lang="en-US" sz="2400" dirty="0">
                <a:cs typeface="Courier New" pitchFamily="49" charset="0"/>
              </a:rPr>
              <a:t>statements are executed repeatedly as long as the specified condition is true</a:t>
            </a:r>
          </a:p>
          <a:p>
            <a:pPr lvl="1"/>
            <a:r>
              <a:rPr lang="en-US" sz="2400" dirty="0">
                <a:cs typeface="Courier New" pitchFamily="49" charset="0"/>
              </a:rPr>
              <a:t>The execution of statements in the </a:t>
            </a:r>
            <a:r>
              <a:rPr lang="en-US" sz="2400" dirty="0">
                <a:solidFill>
                  <a:srgbClr val="0070C0"/>
                </a:solidFill>
                <a:cs typeface="Courier New" pitchFamily="49" charset="0"/>
              </a:rPr>
              <a:t>WHILE</a:t>
            </a:r>
            <a:r>
              <a:rPr lang="en-US" sz="2400" dirty="0">
                <a:cs typeface="Courier New" pitchFamily="49" charset="0"/>
              </a:rPr>
              <a:t> loop can be controlled from inside the loop with the </a:t>
            </a:r>
            <a:r>
              <a:rPr lang="en-US" sz="2400" dirty="0">
                <a:solidFill>
                  <a:srgbClr val="0070C0"/>
                </a:solidFill>
                <a:cs typeface="Courier New" pitchFamily="49" charset="0"/>
              </a:rPr>
              <a:t>BREAK</a:t>
            </a:r>
            <a:r>
              <a:rPr lang="en-US" sz="2400" dirty="0">
                <a:cs typeface="Courier New" pitchFamily="49" charset="0"/>
              </a:rPr>
              <a:t> and </a:t>
            </a:r>
            <a:r>
              <a:rPr lang="en-US" sz="2400" dirty="0">
                <a:solidFill>
                  <a:srgbClr val="0070C0"/>
                </a:solidFill>
                <a:cs typeface="Courier New" pitchFamily="49" charset="0"/>
              </a:rPr>
              <a:t>CONTINUE</a:t>
            </a:r>
            <a:r>
              <a:rPr lang="en-US" sz="2400" dirty="0">
                <a:cs typeface="Courier New" pitchFamily="49" charset="0"/>
              </a:rPr>
              <a:t> keywords</a:t>
            </a:r>
            <a:endParaRPr lang="en-US" sz="2400" dirty="0"/>
          </a:p>
          <a:p>
            <a:endParaRPr lang="en-US" dirty="0"/>
          </a:p>
        </p:txBody>
      </p:sp>
    </p:spTree>
    <p:extLst>
      <p:ext uri="{BB962C8B-B14F-4D97-AF65-F5344CB8AC3E}">
        <p14:creationId xmlns:p14="http://schemas.microsoft.com/office/powerpoint/2010/main" val="3969860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WHILE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dirty="0">
                <a:solidFill>
                  <a:srgbClr val="0070C0"/>
                </a:solidFill>
                <a:latin typeface="Courier New" pitchFamily="49" charset="0"/>
                <a:cs typeface="Courier New" pitchFamily="49" charset="0"/>
              </a:rPr>
              <a:t>DECLARE</a:t>
            </a:r>
            <a:r>
              <a:rPr lang="en-US" sz="2400" dirty="0">
                <a:latin typeface="Courier New" pitchFamily="49" charset="0"/>
                <a:cs typeface="Courier New" pitchFamily="49" charset="0"/>
              </a:rPr>
              <a:t> @run INT = 25</a:t>
            </a:r>
          </a:p>
          <a:p>
            <a:pPr>
              <a:buNone/>
            </a:pPr>
            <a:endParaRPr lang="en-US" sz="2400" dirty="0">
              <a:latin typeface="Courier New" pitchFamily="49" charset="0"/>
              <a:cs typeface="Courier New" pitchFamily="49" charset="0"/>
            </a:endParaRPr>
          </a:p>
          <a:p>
            <a:pPr>
              <a:buNone/>
            </a:pPr>
            <a:r>
              <a:rPr lang="en-US" sz="2400" dirty="0">
                <a:solidFill>
                  <a:srgbClr val="0070C0"/>
                </a:solidFill>
                <a:latin typeface="Courier New" pitchFamily="49" charset="0"/>
                <a:cs typeface="Courier New" pitchFamily="49" charset="0"/>
              </a:rPr>
              <a:t>WHILE</a:t>
            </a:r>
            <a:r>
              <a:rPr lang="en-US" sz="2400" dirty="0">
                <a:latin typeface="Courier New" pitchFamily="49" charset="0"/>
                <a:cs typeface="Courier New" pitchFamily="49" charset="0"/>
              </a:rPr>
              <a:t> @run &gt; 0</a:t>
            </a:r>
          </a:p>
          <a:p>
            <a:pPr>
              <a:buNone/>
            </a:pPr>
            <a:r>
              <a:rPr lang="en-US" sz="2400" dirty="0">
                <a:solidFill>
                  <a:srgbClr val="0070C0"/>
                </a:solidFill>
                <a:latin typeface="Courier New" pitchFamily="49" charset="0"/>
                <a:cs typeface="Courier New" pitchFamily="49" charset="0"/>
              </a:rPr>
              <a:t>BEGIN</a:t>
            </a:r>
          </a:p>
          <a:p>
            <a:pPr>
              <a:buNone/>
            </a:pPr>
            <a:r>
              <a:rPr lang="en-US" sz="2400" dirty="0">
                <a:solidFill>
                  <a:srgbClr val="0070C0"/>
                </a:solidFill>
                <a:latin typeface="Courier New" pitchFamily="49" charset="0"/>
                <a:cs typeface="Courier New" pitchFamily="49" charset="0"/>
              </a:rPr>
              <a:t>Print</a:t>
            </a:r>
            <a:r>
              <a:rPr lang="en-US" sz="2400" dirty="0">
                <a:latin typeface="Courier New" pitchFamily="49" charset="0"/>
                <a:cs typeface="Courier New" pitchFamily="49" charset="0"/>
              </a:rPr>
              <a:t> @run</a:t>
            </a:r>
          </a:p>
          <a:p>
            <a:pPr>
              <a:buNone/>
            </a:pPr>
            <a:r>
              <a:rPr lang="en-US" sz="2400" dirty="0">
                <a:solidFill>
                  <a:srgbClr val="0070C0"/>
                </a:solidFill>
                <a:latin typeface="Courier New" pitchFamily="49" charset="0"/>
                <a:cs typeface="Courier New" pitchFamily="49" charset="0"/>
              </a:rPr>
              <a:t>SET</a:t>
            </a:r>
            <a:r>
              <a:rPr lang="en-US" sz="2400" dirty="0">
                <a:latin typeface="Courier New" pitchFamily="49" charset="0"/>
                <a:cs typeface="Courier New" pitchFamily="49" charset="0"/>
              </a:rPr>
              <a:t> @run = @run -1</a:t>
            </a:r>
          </a:p>
          <a:p>
            <a:pPr>
              <a:buNone/>
            </a:pPr>
            <a:r>
              <a:rPr lang="en-US" sz="2400" dirty="0">
                <a:solidFill>
                  <a:srgbClr val="0070C0"/>
                </a:solidFill>
                <a:latin typeface="Courier New" pitchFamily="49" charset="0"/>
                <a:cs typeface="Courier New" pitchFamily="49" charset="0"/>
              </a:rPr>
              <a:t>END</a:t>
            </a:r>
            <a:endParaRPr lang="en-US"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69689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4525963"/>
          </a:xfrm>
        </p:spPr>
        <p:txBody>
          <a:bodyPr>
            <a:normAutofit/>
          </a:bodyPr>
          <a:lstStyle/>
          <a:p>
            <a:r>
              <a:rPr lang="en-US" dirty="0"/>
              <a:t>Office </a:t>
            </a:r>
            <a:r>
              <a:rPr lang="en-US" dirty="0" smtClean="0"/>
              <a:t>hours</a:t>
            </a:r>
          </a:p>
          <a:p>
            <a:pPr lvl="1"/>
            <a:r>
              <a:rPr lang="en-US" dirty="0" smtClean="0"/>
              <a:t>Wednesday evenings at 6:00 PM</a:t>
            </a:r>
          </a:p>
          <a:p>
            <a:pPr lvl="1"/>
            <a:r>
              <a:rPr lang="en-US" dirty="0" smtClean="0">
                <a:solidFill>
                  <a:srgbClr val="FF0000"/>
                </a:solidFill>
              </a:rPr>
              <a:t>https</a:t>
            </a:r>
            <a:r>
              <a:rPr lang="en-US" dirty="0">
                <a:solidFill>
                  <a:srgbClr val="FF0000"/>
                </a:solidFill>
              </a:rPr>
              <a:t>://washington.zoom.us/j/386633611</a:t>
            </a:r>
          </a:p>
          <a:p>
            <a:pPr lvl="1"/>
            <a:endParaRPr lang="en-US" dirty="0"/>
          </a:p>
          <a:p>
            <a:pPr lvl="1"/>
            <a:endParaRPr lang="en-US" dirty="0"/>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50793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BREAK | CONTINUE</a:t>
            </a:r>
          </a:p>
        </p:txBody>
      </p:sp>
      <p:sp>
        <p:nvSpPr>
          <p:cNvPr id="3" name="Content Placeholder 2"/>
          <p:cNvSpPr>
            <a:spLocks noGrp="1"/>
          </p:cNvSpPr>
          <p:nvPr>
            <p:ph idx="1"/>
          </p:nvPr>
        </p:nvSpPr>
        <p:spPr>
          <a:xfrm>
            <a:off x="457200" y="1600200"/>
            <a:ext cx="8686800" cy="5029200"/>
          </a:xfrm>
        </p:spPr>
        <p:txBody>
          <a:bodyPr>
            <a:normAutofit lnSpcReduction="10000"/>
          </a:bodyPr>
          <a:lstStyle/>
          <a:p>
            <a:r>
              <a:rPr lang="en-US" sz="2400" dirty="0">
                <a:cs typeface="Courier New" pitchFamily="49" charset="0"/>
              </a:rPr>
              <a:t>Used to manage logic within SQL statements </a:t>
            </a:r>
          </a:p>
          <a:p>
            <a:pPr lvl="1"/>
            <a:r>
              <a:rPr lang="en-US" sz="2400" dirty="0">
                <a:cs typeface="Courier New" pitchFamily="49" charset="0"/>
              </a:rPr>
              <a:t>Allows conditional logic in WHILE statement or an </a:t>
            </a:r>
            <a:r>
              <a:rPr lang="en-US" sz="2400" dirty="0">
                <a:solidFill>
                  <a:srgbClr val="0070C0"/>
                </a:solidFill>
                <a:cs typeface="Courier New" pitchFamily="49" charset="0"/>
              </a:rPr>
              <a:t>IF…ELSE</a:t>
            </a:r>
            <a:r>
              <a:rPr lang="en-US" sz="2400" dirty="0">
                <a:cs typeface="Courier New" pitchFamily="49" charset="0"/>
              </a:rPr>
              <a:t> statement inside </a:t>
            </a:r>
            <a:r>
              <a:rPr lang="en-US" sz="2400" dirty="0">
                <a:solidFill>
                  <a:srgbClr val="0070C0"/>
                </a:solidFill>
                <a:cs typeface="Courier New" pitchFamily="49" charset="0"/>
              </a:rPr>
              <a:t>WHILE</a:t>
            </a:r>
            <a:r>
              <a:rPr lang="en-US" sz="2400" dirty="0">
                <a:cs typeface="Courier New" pitchFamily="49" charset="0"/>
              </a:rPr>
              <a:t> loop</a:t>
            </a:r>
          </a:p>
          <a:p>
            <a:pPr lvl="1"/>
            <a:endParaRPr lang="en-US" sz="2400" dirty="0">
              <a:cs typeface="Courier New" pitchFamily="49" charset="0"/>
            </a:endParaRPr>
          </a:p>
          <a:p>
            <a:r>
              <a:rPr lang="en-US" sz="2400" dirty="0">
                <a:cs typeface="Courier New" pitchFamily="49" charset="0"/>
              </a:rPr>
              <a:t>Any statements appearing after the </a:t>
            </a:r>
            <a:r>
              <a:rPr lang="en-US" sz="2400" dirty="0">
                <a:solidFill>
                  <a:srgbClr val="0070C0"/>
                </a:solidFill>
                <a:cs typeface="Courier New" pitchFamily="49" charset="0"/>
              </a:rPr>
              <a:t>END</a:t>
            </a:r>
            <a:r>
              <a:rPr lang="en-US" sz="2400" dirty="0">
                <a:cs typeface="Courier New" pitchFamily="49" charset="0"/>
              </a:rPr>
              <a:t> keyword, marking the end of the loop, are executed</a:t>
            </a:r>
          </a:p>
          <a:p>
            <a:endParaRPr lang="en-US" sz="2400" dirty="0">
              <a:cs typeface="Courier New" pitchFamily="49" charset="0"/>
            </a:endParaRPr>
          </a:p>
          <a:p>
            <a:r>
              <a:rPr lang="en-US" sz="2400" dirty="0">
                <a:solidFill>
                  <a:srgbClr val="0070C0"/>
                </a:solidFill>
              </a:rPr>
              <a:t>BREAK</a:t>
            </a:r>
            <a:r>
              <a:rPr lang="en-US" sz="2400" dirty="0">
                <a:solidFill>
                  <a:srgbClr val="7030A0"/>
                </a:solidFill>
              </a:rPr>
              <a:t> </a:t>
            </a:r>
          </a:p>
          <a:p>
            <a:pPr lvl="1"/>
            <a:r>
              <a:rPr lang="en-US" sz="2400" dirty="0">
                <a:solidFill>
                  <a:srgbClr val="FF0000"/>
                </a:solidFill>
              </a:rPr>
              <a:t>exits inner-most loop</a:t>
            </a:r>
          </a:p>
          <a:p>
            <a:pPr lvl="1"/>
            <a:endParaRPr lang="en-US" sz="2000" dirty="0">
              <a:solidFill>
                <a:srgbClr val="7030A0"/>
              </a:solidFill>
            </a:endParaRPr>
          </a:p>
          <a:p>
            <a:r>
              <a:rPr lang="en-US" sz="2400" dirty="0">
                <a:solidFill>
                  <a:srgbClr val="0070C0"/>
                </a:solidFill>
              </a:rPr>
              <a:t>CONTINUE</a:t>
            </a:r>
            <a:r>
              <a:rPr lang="en-US" sz="2400" dirty="0">
                <a:solidFill>
                  <a:srgbClr val="7030A0"/>
                </a:solidFill>
              </a:rPr>
              <a:t> </a:t>
            </a:r>
          </a:p>
          <a:p>
            <a:pPr lvl="1"/>
            <a:r>
              <a:rPr lang="en-US" sz="2400" dirty="0">
                <a:solidFill>
                  <a:srgbClr val="FF0000"/>
                </a:solidFill>
              </a:rPr>
              <a:t>‘stays the course’</a:t>
            </a:r>
          </a:p>
        </p:txBody>
      </p:sp>
    </p:spTree>
    <p:extLst>
      <p:ext uri="{BB962C8B-B14F-4D97-AF65-F5344CB8AC3E}">
        <p14:creationId xmlns:p14="http://schemas.microsoft.com/office/powerpoint/2010/main" val="1421740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BREAK | CONTINUE</a:t>
            </a:r>
          </a:p>
        </p:txBody>
      </p:sp>
      <p:sp>
        <p:nvSpPr>
          <p:cNvPr id="3" name="Content Placeholder 2"/>
          <p:cNvSpPr>
            <a:spLocks noGrp="1"/>
          </p:cNvSpPr>
          <p:nvPr>
            <p:ph idx="1"/>
          </p:nvPr>
        </p:nvSpPr>
        <p:spPr>
          <a:xfrm>
            <a:off x="457200" y="1600200"/>
            <a:ext cx="8686800" cy="5029200"/>
          </a:xfrm>
        </p:spPr>
        <p:txBody>
          <a:bodyPr>
            <a:normAutofit fontScale="92500" lnSpcReduction="10000"/>
          </a:bodyPr>
          <a:lstStyle/>
          <a:p>
            <a:pPr>
              <a:buNone/>
            </a:pPr>
            <a:r>
              <a:rPr lang="en-US" sz="2400" dirty="0">
                <a:solidFill>
                  <a:srgbClr val="0070C0"/>
                </a:solidFill>
                <a:latin typeface="Courier New" pitchFamily="49" charset="0"/>
                <a:cs typeface="Courier New" pitchFamily="49" charset="0"/>
              </a:rPr>
              <a:t>WHILE</a:t>
            </a: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SELECT</a:t>
            </a: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AVG</a:t>
            </a:r>
            <a:r>
              <a:rPr lang="en-US" sz="2400" dirty="0">
                <a:latin typeface="Courier New" pitchFamily="49" charset="0"/>
                <a:cs typeface="Courier New" pitchFamily="49" charset="0"/>
              </a:rPr>
              <a:t>(Price) </a:t>
            </a:r>
          </a:p>
          <a:p>
            <a:pPr>
              <a:buNone/>
            </a:pPr>
            <a:r>
              <a:rPr lang="en-US" sz="2400" dirty="0">
                <a:solidFill>
                  <a:srgbClr val="0070C0"/>
                </a:solidFill>
                <a:latin typeface="Courier New" pitchFamily="49" charset="0"/>
                <a:cs typeface="Courier New" pitchFamily="49" charset="0"/>
              </a:rPr>
              <a:t>		 FROM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tblProduct</a:t>
            </a:r>
            <a:r>
              <a:rPr lang="en-US" sz="2400" dirty="0">
                <a:latin typeface="Courier New" pitchFamily="49" charset="0"/>
                <a:cs typeface="Courier New" pitchFamily="49" charset="0"/>
              </a:rPr>
              <a:t>) &lt; $5300</a:t>
            </a:r>
          </a:p>
          <a:p>
            <a:pPr>
              <a:buNone/>
            </a:pPr>
            <a:r>
              <a:rPr lang="en-US" sz="2400" dirty="0">
                <a:solidFill>
                  <a:srgbClr val="0070C0"/>
                </a:solidFill>
                <a:latin typeface="Courier New" pitchFamily="49" charset="0"/>
                <a:cs typeface="Courier New" pitchFamily="49" charset="0"/>
              </a:rPr>
              <a:t>BEGIN</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UPDATE</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tblProduct</a:t>
            </a: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SET</a:t>
            </a:r>
            <a:r>
              <a:rPr lang="en-US" sz="2400" dirty="0">
                <a:latin typeface="Courier New" pitchFamily="49" charset="0"/>
                <a:cs typeface="Courier New" pitchFamily="49" charset="0"/>
              </a:rPr>
              <a:t> Price = Price * 1.2</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SELECT</a:t>
            </a: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MAX</a:t>
            </a:r>
            <a:r>
              <a:rPr lang="en-US" sz="2400" dirty="0">
                <a:latin typeface="Courier New" pitchFamily="49" charset="0"/>
                <a:cs typeface="Courier New" pitchFamily="49" charset="0"/>
              </a:rPr>
              <a:t>(Price) </a:t>
            </a:r>
            <a:r>
              <a:rPr lang="en-US" sz="2400" dirty="0">
                <a:solidFill>
                  <a:srgbClr val="0070C0"/>
                </a:solidFill>
                <a:latin typeface="Courier New" pitchFamily="49" charset="0"/>
                <a:cs typeface="Courier New" pitchFamily="49" charset="0"/>
              </a:rPr>
              <a:t>FROM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tblProduct</a:t>
            </a: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IF</a:t>
            </a: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SELECT</a:t>
            </a: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MAX</a:t>
            </a:r>
            <a:r>
              <a:rPr lang="en-US" sz="2400" dirty="0">
                <a:latin typeface="Courier New" pitchFamily="49" charset="0"/>
                <a:cs typeface="Courier New" pitchFamily="49" charset="0"/>
              </a:rPr>
              <a:t>(Price) </a:t>
            </a:r>
          </a:p>
          <a:p>
            <a:pPr>
              <a:buNone/>
            </a:pPr>
            <a:r>
              <a:rPr lang="en-US" sz="2400" dirty="0">
                <a:solidFill>
                  <a:srgbClr val="0070C0"/>
                </a:solidFill>
                <a:latin typeface="Courier New" pitchFamily="49" charset="0"/>
                <a:cs typeface="Courier New" pitchFamily="49" charset="0"/>
              </a:rPr>
              <a:t>		FROM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tblProduct</a:t>
            </a:r>
            <a:r>
              <a:rPr lang="en-US" sz="2400" dirty="0">
                <a:latin typeface="Courier New" pitchFamily="49" charset="0"/>
                <a:cs typeface="Courier New" pitchFamily="49" charset="0"/>
              </a:rPr>
              <a:t>) &gt; $7500</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BREAK</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ELSE</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CONTINUE</a:t>
            </a:r>
          </a:p>
          <a:p>
            <a:pPr>
              <a:buNone/>
            </a:pPr>
            <a:r>
              <a:rPr lang="en-US" sz="2400" dirty="0">
                <a:solidFill>
                  <a:srgbClr val="0070C0"/>
                </a:solidFill>
                <a:latin typeface="Courier New" pitchFamily="49" charset="0"/>
                <a:cs typeface="Courier New" pitchFamily="49" charset="0"/>
              </a:rPr>
              <a:t>END</a:t>
            </a:r>
          </a:p>
          <a:p>
            <a:pPr>
              <a:buNone/>
            </a:pPr>
            <a:r>
              <a:rPr lang="en-US" sz="2400" dirty="0">
                <a:solidFill>
                  <a:srgbClr val="0070C0"/>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Too much for the market to bear</a:t>
            </a:r>
            <a:r>
              <a:rPr lang="en-US" sz="2400" dirty="0">
                <a:latin typeface="Courier New" pitchFamily="49" charset="0"/>
                <a:cs typeface="Courier New" pitchFamily="49" charset="0"/>
              </a:rPr>
              <a:t>';</a:t>
            </a:r>
          </a:p>
          <a:p>
            <a:pPr>
              <a:buNone/>
            </a:pPr>
            <a:endParaRPr lang="en-US" sz="2400" dirty="0">
              <a:solidFill>
                <a:srgbClr val="7030A0"/>
              </a:solidFill>
            </a:endParaRPr>
          </a:p>
          <a:p>
            <a:pPr>
              <a:buNone/>
            </a:pPr>
            <a:endParaRPr lang="en-US" sz="2400" dirty="0">
              <a:solidFill>
                <a:srgbClr val="7030A0"/>
              </a:solidFill>
            </a:endParaRPr>
          </a:p>
        </p:txBody>
      </p:sp>
    </p:spTree>
    <p:extLst>
      <p:ext uri="{BB962C8B-B14F-4D97-AF65-F5344CB8AC3E}">
        <p14:creationId xmlns:p14="http://schemas.microsoft.com/office/powerpoint/2010/main" val="1664143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ourier New" pitchFamily="49" charset="0"/>
                <a:cs typeface="Courier New" pitchFamily="49" charset="0"/>
              </a:rPr>
              <a:t>WAITFOR</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t>Powerful method to manage code temporally </a:t>
            </a:r>
          </a:p>
          <a:p>
            <a:r>
              <a:rPr lang="en-US" sz="2400" dirty="0"/>
              <a:t>Blocks execution of a block of code until a specified time or time interval is reached or specified statement modifies or returns at least one row</a:t>
            </a:r>
          </a:p>
          <a:p>
            <a:pPr lvl="1"/>
            <a:r>
              <a:rPr lang="en-US" sz="2400" dirty="0"/>
              <a:t>Batch</a:t>
            </a:r>
          </a:p>
          <a:p>
            <a:pPr lvl="1"/>
            <a:r>
              <a:rPr lang="en-US" sz="2400" dirty="0"/>
              <a:t>stored procedure</a:t>
            </a:r>
          </a:p>
          <a:p>
            <a:pPr lvl="1"/>
            <a:r>
              <a:rPr lang="en-US" sz="2400" dirty="0"/>
              <a:t>transaction</a:t>
            </a:r>
          </a:p>
          <a:p>
            <a:endParaRPr lang="en-US" dirty="0"/>
          </a:p>
          <a:p>
            <a:r>
              <a:rPr lang="en-US" sz="2400" dirty="0"/>
              <a:t>While executing WAITFOR statement, the transaction is running and no other requests can run under same transaction</a:t>
            </a:r>
          </a:p>
          <a:p>
            <a:endParaRPr lang="en-US" dirty="0"/>
          </a:p>
        </p:txBody>
      </p:sp>
    </p:spTree>
    <p:extLst>
      <p:ext uri="{BB962C8B-B14F-4D97-AF65-F5344CB8AC3E}">
        <p14:creationId xmlns:p14="http://schemas.microsoft.com/office/powerpoint/2010/main" val="2931181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WAITFOR</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ourier New" pitchFamily="49" charset="0"/>
                <a:cs typeface="Courier New" pitchFamily="49" charset="0"/>
              </a:rPr>
              <a:t>Using TIME keyword:</a:t>
            </a:r>
          </a:p>
          <a:p>
            <a:pPr>
              <a:buNone/>
            </a:pPr>
            <a:endParaRPr lang="en-US" sz="2400" dirty="0">
              <a:solidFill>
                <a:srgbClr val="0070C0"/>
              </a:solidFill>
              <a:latin typeface="Courier New" pitchFamily="49" charset="0"/>
              <a:cs typeface="Courier New" pitchFamily="49" charset="0"/>
            </a:endParaRPr>
          </a:p>
          <a:p>
            <a:pPr>
              <a:buNone/>
            </a:pPr>
            <a:endParaRPr lang="en-US" sz="2400" dirty="0">
              <a:solidFill>
                <a:srgbClr val="0070C0"/>
              </a:solidFill>
              <a:latin typeface="Courier New" pitchFamily="49" charset="0"/>
              <a:cs typeface="Courier New" pitchFamily="49" charset="0"/>
            </a:endParaRPr>
          </a:p>
          <a:p>
            <a:pPr>
              <a:buNone/>
            </a:pPr>
            <a:r>
              <a:rPr lang="en-US" sz="2400" dirty="0">
                <a:solidFill>
                  <a:srgbClr val="0070C0"/>
                </a:solidFill>
                <a:latin typeface="Courier New" pitchFamily="49" charset="0"/>
                <a:cs typeface="Courier New" pitchFamily="49" charset="0"/>
              </a:rPr>
              <a:t>EXECUTE</a:t>
            </a:r>
            <a:r>
              <a:rPr lang="en-US" sz="2400" dirty="0">
                <a:latin typeface="Courier New" pitchFamily="49" charset="0"/>
                <a:cs typeface="Courier New" pitchFamily="49" charset="0"/>
              </a:rPr>
              <a:t> usp_GetStandardSalesRep0rt @days = 7</a:t>
            </a:r>
          </a:p>
          <a:p>
            <a:pPr>
              <a:buNone/>
            </a:pPr>
            <a:r>
              <a:rPr lang="en-US" sz="2400" dirty="0">
                <a:solidFill>
                  <a:srgbClr val="0070C0"/>
                </a:solidFill>
                <a:latin typeface="Courier New" pitchFamily="49" charset="0"/>
                <a:cs typeface="Courier New" pitchFamily="49" charset="0"/>
              </a:rPr>
              <a:t>BEGIN</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WAITFOR TIME </a:t>
            </a:r>
            <a:r>
              <a:rPr lang="en-US" sz="2400" dirty="0">
                <a:latin typeface="Courier New" pitchFamily="49" charset="0"/>
                <a:cs typeface="Courier New" pitchFamily="49" charset="0"/>
              </a:rPr>
              <a:t>‘</a:t>
            </a:r>
            <a:r>
              <a:rPr lang="en-US" sz="2400" dirty="0">
                <a:solidFill>
                  <a:srgbClr val="FF0000"/>
                </a:solidFill>
                <a:latin typeface="Courier New" pitchFamily="49" charset="0"/>
                <a:cs typeface="Courier New" pitchFamily="49" charset="0"/>
              </a:rPr>
              <a:t>18:20</a:t>
            </a:r>
            <a:r>
              <a:rPr lang="en-US" sz="2400" dirty="0">
                <a:latin typeface="Courier New" pitchFamily="49" charset="0"/>
                <a:cs typeface="Courier New" pitchFamily="49" charset="0"/>
              </a:rPr>
              <a:t>';</a:t>
            </a:r>
          </a:p>
          <a:p>
            <a:pPr>
              <a:buNone/>
            </a:pPr>
            <a:r>
              <a:rPr lang="en-US" sz="2400" dirty="0">
                <a:latin typeface="Courier New" pitchFamily="49" charset="0"/>
                <a:cs typeface="Courier New" pitchFamily="49" charset="0"/>
              </a:rPr>
              <a:t>    </a:t>
            </a:r>
            <a:r>
              <a:rPr lang="en-US" sz="2400" dirty="0">
                <a:solidFill>
                  <a:srgbClr val="0070C0"/>
                </a:solidFill>
                <a:latin typeface="Courier New" pitchFamily="49" charset="0"/>
                <a:cs typeface="Courier New" pitchFamily="49" charset="0"/>
              </a:rPr>
              <a:t>EXECUTE</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usp_emailResults</a:t>
            </a:r>
            <a:r>
              <a:rPr lang="en-US" sz="2400" dirty="0">
                <a:latin typeface="Courier New" pitchFamily="49" charset="0"/>
                <a:cs typeface="Courier New" pitchFamily="49" charset="0"/>
              </a:rPr>
              <a:t> @name = ‘</a:t>
            </a:r>
            <a:r>
              <a:rPr lang="en-US" sz="2400" dirty="0" err="1">
                <a:solidFill>
                  <a:srgbClr val="FF0000"/>
                </a:solidFill>
                <a:latin typeface="Courier New" pitchFamily="49" charset="0"/>
                <a:cs typeface="Courier New" pitchFamily="49" charset="0"/>
              </a:rPr>
              <a:t>TimB</a:t>
            </a:r>
            <a:r>
              <a:rPr lang="en-US" sz="2400" dirty="0">
                <a:latin typeface="Courier New" pitchFamily="49" charset="0"/>
                <a:cs typeface="Courier New" pitchFamily="49" charset="0"/>
              </a:rPr>
              <a:t>‘</a:t>
            </a:r>
          </a:p>
          <a:p>
            <a:pPr>
              <a:buNone/>
            </a:pPr>
            <a:r>
              <a:rPr lang="en-US" sz="2400" dirty="0">
                <a:solidFill>
                  <a:srgbClr val="0070C0"/>
                </a:solidFill>
                <a:latin typeface="Courier New" pitchFamily="49" charset="0"/>
                <a:cs typeface="Courier New" pitchFamily="49" charset="0"/>
              </a:rPr>
              <a:t>END</a:t>
            </a:r>
            <a:r>
              <a:rPr lang="en-US" sz="2400" dirty="0">
                <a:latin typeface="Courier New" pitchFamily="49" charset="0"/>
                <a:cs typeface="Courier New" pitchFamily="49" charset="0"/>
              </a:rPr>
              <a:t>;</a:t>
            </a:r>
          </a:p>
          <a:p>
            <a:pPr>
              <a:buNone/>
            </a:pPr>
            <a:r>
              <a:rPr lang="en-US" sz="2400" dirty="0">
                <a:solidFill>
                  <a:srgbClr val="0070C0"/>
                </a:solidFill>
                <a:latin typeface="Courier New" pitchFamily="49" charset="0"/>
                <a:cs typeface="Courier New" pitchFamily="49" charset="0"/>
              </a:rPr>
              <a:t>GO</a:t>
            </a:r>
            <a:endParaRPr lang="en-US" sz="2400" dirty="0">
              <a:solidFill>
                <a:srgbClr val="0070C0"/>
              </a:solidFill>
            </a:endParaRPr>
          </a:p>
        </p:txBody>
      </p:sp>
    </p:spTree>
    <p:extLst>
      <p:ext uri="{BB962C8B-B14F-4D97-AF65-F5344CB8AC3E}">
        <p14:creationId xmlns:p14="http://schemas.microsoft.com/office/powerpoint/2010/main" val="975622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WAITFOR</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ourier New" pitchFamily="49" charset="0"/>
                <a:cs typeface="Courier New" pitchFamily="49" charset="0"/>
              </a:rPr>
              <a:t>Using the DELAY keyword:</a:t>
            </a:r>
          </a:p>
          <a:p>
            <a:pPr>
              <a:buNone/>
            </a:pPr>
            <a:endParaRPr lang="en-US" sz="2400" dirty="0">
              <a:solidFill>
                <a:srgbClr val="0070C0"/>
              </a:solidFill>
              <a:latin typeface="Courier New" pitchFamily="49" charset="0"/>
              <a:cs typeface="Courier New" pitchFamily="49" charset="0"/>
            </a:endParaRPr>
          </a:p>
          <a:p>
            <a:pPr>
              <a:buNone/>
            </a:pPr>
            <a:r>
              <a:rPr lang="en-US" sz="2400" dirty="0">
                <a:solidFill>
                  <a:srgbClr val="0070C0"/>
                </a:solidFill>
                <a:latin typeface="Courier New" pitchFamily="49" charset="0"/>
                <a:cs typeface="Courier New" pitchFamily="49" charset="0"/>
              </a:rPr>
              <a:t>BEGIN</a:t>
            </a:r>
          </a:p>
          <a:p>
            <a:pPr>
              <a:buNone/>
            </a:pPr>
            <a:r>
              <a:rPr lang="en-US" sz="2400" dirty="0">
                <a:solidFill>
                  <a:srgbClr val="0070C0"/>
                </a:solidFill>
                <a:latin typeface="Courier New" pitchFamily="49" charset="0"/>
                <a:cs typeface="Courier New" pitchFamily="49" charset="0"/>
              </a:rPr>
              <a:t>    WAITFOR DELAY </a:t>
            </a:r>
            <a:r>
              <a:rPr lang="en-US" sz="2400" dirty="0">
                <a:latin typeface="Courier New" pitchFamily="49" charset="0"/>
                <a:cs typeface="Courier New" pitchFamily="49" charset="0"/>
              </a:rPr>
              <a:t>'02:00';</a:t>
            </a:r>
          </a:p>
          <a:p>
            <a:pPr>
              <a:buNone/>
            </a:pPr>
            <a:r>
              <a:rPr lang="en-US" sz="2400" dirty="0">
                <a:solidFill>
                  <a:srgbClr val="0070C0"/>
                </a:solidFill>
                <a:latin typeface="Courier New" pitchFamily="49" charset="0"/>
                <a:cs typeface="Courier New" pitchFamily="49" charset="0"/>
              </a:rPr>
              <a:t>    EXECUTE </a:t>
            </a:r>
            <a:r>
              <a:rPr lang="en-US" sz="2400" dirty="0" err="1">
                <a:latin typeface="Courier New" pitchFamily="49" charset="0"/>
                <a:cs typeface="Courier New" pitchFamily="49" charset="0"/>
              </a:rPr>
              <a:t>usp_GetNewUsers</a:t>
            </a:r>
            <a:r>
              <a:rPr lang="en-US" sz="2400" dirty="0">
                <a:latin typeface="Courier New" pitchFamily="49" charset="0"/>
                <a:cs typeface="Courier New" pitchFamily="49" charset="0"/>
              </a:rPr>
              <a:t>;</a:t>
            </a:r>
          </a:p>
          <a:p>
            <a:pPr>
              <a:buNone/>
            </a:pPr>
            <a:r>
              <a:rPr lang="en-US" sz="2400" dirty="0">
                <a:solidFill>
                  <a:srgbClr val="0070C0"/>
                </a:solidFill>
                <a:latin typeface="Courier New" pitchFamily="49" charset="0"/>
                <a:cs typeface="Courier New" pitchFamily="49" charset="0"/>
              </a:rPr>
              <a:t>END</a:t>
            </a:r>
            <a:r>
              <a:rPr lang="en-US" sz="2400" dirty="0">
                <a:latin typeface="Courier New" pitchFamily="49" charset="0"/>
                <a:cs typeface="Courier New" pitchFamily="49" charset="0"/>
              </a:rPr>
              <a:t>;</a:t>
            </a:r>
          </a:p>
          <a:p>
            <a:pPr>
              <a:buNone/>
            </a:pPr>
            <a:r>
              <a:rPr lang="en-US" sz="2400" dirty="0">
                <a:solidFill>
                  <a:srgbClr val="0070C0"/>
                </a:solidFill>
                <a:latin typeface="Courier New" pitchFamily="49" charset="0"/>
                <a:cs typeface="Courier New" pitchFamily="49" charset="0"/>
              </a:rPr>
              <a:t>GO</a:t>
            </a:r>
          </a:p>
        </p:txBody>
      </p:sp>
    </p:spTree>
    <p:extLst>
      <p:ext uri="{BB962C8B-B14F-4D97-AF65-F5344CB8AC3E}">
        <p14:creationId xmlns:p14="http://schemas.microsoft.com/office/powerpoint/2010/main" val="108603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RETURN</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ourier New" pitchFamily="49" charset="0"/>
                <a:cs typeface="Courier New" pitchFamily="49" charset="0"/>
              </a:rPr>
              <a:t>Allows communication from SQL code to user</a:t>
            </a:r>
          </a:p>
          <a:p>
            <a:pPr>
              <a:buNone/>
            </a:pP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INTEGER datatype only</a:t>
            </a:r>
          </a:p>
          <a:p>
            <a:pPr>
              <a:buNone/>
            </a:pPr>
            <a:endParaRPr lang="en-US" sz="2400" dirty="0">
              <a:latin typeface="Courier New" pitchFamily="49" charset="0"/>
              <a:cs typeface="Courier New" pitchFamily="49" charset="0"/>
            </a:endParaRPr>
          </a:p>
          <a:p>
            <a:r>
              <a:rPr lang="en-US" sz="2800" dirty="0">
                <a:latin typeface="Courier New" pitchFamily="49" charset="0"/>
                <a:cs typeface="Courier New" pitchFamily="49" charset="0"/>
              </a:rPr>
              <a:t>Return value of 0 indicates success</a:t>
            </a:r>
          </a:p>
          <a:p>
            <a:r>
              <a:rPr lang="en-US" sz="2800" dirty="0">
                <a:latin typeface="Courier New" pitchFamily="49" charset="0"/>
                <a:cs typeface="Courier New" pitchFamily="49" charset="0"/>
              </a:rPr>
              <a:t>Return value of 1 indicates failure</a:t>
            </a:r>
          </a:p>
          <a:p>
            <a:pPr>
              <a:buNone/>
            </a:pPr>
            <a:endParaRPr lang="en-US" sz="2400"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59550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TRY…CATCH</a:t>
            </a:r>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a:solidFill>
                  <a:srgbClr val="FF0000"/>
                </a:solidFill>
                <a:cs typeface="Courier New" pitchFamily="49" charset="0"/>
              </a:rPr>
              <a:t>Common and powerful error handling for T-SQL </a:t>
            </a:r>
          </a:p>
          <a:p>
            <a:pPr lvl="1"/>
            <a:r>
              <a:rPr lang="en-US" sz="2400" dirty="0">
                <a:cs typeface="Courier New" pitchFamily="49" charset="0"/>
              </a:rPr>
              <a:t>similar to the exception handling in C# and C++ </a:t>
            </a:r>
          </a:p>
          <a:p>
            <a:endParaRPr lang="en-US" dirty="0">
              <a:cs typeface="Courier New" pitchFamily="49" charset="0"/>
            </a:endParaRPr>
          </a:p>
          <a:p>
            <a:r>
              <a:rPr lang="en-US" sz="2800" dirty="0">
                <a:cs typeface="Courier New" pitchFamily="49" charset="0"/>
              </a:rPr>
              <a:t>Group of T-SQL statements can be enclosed in TRY block</a:t>
            </a:r>
          </a:p>
          <a:p>
            <a:r>
              <a:rPr lang="en-US" sz="2800" dirty="0">
                <a:cs typeface="Courier New" pitchFamily="49" charset="0"/>
              </a:rPr>
              <a:t>If an error occurs in the TRY block, control is passed to another group of statements that is enclosed in a CATCH block</a:t>
            </a:r>
          </a:p>
          <a:p>
            <a:pPr>
              <a:buNone/>
            </a:pPr>
            <a:r>
              <a:rPr lang="en-US" dirty="0">
                <a:latin typeface="Courier New" pitchFamily="49" charset="0"/>
                <a:cs typeface="Courier New" pitchFamily="49" charset="0"/>
              </a:rPr>
              <a:t> </a:t>
            </a:r>
          </a:p>
          <a:p>
            <a:endParaRPr lang="en-US" dirty="0"/>
          </a:p>
          <a:p>
            <a:endParaRPr lang="en-US" dirty="0"/>
          </a:p>
        </p:txBody>
      </p:sp>
    </p:spTree>
    <p:extLst>
      <p:ext uri="{BB962C8B-B14F-4D97-AF65-F5344CB8AC3E}">
        <p14:creationId xmlns:p14="http://schemas.microsoft.com/office/powerpoint/2010/main" val="106781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solidFill>
                  <a:srgbClr val="0070C0"/>
                </a:solidFill>
                <a:latin typeface="Courier New" pitchFamily="49" charset="0"/>
                <a:cs typeface="Courier New" pitchFamily="49" charset="0"/>
              </a:rPr>
              <a:t>CATCH</a:t>
            </a:r>
            <a:r>
              <a:rPr lang="en-US" dirty="0"/>
              <a:t> error</a:t>
            </a:r>
          </a:p>
        </p:txBody>
      </p:sp>
      <p:sp>
        <p:nvSpPr>
          <p:cNvPr id="3" name="Content Placeholder 2"/>
          <p:cNvSpPr>
            <a:spLocks noGrp="1"/>
          </p:cNvSpPr>
          <p:nvPr>
            <p:ph idx="1"/>
          </p:nvPr>
        </p:nvSpPr>
        <p:spPr>
          <a:xfrm>
            <a:off x="457200" y="1600200"/>
            <a:ext cx="8686800" cy="4525963"/>
          </a:xfrm>
        </p:spPr>
        <p:txBody>
          <a:bodyPr>
            <a:normAutofit fontScale="55000" lnSpcReduction="20000"/>
          </a:bodyPr>
          <a:lstStyle/>
          <a:p>
            <a:pPr>
              <a:buNone/>
            </a:pPr>
            <a:endParaRPr lang="en-US" sz="3600" dirty="0">
              <a:latin typeface="Courier New" pitchFamily="49" charset="0"/>
              <a:cs typeface="Courier New" pitchFamily="49" charset="0"/>
            </a:endParaRPr>
          </a:p>
          <a:p>
            <a:pPr>
              <a:buNone/>
            </a:pPr>
            <a:r>
              <a:rPr lang="en-US" sz="3600" dirty="0">
                <a:solidFill>
                  <a:srgbClr val="0070C0"/>
                </a:solidFill>
                <a:latin typeface="Courier New" pitchFamily="49" charset="0"/>
                <a:cs typeface="Courier New" pitchFamily="49" charset="0"/>
              </a:rPr>
              <a:t>BEGIN TRY</a:t>
            </a:r>
          </a:p>
          <a:p>
            <a:pPr>
              <a:buNone/>
            </a:pPr>
            <a:r>
              <a:rPr lang="en-US" sz="3600" dirty="0">
                <a:solidFill>
                  <a:schemeClr val="accent3">
                    <a:lumMod val="75000"/>
                  </a:schemeClr>
                </a:solidFill>
                <a:latin typeface="Courier New" pitchFamily="49" charset="0"/>
                <a:cs typeface="Courier New" pitchFamily="49" charset="0"/>
              </a:rPr>
              <a:t>    -- Generate a divide-by-zero error</a:t>
            </a:r>
          </a:p>
          <a:p>
            <a:pPr>
              <a:buNone/>
            </a:pP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SELECT</a:t>
            </a:r>
            <a:r>
              <a:rPr lang="en-US" sz="3600" dirty="0">
                <a:latin typeface="Courier New" pitchFamily="49" charset="0"/>
                <a:cs typeface="Courier New" pitchFamily="49" charset="0"/>
              </a:rPr>
              <a:t> 1/0;</a:t>
            </a:r>
          </a:p>
          <a:p>
            <a:pPr>
              <a:buNone/>
            </a:pPr>
            <a:r>
              <a:rPr lang="en-US" sz="3600" dirty="0">
                <a:solidFill>
                  <a:srgbClr val="0070C0"/>
                </a:solidFill>
                <a:latin typeface="Courier New" pitchFamily="49" charset="0"/>
                <a:cs typeface="Courier New" pitchFamily="49" charset="0"/>
              </a:rPr>
              <a:t>END TRY</a:t>
            </a:r>
          </a:p>
          <a:p>
            <a:pPr>
              <a:buNone/>
            </a:pPr>
            <a:r>
              <a:rPr lang="en-US" sz="3600" dirty="0">
                <a:solidFill>
                  <a:srgbClr val="0070C0"/>
                </a:solidFill>
                <a:latin typeface="Courier New" pitchFamily="49" charset="0"/>
                <a:cs typeface="Courier New" pitchFamily="49" charset="0"/>
              </a:rPr>
              <a:t>BEGIN CATCH</a:t>
            </a:r>
          </a:p>
          <a:p>
            <a:pPr>
              <a:buNone/>
            </a:pPr>
            <a:r>
              <a:rPr lang="en-US" sz="3600" dirty="0">
                <a:solidFill>
                  <a:srgbClr val="0070C0"/>
                </a:solidFill>
                <a:latin typeface="Courier New" pitchFamily="49" charset="0"/>
                <a:cs typeface="Courier New" pitchFamily="49" charset="0"/>
              </a:rPr>
              <a:t> SELECT </a:t>
            </a: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ERROR_NUMBER</a:t>
            </a: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ErrorNumber</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ERROR_SEVERITY</a:t>
            </a: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ErrorSeverity</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ERROR_STATE</a:t>
            </a: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ErrorState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ERROR_LINE</a:t>
            </a:r>
            <a:r>
              <a:rPr lang="en-US" sz="3600" dirty="0">
                <a:latin typeface="Courier New" pitchFamily="49" charset="0"/>
                <a:cs typeface="Courier New" pitchFamily="49" charset="0"/>
              </a:rPr>
              <a:t> ()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ErrorLine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ERROR_PROCEDURE</a:t>
            </a: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ErrorProcedure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dirty="0">
                <a:solidFill>
                  <a:schemeClr val="accent2">
                    <a:lumMod val="75000"/>
                  </a:schemeClr>
                </a:solidFill>
                <a:latin typeface="Courier New" pitchFamily="49" charset="0"/>
                <a:cs typeface="Courier New" pitchFamily="49" charset="0"/>
              </a:rPr>
              <a:t>ERROR_MESSAGE</a:t>
            </a:r>
            <a:r>
              <a:rPr lang="en-US" sz="3600" dirty="0">
                <a:latin typeface="Courier New" pitchFamily="49" charset="0"/>
                <a:cs typeface="Courier New" pitchFamily="49" charset="0"/>
              </a:rPr>
              <a:t>() </a:t>
            </a:r>
            <a:r>
              <a:rPr lang="en-US" sz="3600"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ErrorMessage</a:t>
            </a:r>
            <a:r>
              <a:rPr lang="en-US" sz="3600" dirty="0">
                <a:latin typeface="Courier New" pitchFamily="49" charset="0"/>
                <a:cs typeface="Courier New" pitchFamily="49" charset="0"/>
              </a:rPr>
              <a:t>;</a:t>
            </a:r>
          </a:p>
          <a:p>
            <a:pPr>
              <a:buNone/>
            </a:pPr>
            <a:r>
              <a:rPr lang="en-US" sz="3600" dirty="0">
                <a:solidFill>
                  <a:srgbClr val="0070C0"/>
                </a:solidFill>
                <a:latin typeface="Courier New" pitchFamily="49" charset="0"/>
                <a:cs typeface="Courier New" pitchFamily="49" charset="0"/>
              </a:rPr>
              <a:t>END CATCH</a:t>
            </a:r>
            <a:r>
              <a:rPr lang="en-US" sz="3600" dirty="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979259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usp_GetErrorInfo</a:t>
            </a:r>
            <a:endParaRPr lang="en-US" dirty="0"/>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a:buNone/>
            </a:pPr>
            <a:endParaRPr lang="en-US" sz="2900" dirty="0">
              <a:latin typeface="Courier New" pitchFamily="49" charset="0"/>
              <a:cs typeface="Courier New" pitchFamily="49" charset="0"/>
            </a:endParaRPr>
          </a:p>
          <a:p>
            <a:pPr>
              <a:buNone/>
            </a:pPr>
            <a:r>
              <a:rPr lang="en-US" sz="2900" dirty="0">
                <a:solidFill>
                  <a:schemeClr val="accent3">
                    <a:lumMod val="75000"/>
                  </a:schemeClr>
                </a:solidFill>
                <a:latin typeface="Courier New" pitchFamily="49" charset="0"/>
                <a:cs typeface="Courier New" pitchFamily="49" charset="0"/>
              </a:rPr>
              <a:t>-- Create procedure to retrieve error information</a:t>
            </a:r>
          </a:p>
          <a:p>
            <a:pPr>
              <a:buNone/>
            </a:pPr>
            <a:r>
              <a:rPr lang="en-US" sz="2900" dirty="0">
                <a:solidFill>
                  <a:srgbClr val="0070C0"/>
                </a:solidFill>
                <a:latin typeface="Courier New" pitchFamily="49" charset="0"/>
                <a:cs typeface="Courier New" pitchFamily="49" charset="0"/>
              </a:rPr>
              <a:t>CREATE PROCEDURE </a:t>
            </a:r>
            <a:r>
              <a:rPr lang="en-US" sz="2900" dirty="0" err="1">
                <a:latin typeface="Courier New" pitchFamily="49" charset="0"/>
                <a:cs typeface="Courier New" pitchFamily="49" charset="0"/>
              </a:rPr>
              <a:t>usp_GetErrorInfo</a:t>
            </a:r>
            <a:endParaRPr lang="en-US" sz="2900" dirty="0">
              <a:latin typeface="Courier New" pitchFamily="49" charset="0"/>
              <a:cs typeface="Courier New" pitchFamily="49" charset="0"/>
            </a:endParaRPr>
          </a:p>
          <a:p>
            <a:pPr>
              <a:buNone/>
            </a:pPr>
            <a:r>
              <a:rPr lang="en-US" sz="2900" dirty="0">
                <a:solidFill>
                  <a:srgbClr val="0070C0"/>
                </a:solidFill>
                <a:latin typeface="Courier New" pitchFamily="49" charset="0"/>
                <a:cs typeface="Courier New" pitchFamily="49" charset="0"/>
              </a:rPr>
              <a:t>AS</a:t>
            </a:r>
          </a:p>
          <a:p>
            <a:pPr>
              <a:buNone/>
            </a:pPr>
            <a:r>
              <a:rPr lang="en-US" sz="2900" dirty="0">
                <a:solidFill>
                  <a:srgbClr val="0070C0"/>
                </a:solidFill>
                <a:latin typeface="Courier New" pitchFamily="49" charset="0"/>
                <a:cs typeface="Courier New" pitchFamily="49" charset="0"/>
              </a:rPr>
              <a:t>    SELECT </a:t>
            </a: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ERROR_NUMBER</a:t>
            </a:r>
            <a:r>
              <a:rPr lang="en-US" sz="2900" dirty="0">
                <a:latin typeface="Courier New" pitchFamily="49" charset="0"/>
                <a:cs typeface="Courier New" pitchFamily="49" charset="0"/>
              </a:rPr>
              <a:t>()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ErrorNumber</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ERROR_SEVERITY</a:t>
            </a:r>
            <a:r>
              <a:rPr lang="en-US" sz="2900" dirty="0">
                <a:latin typeface="Courier New" pitchFamily="49" charset="0"/>
                <a:cs typeface="Courier New" pitchFamily="49" charset="0"/>
              </a:rPr>
              <a:t>()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ErrorSeverity</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ERROR_STATE</a:t>
            </a:r>
            <a:r>
              <a:rPr lang="en-US" sz="2900" dirty="0">
                <a:latin typeface="Courier New" pitchFamily="49" charset="0"/>
                <a:cs typeface="Courier New" pitchFamily="49" charset="0"/>
              </a:rPr>
              <a:t>()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ErrorState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ERROR_LINE</a:t>
            </a:r>
            <a:r>
              <a:rPr lang="en-US" sz="2900" dirty="0">
                <a:latin typeface="Courier New" pitchFamily="49" charset="0"/>
                <a:cs typeface="Courier New" pitchFamily="49" charset="0"/>
              </a:rPr>
              <a:t> ()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ErrorLine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ERROR_PROCEDURE</a:t>
            </a:r>
            <a:r>
              <a:rPr lang="en-US" sz="2900" dirty="0">
                <a:latin typeface="Courier New" pitchFamily="49" charset="0"/>
                <a:cs typeface="Courier New" pitchFamily="49" charset="0"/>
              </a:rPr>
              <a:t>()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ErrorProcedure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dirty="0">
                <a:solidFill>
                  <a:schemeClr val="accent2">
                    <a:lumMod val="75000"/>
                  </a:schemeClr>
                </a:solidFill>
                <a:latin typeface="Courier New" pitchFamily="49" charset="0"/>
                <a:cs typeface="Courier New" pitchFamily="49" charset="0"/>
              </a:rPr>
              <a:t>ERROR_MESSAGE</a:t>
            </a:r>
            <a:r>
              <a:rPr lang="en-US" sz="2900" dirty="0">
                <a:latin typeface="Courier New" pitchFamily="49" charset="0"/>
                <a:cs typeface="Courier New" pitchFamily="49" charset="0"/>
              </a:rPr>
              <a:t>() </a:t>
            </a:r>
            <a:r>
              <a:rPr lang="en-US" sz="2900"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ErrorMessage</a:t>
            </a:r>
            <a:r>
              <a:rPr lang="en-US" sz="2900" dirty="0">
                <a:latin typeface="Courier New" pitchFamily="49" charset="0"/>
                <a:cs typeface="Courier New" pitchFamily="49" charset="0"/>
              </a:rPr>
              <a:t>;</a:t>
            </a:r>
          </a:p>
          <a:p>
            <a:pPr>
              <a:buNone/>
            </a:pPr>
            <a:r>
              <a:rPr lang="en-US" sz="2900" dirty="0">
                <a:solidFill>
                  <a:srgbClr val="0070C0"/>
                </a:solidFill>
                <a:latin typeface="Courier New" pitchFamily="49" charset="0"/>
                <a:cs typeface="Courier New" pitchFamily="49" charset="0"/>
              </a:rPr>
              <a:t>GO</a:t>
            </a:r>
            <a:endParaRPr lang="en-US" sz="2900" dirty="0">
              <a:latin typeface="Courier New" pitchFamily="49" charset="0"/>
              <a:cs typeface="Courier New" pitchFamily="49" charset="0"/>
            </a:endParaRPr>
          </a:p>
          <a:p>
            <a:endParaRPr lang="en-US" dirty="0"/>
          </a:p>
          <a:p>
            <a:endParaRPr lang="en-US" dirty="0"/>
          </a:p>
        </p:txBody>
      </p:sp>
    </p:spTree>
    <p:extLst>
      <p:ext uri="{BB962C8B-B14F-4D97-AF65-F5344CB8AC3E}">
        <p14:creationId xmlns:p14="http://schemas.microsoft.com/office/powerpoint/2010/main" val="1792843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Control of Flow</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pic>
        <p:nvPicPr>
          <p:cNvPr id="88070" name="Picture 6" descr="http://school.discoveryeducation.com/clipart/images/teacher-point-color.gif"/>
          <p:cNvPicPr>
            <a:picLocks noChangeAspect="1" noChangeArrowheads="1"/>
          </p:cNvPicPr>
          <p:nvPr/>
        </p:nvPicPr>
        <p:blipFill>
          <a:blip r:embed="rId2" cstate="print"/>
          <a:srcRect/>
          <a:stretch>
            <a:fillRect/>
          </a:stretch>
        </p:blipFill>
        <p:spPr bwMode="auto">
          <a:xfrm>
            <a:off x="1675484" y="1371600"/>
            <a:ext cx="5868316" cy="5411891"/>
          </a:xfrm>
          <a:prstGeom prst="rect">
            <a:avLst/>
          </a:prstGeom>
          <a:noFill/>
        </p:spPr>
      </p:pic>
    </p:spTree>
    <p:extLst>
      <p:ext uri="{BB962C8B-B14F-4D97-AF65-F5344CB8AC3E}">
        <p14:creationId xmlns:p14="http://schemas.microsoft.com/office/powerpoint/2010/main" val="288451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4525963"/>
          </a:xfrm>
        </p:spPr>
        <p:txBody>
          <a:bodyPr/>
          <a:lstStyle/>
          <a:p>
            <a:r>
              <a:rPr lang="en-US" dirty="0"/>
              <a:t>Project status</a:t>
            </a:r>
          </a:p>
          <a:p>
            <a:pPr lvl="1"/>
            <a:r>
              <a:rPr lang="en-US" dirty="0"/>
              <a:t>Draft ERD </a:t>
            </a:r>
            <a:r>
              <a:rPr lang="en-US" dirty="0" smtClean="0"/>
              <a:t>graded</a:t>
            </a:r>
            <a:endParaRPr lang="en-US" dirty="0"/>
          </a:p>
          <a:p>
            <a:pPr lvl="1"/>
            <a:r>
              <a:rPr lang="en-US" dirty="0"/>
              <a:t>Proper PK/FK</a:t>
            </a:r>
          </a:p>
          <a:p>
            <a:pPr lvl="1"/>
            <a:r>
              <a:rPr lang="en-US" dirty="0"/>
              <a:t>3NF</a:t>
            </a:r>
          </a:p>
          <a:p>
            <a:pPr lvl="1"/>
            <a:r>
              <a:rPr lang="en-US" dirty="0"/>
              <a:t>Follow ‘ID, Name &amp; Description’ </a:t>
            </a:r>
            <a:r>
              <a:rPr lang="en-US" dirty="0" smtClean="0"/>
              <a:t>template</a:t>
            </a:r>
          </a:p>
          <a:p>
            <a:pPr lvl="1"/>
            <a:r>
              <a:rPr lang="en-US" dirty="0" smtClean="0">
                <a:solidFill>
                  <a:srgbClr val="FF0000"/>
                </a:solidFill>
              </a:rPr>
              <a:t>Schedule review with me; can be online</a:t>
            </a:r>
            <a:endParaRPr lang="en-US" dirty="0">
              <a:solidFill>
                <a:srgbClr val="FF0000"/>
              </a:solidFill>
            </a:endParaRP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099645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Control of Flow</a:t>
            </a:r>
          </a:p>
        </p:txBody>
      </p:sp>
      <p:sp>
        <p:nvSpPr>
          <p:cNvPr id="3" name="Content Placeholder 2"/>
          <p:cNvSpPr>
            <a:spLocks noGrp="1"/>
          </p:cNvSpPr>
          <p:nvPr>
            <p:ph idx="1"/>
          </p:nvPr>
        </p:nvSpPr>
        <p:spPr>
          <a:xfrm>
            <a:off x="457200" y="1600200"/>
            <a:ext cx="8686800" cy="4525963"/>
          </a:xfrm>
        </p:spPr>
        <p:txBody>
          <a:bodyPr>
            <a:normAutofit/>
          </a:bodyPr>
          <a:lstStyle/>
          <a:p>
            <a:r>
              <a:rPr lang="en-US" sz="3800" dirty="0">
                <a:solidFill>
                  <a:srgbClr val="0070C0"/>
                </a:solidFill>
                <a:latin typeface="Courier New" pitchFamily="49" charset="0"/>
                <a:cs typeface="Courier New" pitchFamily="49" charset="0"/>
              </a:rPr>
              <a:t>GOTO</a:t>
            </a:r>
          </a:p>
          <a:p>
            <a:pPr lvl="1"/>
            <a:r>
              <a:rPr lang="en-US" dirty="0">
                <a:cs typeface="Courier New" pitchFamily="49" charset="0"/>
              </a:rPr>
              <a:t>Alters flow of execution to specified location</a:t>
            </a:r>
          </a:p>
          <a:p>
            <a:pPr lvl="1"/>
            <a:r>
              <a:rPr lang="en-US" dirty="0"/>
              <a:t>Statements that follow GOTO are </a:t>
            </a:r>
            <a:r>
              <a:rPr lang="en-US" i="1" dirty="0">
                <a:solidFill>
                  <a:srgbClr val="FF0000"/>
                </a:solidFill>
              </a:rPr>
              <a:t>skipped</a:t>
            </a:r>
            <a:r>
              <a:rPr lang="en-US" dirty="0"/>
              <a:t> and processing continues at </a:t>
            </a:r>
            <a:r>
              <a:rPr lang="en-US" dirty="0">
                <a:cs typeface="Courier New" pitchFamily="49" charset="0"/>
              </a:rPr>
              <a:t>specified location</a:t>
            </a:r>
          </a:p>
          <a:p>
            <a:pPr lvl="1"/>
            <a:r>
              <a:rPr lang="en-US" dirty="0"/>
              <a:t>Can be used anywhere within a procedure</a:t>
            </a:r>
          </a:p>
          <a:p>
            <a:pPr lvl="1"/>
            <a:r>
              <a:rPr lang="en-US" dirty="0"/>
              <a:t>Can be nested</a:t>
            </a:r>
            <a:r>
              <a:rPr lang="en-US" dirty="0">
                <a:cs typeface="Courier New" pitchFamily="49" charset="0"/>
              </a:rPr>
              <a:t> </a:t>
            </a:r>
          </a:p>
          <a:p>
            <a:pPr>
              <a:buNone/>
            </a:pPr>
            <a:endParaRPr lang="en-US" b="1" dirty="0">
              <a:latin typeface="Courier New" pitchFamily="49" charset="0"/>
              <a:cs typeface="Courier New" pitchFamily="49" charset="0"/>
            </a:endParaRPr>
          </a:p>
          <a:p>
            <a:pPr>
              <a:buNone/>
            </a:pPr>
            <a:r>
              <a:rPr lang="en-US" dirty="0">
                <a:latin typeface="Courier New" pitchFamily="49" charset="0"/>
                <a:cs typeface="Courier New" pitchFamily="49" charset="0"/>
              </a:rPr>
              <a:t> </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342004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GOTO</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pic>
        <p:nvPicPr>
          <p:cNvPr id="88070" name="Picture 6" descr="http://school.discoveryeducation.com/clipart/images/teacher-point-color.gif"/>
          <p:cNvPicPr>
            <a:picLocks noChangeAspect="1" noChangeArrowheads="1"/>
          </p:cNvPicPr>
          <p:nvPr/>
        </p:nvPicPr>
        <p:blipFill>
          <a:blip r:embed="rId2" cstate="print"/>
          <a:srcRect/>
          <a:stretch>
            <a:fillRect/>
          </a:stretch>
        </p:blipFill>
        <p:spPr bwMode="auto">
          <a:xfrm>
            <a:off x="1675484" y="1371600"/>
            <a:ext cx="5868316" cy="5411891"/>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039786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
        <p:nvSpPr>
          <p:cNvPr id="6" name="Rectangle 5"/>
          <p:cNvSpPr/>
          <p:nvPr/>
        </p:nvSpPr>
        <p:spPr>
          <a:xfrm>
            <a:off x="228600" y="1066800"/>
            <a:ext cx="8859982" cy="369332"/>
          </a:xfrm>
          <a:prstGeom prst="rect">
            <a:avLst/>
          </a:prstGeom>
        </p:spPr>
        <p:txBody>
          <a:bodyPr wrap="square">
            <a:spAutoFit/>
          </a:bodyPr>
          <a:lstStyle/>
          <a:p>
            <a:endParaRPr lang="en-US" dirty="0">
              <a:solidFill>
                <a:srgbClr val="0000FF"/>
              </a:solidFill>
              <a:latin typeface="Consolas" panose="020B0609020204030204" pitchFamily="49" charset="0"/>
            </a:endParaRPr>
          </a:p>
        </p:txBody>
      </p:sp>
      <p:sp>
        <p:nvSpPr>
          <p:cNvPr id="4" name="Rectangle 3"/>
          <p:cNvSpPr/>
          <p:nvPr/>
        </p:nvSpPr>
        <p:spPr>
          <a:xfrm>
            <a:off x="-24539" y="0"/>
            <a:ext cx="9033164" cy="646330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PROCEDURE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uspCustomerCheck</a:t>
            </a:r>
            <a:r>
              <a:rPr lang="en-US" dirty="0">
                <a:solidFill>
                  <a:prstClr val="black"/>
                </a:solidFill>
                <a:latin typeface="Consolas" panose="020B0609020204030204" pitchFamily="49" charset="0"/>
              </a:rPr>
              <a:t> @State </a:t>
            </a:r>
            <a:r>
              <a:rPr lang="en-US" dirty="0">
                <a:solidFill>
                  <a:srgbClr val="0000FF"/>
                </a:solidFill>
                <a:latin typeface="Consolas" panose="020B0609020204030204" pitchFamily="49" charset="0"/>
              </a:rPr>
              <a:t>varchar</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35</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AS</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BEGIN</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IS</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NULL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GOTO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CodeBlock_One</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'California, CA'</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'Washington, WA'</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GOTO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CodeBlock_Three</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IN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'Texas, TX'</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'Oklahoma, OK'</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GOTO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CodeBlock_Two</a:t>
            </a:r>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'Jimi Hendrix'</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GOTO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CodeBlock_Four</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'Bruce Lee' </a:t>
            </a:r>
            <a:r>
              <a:rPr lang="en-US" dirty="0">
                <a:solidFill>
                  <a:srgbClr val="0000FF"/>
                </a:solidFill>
                <a:latin typeface="Consolas" panose="020B0609020204030204" pitchFamily="49" charset="0"/>
              </a:rPr>
              <a:t>PRINT </a:t>
            </a:r>
            <a:r>
              <a:rPr lang="en-US" dirty="0">
                <a:solidFill>
                  <a:srgbClr val="FF0000"/>
                </a:solidFill>
                <a:latin typeface="Consolas" panose="020B0609020204030204" pitchFamily="49" charset="0"/>
              </a:rPr>
              <a:t>‘Enter The Dragon'</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RETURN</a:t>
            </a:r>
            <a:endParaRPr lang="en-US" dirty="0">
              <a:solidFill>
                <a:prstClr val="black"/>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dirty="0" err="1">
                <a:solidFill>
                  <a:srgbClr val="0000FF"/>
                </a:solidFill>
                <a:latin typeface="Consolas" panose="020B0609020204030204" pitchFamily="49" charset="0"/>
              </a:rPr>
              <a:t>CodeBlock_One</a:t>
            </a:r>
            <a:r>
              <a:rPr lang="en-US" dirty="0">
                <a:solidFill>
                  <a:srgbClr val="0000FF"/>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'@State IS NULL; skipping </a:t>
            </a:r>
            <a:r>
              <a:rPr lang="en-US" dirty="0" err="1">
                <a:solidFill>
                  <a:srgbClr val="FF0000"/>
                </a:solidFill>
                <a:latin typeface="Consolas" panose="020B0609020204030204" pitchFamily="49" charset="0"/>
              </a:rPr>
              <a:t>LocationBlock</a:t>
            </a:r>
            <a:r>
              <a:rPr lang="en-US" dirty="0">
                <a:solidFill>
                  <a:srgbClr val="FF0000"/>
                </a:solidFill>
                <a:latin typeface="Consolas" panose="020B0609020204030204" pitchFamily="49" charset="0"/>
              </a:rPr>
              <a:t> Two'</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CodeBlock_Three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CodeBlock_Two</a:t>
            </a:r>
            <a:r>
              <a:rPr lang="en-US" dirty="0">
                <a:solidFill>
                  <a:srgbClr val="0000FF"/>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CodeBlock_Two</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CodeBlock_Three</a:t>
            </a:r>
            <a:r>
              <a:rPr lang="en-US" dirty="0">
                <a:solidFill>
                  <a:srgbClr val="0000FF"/>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prstClr val="black"/>
                </a:solidFill>
                <a:latin typeface="Consolas" panose="020B0609020204030204" pitchFamily="49" charset="0"/>
              </a:rPr>
              <a:t> @State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CodeBlock_Three</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CodeBlock_Four</a:t>
            </a:r>
            <a:r>
              <a:rPr lang="en-US" dirty="0">
                <a:solidFill>
                  <a:srgbClr val="0000FF"/>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PRINT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CodeBlock_Four</a:t>
            </a:r>
            <a:r>
              <a:rPr lang="en-US" dirty="0">
                <a:solidFill>
                  <a:srgbClr val="FF000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val="1052421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buNone/>
            </a:pPr>
            <a:r>
              <a:rPr lang="en-US" sz="2000" dirty="0"/>
              <a:t> </a:t>
            </a:r>
          </a:p>
          <a:p>
            <a:pPr lvl="1"/>
            <a:endParaRPr lang="en-US" sz="2000" dirty="0"/>
          </a:p>
        </p:txBody>
      </p:sp>
      <p:sp>
        <p:nvSpPr>
          <p:cNvPr id="2" name="Title 1"/>
          <p:cNvSpPr>
            <a:spLocks noGrp="1"/>
          </p:cNvSpPr>
          <p:nvPr>
            <p:ph type="title"/>
          </p:nvPr>
        </p:nvSpPr>
        <p:spPr/>
        <p:txBody>
          <a:bodyPr/>
          <a:lstStyle/>
          <a:p>
            <a:pPr algn="ctr"/>
            <a:r>
              <a:rPr lang="en-US" b="0" dirty="0">
                <a:solidFill>
                  <a:schemeClr val="tx1"/>
                </a:solidFill>
                <a:latin typeface="Arial" pitchFamily="34" charset="0"/>
                <a:cs typeface="Arial" pitchFamily="34" charset="0"/>
              </a:rPr>
              <a:t>Questions?</a:t>
            </a:r>
            <a:endParaRPr lang="en-US" dirty="0">
              <a:solidFill>
                <a:srgbClr val="FF0000"/>
              </a:solidFill>
            </a:endParaRPr>
          </a:p>
        </p:txBody>
      </p:sp>
      <p:pic>
        <p:nvPicPr>
          <p:cNvPr id="60418" name="Picture 2" descr="http://www.tomatocasual.com/wp-content/uploads/quiz.jpg"/>
          <p:cNvPicPr>
            <a:picLocks noChangeAspect="1" noChangeArrowheads="1"/>
          </p:cNvPicPr>
          <p:nvPr/>
        </p:nvPicPr>
        <p:blipFill>
          <a:blip r:embed="rId2" cstate="print"/>
          <a:srcRect/>
          <a:stretch>
            <a:fillRect/>
          </a:stretch>
        </p:blipFill>
        <p:spPr bwMode="auto">
          <a:xfrm>
            <a:off x="2209800" y="1098115"/>
            <a:ext cx="4724400" cy="5759885"/>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472277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a:t>
            </a:r>
          </a:p>
        </p:txBody>
      </p:sp>
      <p:sp>
        <p:nvSpPr>
          <p:cNvPr id="3" name="Content Placeholder 2"/>
          <p:cNvSpPr>
            <a:spLocks noGrp="1"/>
          </p:cNvSpPr>
          <p:nvPr>
            <p:ph idx="1"/>
          </p:nvPr>
        </p:nvSpPr>
        <p:spPr/>
        <p:txBody>
          <a:bodyPr/>
          <a:lstStyle/>
          <a:p>
            <a:pPr marL="457200" lvl="1" indent="0">
              <a:buNone/>
            </a:pPr>
            <a:r>
              <a:rPr lang="en-US" dirty="0"/>
              <a:t> </a:t>
            </a:r>
          </a:p>
        </p:txBody>
      </p:sp>
      <p:pic>
        <p:nvPicPr>
          <p:cNvPr id="2068" name="Picture 20" descr="http://kennysilva.net/wp-content/uploads/2010/11/fail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85161"/>
            <a:ext cx="7297120" cy="547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34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a:t>
            </a:r>
          </a:p>
        </p:txBody>
      </p:sp>
      <p:sp>
        <p:nvSpPr>
          <p:cNvPr id="3" name="Content Placeholder 2"/>
          <p:cNvSpPr>
            <a:spLocks noGrp="1"/>
          </p:cNvSpPr>
          <p:nvPr>
            <p:ph idx="1"/>
          </p:nvPr>
        </p:nvSpPr>
        <p:spPr/>
        <p:txBody>
          <a:bodyPr/>
          <a:lstStyle/>
          <a:p>
            <a:r>
              <a:rPr lang="en-US" dirty="0"/>
              <a:t>Goal</a:t>
            </a:r>
          </a:p>
          <a:p>
            <a:pPr lvl="1"/>
            <a:r>
              <a:rPr lang="en-US" dirty="0"/>
              <a:t>Anticipate failures</a:t>
            </a:r>
          </a:p>
          <a:p>
            <a:pPr lvl="2"/>
            <a:r>
              <a:rPr lang="en-US" dirty="0">
                <a:solidFill>
                  <a:srgbClr val="FF0000"/>
                </a:solidFill>
              </a:rPr>
              <a:t>‘fail-early’ is better than ‘fail-late’</a:t>
            </a:r>
          </a:p>
          <a:p>
            <a:pPr lvl="2"/>
            <a:endParaRPr lang="en-US" dirty="0"/>
          </a:p>
          <a:p>
            <a:pPr lvl="1"/>
            <a:r>
              <a:rPr lang="en-US" dirty="0"/>
              <a:t>Manage communication to client</a:t>
            </a:r>
          </a:p>
          <a:p>
            <a:pPr lvl="1"/>
            <a:r>
              <a:rPr lang="en-US" dirty="0"/>
              <a:t>Potentially log the event for auditing</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557974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lstStyle/>
          <a:p>
            <a:pPr marL="0" indent="0">
              <a:buNone/>
            </a:pPr>
            <a:r>
              <a:rPr lang="en-US" dirty="0"/>
              <a:t> </a:t>
            </a:r>
          </a:p>
        </p:txBody>
      </p:sp>
      <p:sp>
        <p:nvSpPr>
          <p:cNvPr id="5" name="Rectangle 4"/>
          <p:cNvSpPr/>
          <p:nvPr/>
        </p:nvSpPr>
        <p:spPr>
          <a:xfrm>
            <a:off x="0" y="1752836"/>
            <a:ext cx="9144000" cy="1870512"/>
          </a:xfrm>
          <a:prstGeom prst="rect">
            <a:avLst/>
          </a:prstGeom>
        </p:spPr>
        <p:txBody>
          <a:bodyPr wrap="square">
            <a:spAutoFit/>
          </a:bodyPr>
          <a:lstStyle/>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Server: </a:t>
            </a:r>
            <a:r>
              <a:rPr lang="en-US"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Msg</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547, Level 16, State 1, Procedure </a:t>
            </a:r>
            <a:r>
              <a:rPr lang="en-US"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uspInAuth</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Line 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UPDATE statement conflicted with COLUMN FOREIGN KEY constraint 'fk7_CountryID'.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The conflict occurred in database 'BOOK_CLUB, table 'AUTHOR', column '</a:t>
            </a:r>
            <a:r>
              <a:rPr lang="en-US" dirty="0" err="1">
                <a:latin typeface="Courier New" panose="02070309020205020404" pitchFamily="49" charset="0"/>
                <a:ea typeface="Times New Roman" panose="02020603050405020304" pitchFamily="18" charset="0"/>
                <a:cs typeface="Times New Roman" panose="02020603050405020304" pitchFamily="18" charset="0"/>
              </a:rPr>
              <a:t>CountryID</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US" dirty="0">
                <a:latin typeface="Courier New" panose="02070309020205020404" pitchFamily="49" charset="0"/>
                <a:ea typeface="Times New Roman" panose="02020603050405020304" pitchFamily="18" charset="0"/>
                <a:cs typeface="Times New Roman" panose="02020603050405020304" pitchFamily="18" charset="0"/>
              </a:rPr>
              <a:t>The statement has been terminated.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990261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normAutofit/>
          </a:bodyPr>
          <a:lstStyle/>
          <a:p>
            <a:r>
              <a:rPr lang="en-US" dirty="0"/>
              <a:t>Message number</a:t>
            </a:r>
          </a:p>
          <a:p>
            <a:r>
              <a:rPr lang="en-US" dirty="0"/>
              <a:t>Severity level</a:t>
            </a:r>
          </a:p>
          <a:p>
            <a:r>
              <a:rPr lang="en-US" dirty="0"/>
              <a:t>State</a:t>
            </a:r>
          </a:p>
          <a:p>
            <a:r>
              <a:rPr lang="en-US" dirty="0"/>
              <a:t>Procedure</a:t>
            </a:r>
          </a:p>
          <a:p>
            <a:r>
              <a:rPr lang="en-US" dirty="0"/>
              <a:t>Line</a:t>
            </a:r>
          </a:p>
          <a:p>
            <a:r>
              <a:rPr lang="en-US" dirty="0"/>
              <a:t>Message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94141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a:xfrm>
            <a:off x="457200" y="1600200"/>
            <a:ext cx="8610600" cy="4525963"/>
          </a:xfrm>
        </p:spPr>
        <p:txBody>
          <a:bodyPr>
            <a:normAutofit/>
          </a:bodyPr>
          <a:lstStyle/>
          <a:p>
            <a:r>
              <a:rPr lang="en-US" b="1" dirty="0"/>
              <a:t>Message number</a:t>
            </a:r>
            <a:endParaRPr lang="en-US" dirty="0"/>
          </a:p>
          <a:p>
            <a:pPr lvl="1"/>
            <a:r>
              <a:rPr lang="en-US" dirty="0"/>
              <a:t>each error message has a number</a:t>
            </a:r>
          </a:p>
          <a:p>
            <a:pPr lvl="1"/>
            <a:r>
              <a:rPr lang="en-US" dirty="0"/>
              <a:t>most of the message numbers in the table </a:t>
            </a:r>
            <a:r>
              <a:rPr lang="en-US" dirty="0" err="1"/>
              <a:t>sysmessages</a:t>
            </a:r>
            <a:r>
              <a:rPr lang="en-US" dirty="0"/>
              <a:t> in the master database</a:t>
            </a:r>
          </a:p>
          <a:p>
            <a:pPr lvl="1"/>
            <a:r>
              <a:rPr lang="en-US" dirty="0"/>
              <a:t>Message numbers 50001 and up are user-defined</a:t>
            </a:r>
          </a:p>
          <a:p>
            <a:pPr lvl="1"/>
            <a:r>
              <a:rPr lang="en-US" dirty="0"/>
              <a:t>Lower numbers are system defined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05069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normAutofit fontScale="92500" lnSpcReduction="10000"/>
          </a:bodyPr>
          <a:lstStyle/>
          <a:p>
            <a:r>
              <a:rPr lang="en-US" b="1" dirty="0"/>
              <a:t>Severity level</a:t>
            </a:r>
          </a:p>
          <a:p>
            <a:pPr lvl="1"/>
            <a:r>
              <a:rPr lang="en-US" dirty="0"/>
              <a:t>number from 0 to 25</a:t>
            </a:r>
          </a:p>
          <a:p>
            <a:pPr lvl="1"/>
            <a:r>
              <a:rPr lang="en-US" dirty="0"/>
              <a:t>if value 0-10 </a:t>
            </a:r>
          </a:p>
          <a:p>
            <a:pPr lvl="2"/>
            <a:r>
              <a:rPr lang="en-US" dirty="0"/>
              <a:t>the message is informational or a warning (not an error)</a:t>
            </a:r>
          </a:p>
          <a:p>
            <a:pPr lvl="1"/>
            <a:r>
              <a:rPr lang="en-US" dirty="0"/>
              <a:t>If value 11-16</a:t>
            </a:r>
          </a:p>
          <a:p>
            <a:pPr lvl="2"/>
            <a:r>
              <a:rPr lang="en-US" dirty="0"/>
              <a:t>Errors resulting from programming errors in your SQL code</a:t>
            </a:r>
          </a:p>
          <a:p>
            <a:pPr lvl="1"/>
            <a:r>
              <a:rPr lang="en-US" dirty="0"/>
              <a:t>If value 17-25 </a:t>
            </a:r>
          </a:p>
          <a:p>
            <a:pPr lvl="2"/>
            <a:r>
              <a:rPr lang="en-US" dirty="0"/>
              <a:t>indicate resource problems, hardware problems or internal problems in SQL Server</a:t>
            </a:r>
          </a:p>
          <a:p>
            <a:pPr lvl="1"/>
            <a:r>
              <a:rPr lang="en-US" dirty="0"/>
              <a:t>20 or higher</a:t>
            </a:r>
          </a:p>
          <a:p>
            <a:pPr lvl="2"/>
            <a:r>
              <a:rPr lang="en-US" dirty="0"/>
              <a:t>the connection is terminated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50635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4525963"/>
          </a:xfrm>
        </p:spPr>
        <p:txBody>
          <a:bodyPr>
            <a:normAutofit/>
          </a:bodyPr>
          <a:lstStyle/>
          <a:p>
            <a:r>
              <a:rPr lang="en-US" dirty="0"/>
              <a:t>Project status</a:t>
            </a:r>
          </a:p>
          <a:p>
            <a:pPr lvl="1"/>
            <a:r>
              <a:rPr lang="en-US" dirty="0"/>
              <a:t>Begin thinking about stored procedures </a:t>
            </a:r>
          </a:p>
          <a:p>
            <a:pPr lvl="2"/>
            <a:r>
              <a:rPr lang="en-US" dirty="0"/>
              <a:t>Parameters</a:t>
            </a:r>
          </a:p>
          <a:p>
            <a:pPr lvl="2"/>
            <a:r>
              <a:rPr lang="en-US" dirty="0"/>
              <a:t>Variables</a:t>
            </a:r>
          </a:p>
          <a:p>
            <a:pPr lvl="2"/>
            <a:r>
              <a:rPr lang="en-US" dirty="0"/>
              <a:t>Explicit transaction</a:t>
            </a:r>
          </a:p>
          <a:p>
            <a:pPr lvl="2"/>
            <a:r>
              <a:rPr lang="en-US" dirty="0"/>
              <a:t>Error-handling</a:t>
            </a:r>
          </a:p>
          <a:p>
            <a:pPr lvl="2"/>
            <a:r>
              <a:rPr lang="en-US" dirty="0"/>
              <a:t>Sub-queries </a:t>
            </a:r>
          </a:p>
          <a:p>
            <a:pPr lvl="2"/>
            <a:endParaRPr lang="en-US" dirty="0"/>
          </a:p>
          <a:p>
            <a:pPr lvl="2"/>
            <a:r>
              <a:rPr lang="en-US" dirty="0">
                <a:solidFill>
                  <a:srgbClr val="FF0000"/>
                </a:solidFill>
              </a:rPr>
              <a:t>Goal is to get 4 by end of quarter for each student</a:t>
            </a: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9657465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graphicFrame>
        <p:nvGraphicFramePr>
          <p:cNvPr id="4" name="Table 3"/>
          <p:cNvGraphicFramePr>
            <a:graphicFrameLocks noGrp="1"/>
          </p:cNvGraphicFramePr>
          <p:nvPr>
            <p:extLst/>
          </p:nvPr>
        </p:nvGraphicFramePr>
        <p:xfrm>
          <a:off x="0" y="-1"/>
          <a:ext cx="9143999" cy="6858000"/>
        </p:xfrm>
        <a:graphic>
          <a:graphicData uri="http://schemas.openxmlformats.org/drawingml/2006/table">
            <a:tbl>
              <a:tblPr firstRow="1" firstCol="1" bandRow="1">
                <a:tableStyleId>{5C22544A-7EE6-4342-B048-85BDC9FD1C3A}</a:tableStyleId>
              </a:tblPr>
              <a:tblGrid>
                <a:gridCol w="614727">
                  <a:extLst>
                    <a:ext uri="{9D8B030D-6E8A-4147-A177-3AD203B41FA5}">
                      <a16:colId xmlns:a16="http://schemas.microsoft.com/office/drawing/2014/main" val="1772505672"/>
                    </a:ext>
                  </a:extLst>
                </a:gridCol>
                <a:gridCol w="8529272">
                  <a:extLst>
                    <a:ext uri="{9D8B030D-6E8A-4147-A177-3AD203B41FA5}">
                      <a16:colId xmlns:a16="http://schemas.microsoft.com/office/drawing/2014/main" val="671322209"/>
                    </a:ext>
                  </a:extLst>
                </a:gridCol>
              </a:tblGrid>
              <a:tr h="642209">
                <a:tc>
                  <a:txBody>
                    <a:bodyPr/>
                    <a:lstStyle/>
                    <a:p>
                      <a:pPr marL="0" marR="0" algn="ctr">
                        <a:lnSpc>
                          <a:spcPct val="107000"/>
                        </a:lnSpc>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a:effectLst/>
                        </a:rPr>
                        <a:t>Messages with Level 0 are purely informational. A PRINT statement produces a message on severity level 0. These messages do not set @@error. Most query tools prints only the text part of a level 0 message.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4093351669"/>
                  </a:ext>
                </a:extLst>
              </a:tr>
              <a:tr h="959543">
                <a:tc>
                  <a:txBody>
                    <a:bodyPr/>
                    <a:lstStyle/>
                    <a:p>
                      <a:pPr marL="0" marR="0" algn="ctr">
                        <a:lnSpc>
                          <a:spcPct val="107000"/>
                        </a:lnSpc>
                        <a:spcBef>
                          <a:spcPts val="0"/>
                        </a:spcBef>
                        <a:spcAft>
                          <a:spcPts val="0"/>
                        </a:spcAft>
                      </a:pPr>
                      <a:r>
                        <a:rPr lang="en-US" sz="1200">
                          <a:effectLst/>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a:effectLst/>
                        </a:rPr>
                        <a:t>These levels, too, are for informational messages/warnings. I cannot recall that I have encountered this from SQL Server, but I've used it myself in RAISERROR at times. Query Analyzer and SQL Management Studio prints the message number, the level and the state, but not the procedure and line number for these messages.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2817881330"/>
                  </a:ext>
                </a:extLst>
              </a:tr>
              <a:tr h="483541">
                <a:tc>
                  <a:txBody>
                    <a:bodyPr/>
                    <a:lstStyle/>
                    <a:p>
                      <a:pPr marL="0" marR="0" algn="ctr">
                        <a:lnSpc>
                          <a:spcPct val="107000"/>
                        </a:lnSpc>
                        <a:spcBef>
                          <a:spcPts val="0"/>
                        </a:spcBef>
                        <a:spcAft>
                          <a:spcPts val="0"/>
                        </a:spcAft>
                      </a:pPr>
                      <a:r>
                        <a:rPr lang="en-US" sz="12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a:effectLst/>
                        </a:rPr>
                        <a:t>This level does not really exist. It appears that SQL Server internally converts level 10 to level 0, both for its own messages when you use level 10 in RAISERROR.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3750172319"/>
                  </a:ext>
                </a:extLst>
              </a:tr>
              <a:tr h="3004750">
                <a:tc>
                  <a:txBody>
                    <a:bodyPr/>
                    <a:lstStyle/>
                    <a:p>
                      <a:pPr marL="0" marR="0" algn="ctr">
                        <a:lnSpc>
                          <a:spcPct val="107000"/>
                        </a:lnSpc>
                        <a:spcBef>
                          <a:spcPts val="0"/>
                        </a:spcBef>
                        <a:spcAft>
                          <a:spcPts val="0"/>
                        </a:spcAft>
                      </a:pPr>
                      <a:r>
                        <a:rPr lang="en-US" sz="1200" dirty="0">
                          <a:effectLst/>
                        </a:rPr>
                        <a:t>11-16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dirty="0">
                          <a:effectLst/>
                        </a:rPr>
                        <a:t>These levels indicate a regular programming error of some sort. But it is not the case that level 16 is more serious than level 11. Rather it appears to be a somewhat random categorization. </a:t>
                      </a:r>
                    </a:p>
                    <a:p>
                      <a:pPr marL="0" marR="0">
                        <a:lnSpc>
                          <a:spcPct val="107000"/>
                        </a:lnSpc>
                        <a:spcBef>
                          <a:spcPts val="0"/>
                        </a:spcBef>
                        <a:spcAft>
                          <a:spcPts val="800"/>
                        </a:spcAft>
                      </a:pPr>
                      <a:r>
                        <a:rPr lang="en-US" sz="1200" dirty="0">
                          <a:effectLst/>
                        </a:rPr>
                        <a:t>11 – Specified Database Object Not Found</a:t>
                      </a:r>
                      <a:br>
                        <a:rPr lang="en-US" sz="1200" dirty="0">
                          <a:effectLst/>
                        </a:rPr>
                      </a:br>
                      <a:r>
                        <a:rPr lang="en-US" sz="1200" dirty="0">
                          <a:effectLst/>
                        </a:rPr>
                        <a:t>12 – Unused</a:t>
                      </a:r>
                      <a:br>
                        <a:rPr lang="en-US" sz="1200" dirty="0">
                          <a:effectLst/>
                        </a:rPr>
                      </a:br>
                      <a:r>
                        <a:rPr lang="en-US" sz="1200" dirty="0">
                          <a:effectLst/>
                        </a:rPr>
                        <a:t>13 – User Transaction Syntax Error</a:t>
                      </a:r>
                      <a:br>
                        <a:rPr lang="en-US" sz="1200" dirty="0">
                          <a:effectLst/>
                        </a:rPr>
                      </a:br>
                      <a:r>
                        <a:rPr lang="en-US" sz="1200" dirty="0">
                          <a:effectLst/>
                        </a:rPr>
                        <a:t>14 – Insufficient Permission</a:t>
                      </a:r>
                      <a:br>
                        <a:rPr lang="en-US" sz="1200" dirty="0">
                          <a:effectLst/>
                        </a:rPr>
                      </a:br>
                      <a:r>
                        <a:rPr lang="en-US" sz="1200" dirty="0">
                          <a:effectLst/>
                        </a:rPr>
                        <a:t>15 – Syntax Error in SQL Statements</a:t>
                      </a:r>
                      <a:br>
                        <a:rPr lang="en-US" sz="1200" dirty="0">
                          <a:effectLst/>
                        </a:rPr>
                      </a:br>
                      <a:r>
                        <a:rPr lang="en-US" sz="1200" dirty="0">
                          <a:effectLst/>
                        </a:rPr>
                        <a:t>16 – Miscellaneous User Error </a:t>
                      </a:r>
                    </a:p>
                    <a:p>
                      <a:pPr marL="0" marR="0">
                        <a:lnSpc>
                          <a:spcPct val="107000"/>
                        </a:lnSpc>
                        <a:spcBef>
                          <a:spcPts val="0"/>
                        </a:spcBef>
                        <a:spcAft>
                          <a:spcPts val="800"/>
                        </a:spcAft>
                      </a:pPr>
                      <a:r>
                        <a:rPr lang="en-US" sz="1200" dirty="0">
                          <a:effectLst/>
                        </a:rPr>
                        <a:t>My experience is that it may not always be this way, but there certain are matches. Deadlock, for instance is level 13. (So now you know what a User Transaction Syntax Error 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2170288833"/>
                  </a:ext>
                </a:extLst>
              </a:tr>
              <a:tr h="1118211">
                <a:tc>
                  <a:txBody>
                    <a:bodyPr/>
                    <a:lstStyle/>
                    <a:p>
                      <a:pPr marL="0" marR="0" algn="ctr">
                        <a:lnSpc>
                          <a:spcPct val="107000"/>
                        </a:lnSpc>
                        <a:spcBef>
                          <a:spcPts val="0"/>
                        </a:spcBef>
                        <a:spcAft>
                          <a:spcPts val="0"/>
                        </a:spcAft>
                      </a:pPr>
                      <a:r>
                        <a:rPr lang="en-US" sz="1200">
                          <a:effectLst/>
                        </a:rPr>
                        <a:t>17-25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a:effectLst/>
                        </a:rPr>
                        <a:t>Messages with any of these severity levels indicate some sort of resource problem (for instance running out of disk space), or internal error in SQL Server, or a problem with the operating system or hardware. The higher the severity, the more serious problems. These levels are documented in in the setion Troubleshooting-&gt;Error Messages-&gt;Error Message Formats-&gt;Error Message Severity Levels in Books Online.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782518223"/>
                  </a:ext>
                </a:extLst>
              </a:tr>
              <a:tr h="324873">
                <a:tc>
                  <a:txBody>
                    <a:bodyPr/>
                    <a:lstStyle/>
                    <a:p>
                      <a:pPr marL="0" marR="0" algn="ctr">
                        <a:lnSpc>
                          <a:spcPct val="107000"/>
                        </a:lnSpc>
                        <a:spcBef>
                          <a:spcPts val="0"/>
                        </a:spcBef>
                        <a:spcAft>
                          <a:spcPts val="0"/>
                        </a:spcAft>
                      </a:pPr>
                      <a:r>
                        <a:rPr lang="en-US" sz="1200">
                          <a:effectLst/>
                        </a:rPr>
                        <a:t>19-25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a:effectLst/>
                        </a:rPr>
                        <a:t>To use level 19 or higher in RAISERROR you must use the WITH LOG option, and you must have sysadmin rights.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3148630677"/>
                  </a:ext>
                </a:extLst>
              </a:tr>
              <a:tr h="324873">
                <a:tc>
                  <a:txBody>
                    <a:bodyPr/>
                    <a:lstStyle/>
                    <a:p>
                      <a:pPr marL="0" marR="0" algn="ctr">
                        <a:lnSpc>
                          <a:spcPct val="107000"/>
                        </a:lnSpc>
                        <a:spcBef>
                          <a:spcPts val="0"/>
                        </a:spcBef>
                        <a:spcAft>
                          <a:spcPts val="0"/>
                        </a:spcAft>
                      </a:pPr>
                      <a:r>
                        <a:rPr lang="en-US" sz="1200" dirty="0">
                          <a:effectLst/>
                        </a:rPr>
                        <a:t>20-25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tc>
                  <a:txBody>
                    <a:bodyPr/>
                    <a:lstStyle/>
                    <a:p>
                      <a:pPr marL="0" marR="0">
                        <a:lnSpc>
                          <a:spcPct val="107000"/>
                        </a:lnSpc>
                        <a:spcBef>
                          <a:spcPts val="0"/>
                        </a:spcBef>
                        <a:spcAft>
                          <a:spcPts val="0"/>
                        </a:spcAft>
                      </a:pPr>
                      <a:r>
                        <a:rPr lang="en-US" sz="1200" dirty="0">
                          <a:effectLst/>
                        </a:rPr>
                        <a:t>Errors with these severity levels are so fatal, that they always terminate the connection.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20" marR="5220" marT="5220" marB="5220" anchor="ctr"/>
                </a:tc>
                <a:extLst>
                  <a:ext uri="{0D108BD9-81ED-4DB2-BD59-A6C34878D82A}">
                    <a16:rowId xmlns:a16="http://schemas.microsoft.com/office/drawing/2014/main" val="1922835085"/>
                  </a:ext>
                </a:extLst>
              </a:tr>
            </a:tbl>
          </a:graphicData>
        </a:graphic>
      </p:graphicFrame>
    </p:spTree>
    <p:extLst>
      <p:ext uri="{BB962C8B-B14F-4D97-AF65-F5344CB8AC3E}">
        <p14:creationId xmlns:p14="http://schemas.microsoft.com/office/powerpoint/2010/main" val="1566289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normAutofit/>
          </a:bodyPr>
          <a:lstStyle/>
          <a:p>
            <a:r>
              <a:rPr lang="en-US" b="1" dirty="0"/>
              <a:t>State</a:t>
            </a:r>
            <a:endParaRPr lang="en-US" dirty="0"/>
          </a:p>
          <a:p>
            <a:pPr lvl="1"/>
            <a:r>
              <a:rPr lang="en-US" dirty="0"/>
              <a:t>value between 0 and 127</a:t>
            </a:r>
          </a:p>
          <a:p>
            <a:pPr lvl="1"/>
            <a:r>
              <a:rPr lang="en-US" dirty="0"/>
              <a:t>specific to error message, but not documented</a:t>
            </a:r>
          </a:p>
          <a:p>
            <a:pPr lvl="1"/>
            <a:r>
              <a:rPr lang="en-US" dirty="0"/>
              <a:t>rarely of interest to developers/administrators</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719544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normAutofit/>
          </a:bodyPr>
          <a:lstStyle/>
          <a:p>
            <a:r>
              <a:rPr lang="en-US" b="1" dirty="0"/>
              <a:t>Procedure</a:t>
            </a:r>
            <a:endParaRPr lang="en-US" dirty="0"/>
          </a:p>
          <a:p>
            <a:pPr lvl="1"/>
            <a:r>
              <a:rPr lang="en-US" dirty="0"/>
              <a:t>Object name in which the error occurred</a:t>
            </a:r>
          </a:p>
          <a:p>
            <a:pPr lvl="2"/>
            <a:r>
              <a:rPr lang="en-US" dirty="0"/>
              <a:t>stored procedure</a:t>
            </a:r>
          </a:p>
          <a:p>
            <a:pPr lvl="2"/>
            <a:r>
              <a:rPr lang="en-US" dirty="0"/>
              <a:t>trigger</a:t>
            </a:r>
          </a:p>
          <a:p>
            <a:pPr lvl="2"/>
            <a:r>
              <a:rPr lang="en-US" dirty="0"/>
              <a:t>user-defined function</a:t>
            </a:r>
          </a:p>
          <a:p>
            <a:pPr lvl="1"/>
            <a:r>
              <a:rPr lang="en-US" dirty="0"/>
              <a:t>Blank if the error occurred in a plain batch of SQL statements (including dynamic SQL)</a:t>
            </a:r>
          </a:p>
          <a:p>
            <a:endParaRPr lang="en-US" dirty="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0608417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SQL Server Messages</a:t>
            </a:r>
          </a:p>
        </p:txBody>
      </p:sp>
      <p:sp>
        <p:nvSpPr>
          <p:cNvPr id="3" name="Content Placeholder 2"/>
          <p:cNvSpPr>
            <a:spLocks noGrp="1"/>
          </p:cNvSpPr>
          <p:nvPr>
            <p:ph idx="1"/>
          </p:nvPr>
        </p:nvSpPr>
        <p:spPr/>
        <p:txBody>
          <a:bodyPr>
            <a:normAutofit fontScale="92500"/>
          </a:bodyPr>
          <a:lstStyle/>
          <a:p>
            <a:r>
              <a:rPr lang="en-US" b="1" dirty="0"/>
              <a:t>Line</a:t>
            </a:r>
            <a:r>
              <a:rPr lang="en-US" dirty="0"/>
              <a:t> </a:t>
            </a:r>
          </a:p>
          <a:p>
            <a:pPr lvl="1"/>
            <a:r>
              <a:rPr lang="en-US" dirty="0"/>
              <a:t>Line number within the code where error occurred</a:t>
            </a:r>
          </a:p>
          <a:p>
            <a:pPr lvl="1"/>
            <a:r>
              <a:rPr lang="en-US" dirty="0"/>
              <a:t>procedure/function/trigger/batch </a:t>
            </a:r>
          </a:p>
          <a:p>
            <a:pPr lvl="1"/>
            <a:r>
              <a:rPr lang="en-US" dirty="0"/>
              <a:t>A line number of 0 indicates that the problem occurred when the procedure was invoked</a:t>
            </a:r>
          </a:p>
          <a:p>
            <a:endParaRPr lang="en-US" dirty="0"/>
          </a:p>
          <a:p>
            <a:r>
              <a:rPr lang="en-US" b="1" dirty="0"/>
              <a:t>Message text</a:t>
            </a:r>
          </a:p>
          <a:p>
            <a:pPr lvl="1"/>
            <a:r>
              <a:rPr lang="en-US" dirty="0"/>
              <a:t>actual text of the message </a:t>
            </a:r>
          </a:p>
          <a:p>
            <a:pPr lvl="1"/>
            <a:r>
              <a:rPr lang="en-US" dirty="0"/>
              <a:t>Specifies ‘what went wrong’</a:t>
            </a:r>
          </a:p>
          <a:p>
            <a:endParaRPr lang="en-US" dirty="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511322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dirty="0">
                <a:latin typeface="Arial" pitchFamily="34" charset="0"/>
                <a:cs typeface="Arial" pitchFamily="34" charset="0"/>
              </a:rPr>
              <a:t>Questions?</a:t>
            </a:r>
          </a:p>
        </p:txBody>
      </p:sp>
      <p:sp>
        <p:nvSpPr>
          <p:cNvPr id="3" name="Content Placeholder 2"/>
          <p:cNvSpPr>
            <a:spLocks noGrp="1"/>
          </p:cNvSpPr>
          <p:nvPr>
            <p:ph idx="1"/>
          </p:nvPr>
        </p:nvSpPr>
        <p:spPr/>
        <p:txBody>
          <a:bodyPr/>
          <a:lstStyle/>
          <a:p>
            <a:endParaRPr lang="en-US" dirty="0"/>
          </a:p>
          <a:p>
            <a:endParaRPr lang="en-US" dirty="0"/>
          </a:p>
        </p:txBody>
      </p:sp>
      <p:pic>
        <p:nvPicPr>
          <p:cNvPr id="24578" name="Picture 2" descr="http://climate.nasa.gov/kids/images/Kid_question.jpg"/>
          <p:cNvPicPr>
            <a:picLocks noChangeAspect="1" noChangeArrowheads="1"/>
          </p:cNvPicPr>
          <p:nvPr/>
        </p:nvPicPr>
        <p:blipFill>
          <a:blip r:embed="rId2" cstate="print"/>
          <a:srcRect/>
          <a:stretch>
            <a:fillRect/>
          </a:stretch>
        </p:blipFill>
        <p:spPr bwMode="auto">
          <a:xfrm>
            <a:off x="3733800" y="32613"/>
            <a:ext cx="3733800" cy="6825387"/>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231601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a:t>
            </a:r>
          </a:p>
        </p:txBody>
      </p:sp>
      <p:sp>
        <p:nvSpPr>
          <p:cNvPr id="4" name="Rectangle 3"/>
          <p:cNvSpPr/>
          <p:nvPr/>
        </p:nvSpPr>
        <p:spPr>
          <a:xfrm>
            <a:off x="152400" y="1604655"/>
            <a:ext cx="8915400" cy="3385542"/>
          </a:xfrm>
          <a:prstGeom prst="rect">
            <a:avLst/>
          </a:prstGeom>
        </p:spPr>
        <p:txBody>
          <a:bodyPr wrap="square">
            <a:spAutoFit/>
          </a:bodyPr>
          <a:lstStyle/>
          <a:p>
            <a:pPr>
              <a:lnSpc>
                <a:spcPct val="107000"/>
              </a:lnSpc>
            </a:pPr>
            <a:r>
              <a:rPr lang="en-US" sz="2000" dirty="0">
                <a:ea typeface="Calibri" panose="020F0502020204030204" pitchFamily="34" charset="0"/>
                <a:cs typeface="Times New Roman" panose="02020603050405020304" pitchFamily="18" charset="0"/>
              </a:rPr>
              <a:t>Simple transaction without error-handling:</a:t>
            </a:r>
          </a:p>
          <a:p>
            <a:pPr>
              <a:lnSpc>
                <a:spcPct val="107000"/>
              </a:lnSpc>
            </a:pPr>
            <a:endPar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pP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BEGIN</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UPDATE</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tblAUTHOR</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SET</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DateOfBirth</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‘12/21/1985’</a:t>
            </a:r>
            <a:endParaRPr lang="en-US"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WHERE</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AuthorID</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2000" b="1" dirty="0">
                <a:latin typeface="Courier New" panose="02070309020205020404" pitchFamily="49" charset="0"/>
                <a:ea typeface="Calibri" panose="020F0502020204030204" pitchFamily="34" charset="0"/>
                <a:cs typeface="Times New Roman" panose="02020603050405020304" pitchFamily="18" charset="0"/>
              </a:rPr>
              <a:t> 3657</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UPDATE</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tblEVENT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SET</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EventDate</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‘3/11/2017’</a:t>
            </a:r>
            <a:endParaRPr lang="en-US" sz="20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WHERE</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EventID</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sz="2000" b="1" dirty="0">
                <a:latin typeface="Courier New" panose="02070309020205020404" pitchFamily="49" charset="0"/>
                <a:ea typeface="Calibri" panose="020F0502020204030204" pitchFamily="34" charset="0"/>
                <a:cs typeface="Times New Roman" panose="02020603050405020304" pitchFamily="18" charset="0"/>
              </a:rPr>
              <a:t> 94314</a:t>
            </a:r>
          </a:p>
          <a:p>
            <a:pPr>
              <a:lnSpc>
                <a:spcPct val="107000"/>
              </a:lnSpc>
            </a:pP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COMMIT</a:t>
            </a:r>
            <a:r>
              <a:rPr lang="en-US" sz="2000" b="1" dirty="0">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1820579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362200"/>
            <a:ext cx="8229600" cy="3763963"/>
          </a:xfrm>
        </p:spPr>
        <p:txBody>
          <a:bodyPr/>
          <a:lstStyle/>
          <a:p>
            <a:pPr marL="0" indent="0">
              <a:buNone/>
            </a:pPr>
            <a:r>
              <a:rPr lang="en-US" dirty="0"/>
              <a:t> </a:t>
            </a:r>
          </a:p>
        </p:txBody>
      </p:sp>
      <p:sp>
        <p:nvSpPr>
          <p:cNvPr id="4" name="Rectangle 3"/>
          <p:cNvSpPr/>
          <p:nvPr/>
        </p:nvSpPr>
        <p:spPr>
          <a:xfrm>
            <a:off x="76200" y="48059"/>
            <a:ext cx="9144000" cy="6809941"/>
          </a:xfrm>
          <a:prstGeom prst="rect">
            <a:avLst/>
          </a:prstGeom>
        </p:spPr>
        <p:txBody>
          <a:bodyPr wrap="square">
            <a:spAutoFit/>
          </a:bodyPr>
          <a:lstStyle/>
          <a:p>
            <a:pPr>
              <a:lnSpc>
                <a:spcPct val="107000"/>
              </a:lnSpc>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BEGIN</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UPDATE</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tblAUTHOR</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DateOfBirth</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‘12/21/1985’</a:t>
            </a:r>
            <a:endParaRPr lang="en-U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WHERE</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AuthorID</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b="1" dirty="0">
                <a:latin typeface="Courier New" panose="02070309020205020404" pitchFamily="49" charset="0"/>
                <a:ea typeface="Calibri" panose="020F0502020204030204" pitchFamily="34" charset="0"/>
                <a:cs typeface="Times New Roman" panose="02020603050405020304" pitchFamily="18" charset="0"/>
              </a:rPr>
              <a:t> 3657</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IF</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@@ERROR</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&lt;&gt;</a:t>
            </a:r>
            <a:r>
              <a:rPr lang="en-US" b="1" dirty="0">
                <a:latin typeface="Courier New" panose="02070309020205020404" pitchFamily="49" charset="0"/>
                <a:ea typeface="Calibri" panose="020F0502020204030204" pitchFamily="34" charset="0"/>
                <a:cs typeface="Times New Roman" panose="02020603050405020304" pitchFamily="18" charset="0"/>
              </a:rPr>
              <a:t> 0</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BEGIN</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'Unexpected error occurred!'</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ROLLBACK</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RETURN</a:t>
            </a:r>
            <a:r>
              <a:rPr lang="en-US" b="1" dirty="0">
                <a:latin typeface="Courier New" panose="02070309020205020404" pitchFamily="49" charset="0"/>
                <a:ea typeface="Calibri" panose="020F0502020204030204" pitchFamily="34" charset="0"/>
                <a:cs typeface="Times New Roman" panose="02020603050405020304" pitchFamily="18" charset="0"/>
              </a:rPr>
              <a:t> 1</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END</a:t>
            </a:r>
          </a:p>
          <a:p>
            <a:pPr>
              <a:lnSpc>
                <a:spcPct val="107000"/>
              </a:lnSpc>
            </a:pP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UPDATE</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tblEVENT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EventDate</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‘3/11/2017’</a:t>
            </a:r>
            <a:endParaRPr lang="en-US"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WHERE</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80"/>
                </a:solidFill>
                <a:latin typeface="Courier New" panose="02070309020205020404" pitchFamily="49" charset="0"/>
                <a:ea typeface="Calibri" panose="020F0502020204030204" pitchFamily="34" charset="0"/>
                <a:cs typeface="Times New Roman" panose="02020603050405020304" pitchFamily="18" charset="0"/>
              </a:rPr>
              <a:t>EventID</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a:t>
            </a:r>
            <a:r>
              <a:rPr lang="en-US" b="1" dirty="0">
                <a:latin typeface="Courier New" panose="02070309020205020404" pitchFamily="49" charset="0"/>
                <a:ea typeface="Calibri" panose="020F0502020204030204" pitchFamily="34" charset="0"/>
                <a:cs typeface="Times New Roman" panose="02020603050405020304" pitchFamily="18" charset="0"/>
              </a:rPr>
              <a:t> 94314</a:t>
            </a:r>
          </a:p>
          <a:p>
            <a:pPr>
              <a:lnSpc>
                <a:spcPct val="107000"/>
              </a:lnSpc>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IF</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FF"/>
                </a:solidFill>
                <a:latin typeface="Courier New" panose="02070309020205020404" pitchFamily="49" charset="0"/>
                <a:ea typeface="Calibri" panose="020F0502020204030204" pitchFamily="34" charset="0"/>
                <a:cs typeface="Times New Roman" panose="02020603050405020304" pitchFamily="18" charset="0"/>
              </a:rPr>
              <a:t>@@ERROR</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808080"/>
                </a:solidFill>
                <a:latin typeface="Courier New" panose="02070309020205020404" pitchFamily="49" charset="0"/>
                <a:ea typeface="Calibri" panose="020F0502020204030204" pitchFamily="34" charset="0"/>
                <a:cs typeface="Times New Roman" panose="02020603050405020304" pitchFamily="18" charset="0"/>
              </a:rPr>
              <a:t>&lt;&gt;</a:t>
            </a:r>
            <a:r>
              <a:rPr lang="en-US" b="1" dirty="0">
                <a:latin typeface="Courier New" panose="02070309020205020404" pitchFamily="49" charset="0"/>
                <a:ea typeface="Calibri" panose="020F0502020204030204" pitchFamily="34" charset="0"/>
                <a:cs typeface="Times New Roman" panose="02020603050405020304" pitchFamily="18" charset="0"/>
              </a:rPr>
              <a:t> 0</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BEGIN</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SELECT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FF0000"/>
                </a:solidFill>
                <a:latin typeface="Courier New" panose="02070309020205020404" pitchFamily="49" charset="0"/>
                <a:ea typeface="Calibri" panose="020F0502020204030204" pitchFamily="34" charset="0"/>
                <a:cs typeface="Times New Roman" panose="02020603050405020304" pitchFamily="18" charset="0"/>
              </a:rPr>
              <a:t>'Unexpected error occurred!'</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ROLLBACK</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RETURN</a:t>
            </a:r>
            <a:r>
              <a:rPr lang="en-US" b="1" dirty="0">
                <a:latin typeface="Courier New" panose="02070309020205020404" pitchFamily="49" charset="0"/>
                <a:ea typeface="Calibri" panose="020F0502020204030204" pitchFamily="34" charset="0"/>
                <a:cs typeface="Times New Roman" panose="02020603050405020304" pitchFamily="18" charset="0"/>
              </a:rPr>
              <a:t> 1</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END</a:t>
            </a:r>
          </a:p>
          <a:p>
            <a:pPr>
              <a:lnSpc>
                <a:spcPct val="107000"/>
              </a:lnSpc>
            </a:pP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COMMIT</a:t>
            </a: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TRANSACTION</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9498247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Old-School</a:t>
            </a:r>
          </a:p>
        </p:txBody>
      </p:sp>
      <p:sp>
        <p:nvSpPr>
          <p:cNvPr id="3" name="Content Placeholder 2"/>
          <p:cNvSpPr>
            <a:spLocks noGrp="1"/>
          </p:cNvSpPr>
          <p:nvPr>
            <p:ph idx="1"/>
          </p:nvPr>
        </p:nvSpPr>
        <p:spPr>
          <a:xfrm>
            <a:off x="457200" y="1600200"/>
            <a:ext cx="8686800" cy="4525963"/>
          </a:xfrm>
        </p:spPr>
        <p:txBody>
          <a:bodyPr/>
          <a:lstStyle/>
          <a:p>
            <a:pPr>
              <a:buNone/>
            </a:pPr>
            <a:r>
              <a:rPr lang="en-US" sz="2800" dirty="0"/>
              <a:t>1) Add a row into system table called </a:t>
            </a:r>
            <a:r>
              <a:rPr lang="en-US" sz="2800" i="1" dirty="0" err="1">
                <a:solidFill>
                  <a:srgbClr val="7030A0"/>
                </a:solidFill>
              </a:rPr>
              <a:t>sysmessages</a:t>
            </a:r>
            <a:endParaRPr lang="en-US" sz="2800" i="1" dirty="0">
              <a:solidFill>
                <a:srgbClr val="7030A0"/>
              </a:solidFill>
            </a:endParaRPr>
          </a:p>
          <a:p>
            <a:pPr>
              <a:buNone/>
            </a:pPr>
            <a:endParaRPr lang="en-US" sz="2800" dirty="0"/>
          </a:p>
          <a:p>
            <a:pPr>
              <a:buNone/>
            </a:pPr>
            <a:r>
              <a:rPr lang="en-US" sz="2800" dirty="0"/>
              <a:t>2) Use </a:t>
            </a:r>
            <a:r>
              <a:rPr lang="en-US" sz="2800" dirty="0" err="1">
                <a:solidFill>
                  <a:srgbClr val="FF0000"/>
                </a:solidFill>
              </a:rPr>
              <a:t>raiserror</a:t>
            </a:r>
            <a:r>
              <a:rPr lang="en-US" sz="2800" dirty="0"/>
              <a:t> to call that message when desired</a:t>
            </a:r>
          </a:p>
          <a:p>
            <a:pPr>
              <a:buNone/>
            </a:pPr>
            <a:endParaRPr lang="en-US" sz="2800"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70083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Old-School</a:t>
            </a:r>
          </a:p>
        </p:txBody>
      </p:sp>
      <p:sp>
        <p:nvSpPr>
          <p:cNvPr id="3" name="Content Placeholder 2"/>
          <p:cNvSpPr>
            <a:spLocks noGrp="1"/>
          </p:cNvSpPr>
          <p:nvPr>
            <p:ph idx="1"/>
          </p:nvPr>
        </p:nvSpPr>
        <p:spPr>
          <a:xfrm>
            <a:off x="457200" y="1600200"/>
            <a:ext cx="8686800" cy="4525963"/>
          </a:xfrm>
        </p:spPr>
        <p:txBody>
          <a:bodyPr/>
          <a:lstStyle/>
          <a:p>
            <a:pPr>
              <a:buNone/>
            </a:pPr>
            <a:r>
              <a:rPr lang="en-US" sz="2800" dirty="0"/>
              <a:t>1) </a:t>
            </a:r>
            <a:r>
              <a:rPr lang="en-US" sz="2800" i="1" dirty="0">
                <a:solidFill>
                  <a:srgbClr val="7030A0"/>
                </a:solidFill>
              </a:rPr>
              <a:t>“Add a row into </a:t>
            </a:r>
            <a:r>
              <a:rPr lang="en-US" sz="2800" i="1" dirty="0" err="1">
                <a:solidFill>
                  <a:srgbClr val="7030A0"/>
                </a:solidFill>
              </a:rPr>
              <a:t>sysmessages</a:t>
            </a:r>
            <a:r>
              <a:rPr lang="en-US" sz="2800" i="1" dirty="0">
                <a:solidFill>
                  <a:srgbClr val="7030A0"/>
                </a:solidFill>
              </a:rPr>
              <a:t>.”</a:t>
            </a:r>
          </a:p>
          <a:p>
            <a:pPr>
              <a:buNone/>
            </a:pPr>
            <a:endParaRPr lang="en-US" dirty="0"/>
          </a:p>
          <a:p>
            <a:pPr>
              <a:buNone/>
            </a:pPr>
            <a:r>
              <a:rPr lang="en-US" dirty="0"/>
              <a:t>Easy…</a:t>
            </a:r>
          </a:p>
          <a:p>
            <a:pPr>
              <a:buNone/>
            </a:pPr>
            <a:endParaRPr lang="en-US" dirty="0"/>
          </a:p>
          <a:p>
            <a:pPr>
              <a:buNone/>
            </a:pPr>
            <a:endParaRPr lang="en-US" sz="2400" dirty="0">
              <a:latin typeface="Courier New" pitchFamily="49" charset="0"/>
              <a:cs typeface="Courier New" pitchFamily="49" charset="0"/>
            </a:endParaRPr>
          </a:p>
          <a:p>
            <a:pPr>
              <a:buNone/>
            </a:pPr>
            <a:r>
              <a:rPr lang="en-US" sz="2000" b="1" dirty="0">
                <a:solidFill>
                  <a:srgbClr val="0070C0"/>
                </a:solidFill>
                <a:latin typeface="Courier New" pitchFamily="49" charset="0"/>
                <a:cs typeface="Courier New" pitchFamily="49" charset="0"/>
              </a:rPr>
              <a:t>EXEC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sp_addmessage</a:t>
            </a:r>
            <a:r>
              <a:rPr lang="en-US" sz="2000" b="1" dirty="0">
                <a:latin typeface="Courier New" pitchFamily="49" charset="0"/>
                <a:cs typeface="Courier New" pitchFamily="49" charset="0"/>
              </a:rPr>
              <a:t> 50068, 11, ‘</a:t>
            </a:r>
            <a:r>
              <a:rPr lang="en-US" sz="2000" b="1" dirty="0">
                <a:solidFill>
                  <a:srgbClr val="FF0000"/>
                </a:solidFill>
                <a:latin typeface="Courier New" pitchFamily="49" charset="0"/>
                <a:cs typeface="Courier New" pitchFamily="49" charset="0"/>
              </a:rPr>
              <a:t>streaming error</a:t>
            </a:r>
            <a:r>
              <a:rPr lang="en-US" sz="2000" b="1" dirty="0">
                <a:latin typeface="Courier New" pitchFamily="49" charset="0"/>
                <a:cs typeface="Courier New" pitchFamily="49"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705331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Old-School</a:t>
            </a:r>
          </a:p>
        </p:txBody>
      </p:sp>
      <p:sp>
        <p:nvSpPr>
          <p:cNvPr id="3" name="Content Placeholder 2"/>
          <p:cNvSpPr>
            <a:spLocks noGrp="1"/>
          </p:cNvSpPr>
          <p:nvPr>
            <p:ph idx="1"/>
          </p:nvPr>
        </p:nvSpPr>
        <p:spPr>
          <a:xfrm>
            <a:off x="457200" y="1600200"/>
            <a:ext cx="8686800" cy="5257800"/>
          </a:xfrm>
        </p:spPr>
        <p:txBody>
          <a:bodyPr>
            <a:normAutofit/>
          </a:bodyPr>
          <a:lstStyle/>
          <a:p>
            <a:pPr>
              <a:buNone/>
            </a:pPr>
            <a:r>
              <a:rPr lang="en-US" sz="2800" i="1" dirty="0"/>
              <a:t>2) </a:t>
            </a:r>
            <a:r>
              <a:rPr lang="en-US" sz="2800" i="1" dirty="0">
                <a:solidFill>
                  <a:srgbClr val="7030A0"/>
                </a:solidFill>
              </a:rPr>
              <a:t>“Use </a:t>
            </a:r>
            <a:r>
              <a:rPr lang="en-US" sz="2800" i="1" dirty="0" err="1">
                <a:solidFill>
                  <a:srgbClr val="7030A0"/>
                </a:solidFill>
              </a:rPr>
              <a:t>raiserror</a:t>
            </a:r>
            <a:r>
              <a:rPr lang="en-US" sz="2800" i="1" dirty="0">
                <a:solidFill>
                  <a:srgbClr val="7030A0"/>
                </a:solidFill>
              </a:rPr>
              <a:t> to call that message.”</a:t>
            </a:r>
          </a:p>
          <a:p>
            <a:pPr>
              <a:buNone/>
            </a:pPr>
            <a:r>
              <a:rPr lang="en-US" dirty="0"/>
              <a:t>Easy again…</a:t>
            </a:r>
          </a:p>
          <a:p>
            <a:pPr>
              <a:buNone/>
            </a:pPr>
            <a:endParaRPr lang="en-US" dirty="0"/>
          </a:p>
          <a:p>
            <a:pPr>
              <a:buNone/>
            </a:pPr>
            <a:r>
              <a:rPr lang="en-US" sz="2400" b="1" dirty="0">
                <a:solidFill>
                  <a:srgbClr val="0070C0"/>
                </a:solidFill>
                <a:latin typeface="Courier New" pitchFamily="49" charset="0"/>
                <a:cs typeface="Courier New" pitchFamily="49" charset="0"/>
              </a:rPr>
              <a:t>RAISERROR</a:t>
            </a:r>
            <a:r>
              <a:rPr lang="en-US" sz="2400" b="1" dirty="0">
                <a:latin typeface="Courier New" pitchFamily="49" charset="0"/>
                <a:cs typeface="Courier New" pitchFamily="49" charset="0"/>
              </a:rPr>
              <a:t> (50068, </a:t>
            </a:r>
            <a:r>
              <a:rPr lang="en-US" sz="2400" b="1" dirty="0">
                <a:solidFill>
                  <a:schemeClr val="accent3">
                    <a:lumMod val="75000"/>
                  </a:schemeClr>
                </a:solidFill>
                <a:latin typeface="Courier New" pitchFamily="49" charset="0"/>
                <a:cs typeface="Courier New" pitchFamily="49" charset="0"/>
              </a:rPr>
              <a:t>-- Message id</a:t>
            </a:r>
          </a:p>
          <a:p>
            <a:pPr>
              <a:buNone/>
            </a:pPr>
            <a:r>
              <a:rPr lang="en-US" sz="2400" b="1" dirty="0">
                <a:latin typeface="Courier New" pitchFamily="49" charset="0"/>
                <a:cs typeface="Courier New" pitchFamily="49" charset="0"/>
              </a:rPr>
              <a:t>           11, </a:t>
            </a:r>
            <a:r>
              <a:rPr lang="en-US" sz="2400" b="1" dirty="0">
                <a:solidFill>
                  <a:schemeClr val="accent3">
                    <a:lumMod val="75000"/>
                  </a:schemeClr>
                </a:solidFill>
                <a:latin typeface="Courier New" pitchFamily="49" charset="0"/>
                <a:cs typeface="Courier New" pitchFamily="49" charset="0"/>
              </a:rPr>
              <a:t>-- Severity</a:t>
            </a:r>
          </a:p>
          <a:p>
            <a:pPr>
              <a:buNone/>
            </a:pPr>
            <a:r>
              <a:rPr lang="en-US" sz="2400" b="1" dirty="0">
                <a:latin typeface="Courier New" pitchFamily="49" charset="0"/>
                <a:cs typeface="Courier New" pitchFamily="49" charset="0"/>
              </a:rPr>
              <a:t>           1)  </a:t>
            </a:r>
            <a:r>
              <a:rPr lang="en-US" sz="2400" b="1" dirty="0">
                <a:solidFill>
                  <a:schemeClr val="accent3">
                    <a:lumMod val="75000"/>
                  </a:schemeClr>
                </a:solidFill>
                <a:latin typeface="Courier New" pitchFamily="49" charset="0"/>
                <a:cs typeface="Courier New" pitchFamily="49" charset="0"/>
              </a:rPr>
              <a:t>-- State</a:t>
            </a:r>
          </a:p>
          <a:p>
            <a:pPr>
              <a:buNone/>
            </a:pPr>
            <a:endParaRPr lang="en-US" dirty="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74970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4953000"/>
          </a:xfrm>
        </p:spPr>
        <p:txBody>
          <a:bodyPr>
            <a:normAutofit/>
          </a:bodyPr>
          <a:lstStyle/>
          <a:p>
            <a:r>
              <a:rPr lang="en-US" dirty="0"/>
              <a:t>Project status</a:t>
            </a:r>
          </a:p>
          <a:p>
            <a:pPr lvl="1"/>
            <a:r>
              <a:rPr lang="en-US" dirty="0"/>
              <a:t>Be aware of CUSTOMER_BUILD</a:t>
            </a:r>
          </a:p>
          <a:p>
            <a:pPr lvl="1"/>
            <a:r>
              <a:rPr lang="en-US" dirty="0"/>
              <a:t>Database on IS-HAY04 and IS-HAY05</a:t>
            </a:r>
          </a:p>
          <a:p>
            <a:pPr lvl="1"/>
            <a:r>
              <a:rPr lang="en-US" dirty="0"/>
              <a:t>Provides millions (!!) of names of people with realistic-looking data </a:t>
            </a:r>
          </a:p>
          <a:p>
            <a:pPr lvl="2"/>
            <a:r>
              <a:rPr lang="en-US" dirty="0"/>
              <a:t>Addresses</a:t>
            </a:r>
          </a:p>
          <a:p>
            <a:pPr lvl="2"/>
            <a:r>
              <a:rPr lang="en-US" dirty="0"/>
              <a:t>Phone number</a:t>
            </a:r>
          </a:p>
          <a:p>
            <a:pPr lvl="2"/>
            <a:r>
              <a:rPr lang="en-US" dirty="0"/>
              <a:t>Email</a:t>
            </a:r>
          </a:p>
          <a:p>
            <a:pPr lvl="2"/>
            <a:r>
              <a:rPr lang="en-US" dirty="0"/>
              <a:t>Employer</a:t>
            </a:r>
          </a:p>
          <a:p>
            <a:pPr lvl="1"/>
            <a:r>
              <a:rPr lang="en-US" dirty="0">
                <a:solidFill>
                  <a:srgbClr val="FF0000"/>
                </a:solidFill>
              </a:rPr>
              <a:t>Use to populate project database</a:t>
            </a: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13522643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Old-School</a:t>
            </a:r>
          </a:p>
        </p:txBody>
      </p:sp>
      <p:sp>
        <p:nvSpPr>
          <p:cNvPr id="3" name="Content Placeholder 2"/>
          <p:cNvSpPr>
            <a:spLocks noGrp="1"/>
          </p:cNvSpPr>
          <p:nvPr>
            <p:ph idx="1"/>
          </p:nvPr>
        </p:nvSpPr>
        <p:spPr/>
        <p:txBody>
          <a:bodyPr/>
          <a:lstStyle/>
          <a:p>
            <a:r>
              <a:rPr lang="en-US" dirty="0"/>
              <a:t>Advantages</a:t>
            </a:r>
          </a:p>
          <a:p>
            <a:pPr lvl="1"/>
            <a:r>
              <a:rPr lang="en-US" dirty="0"/>
              <a:t>Controlled method of communication</a:t>
            </a:r>
          </a:p>
          <a:p>
            <a:pPr lvl="1"/>
            <a:endParaRPr lang="en-US" dirty="0"/>
          </a:p>
          <a:p>
            <a:endParaRPr lang="en-US" dirty="0"/>
          </a:p>
          <a:p>
            <a:r>
              <a:rPr lang="en-US" dirty="0"/>
              <a:t>Disadvantages</a:t>
            </a:r>
          </a:p>
          <a:p>
            <a:pPr lvl="1"/>
            <a:r>
              <a:rPr lang="en-US" dirty="0"/>
              <a:t>Must manage messages in system</a:t>
            </a:r>
          </a:p>
          <a:p>
            <a:pPr lvl="1"/>
            <a:r>
              <a:rPr lang="en-US" dirty="0"/>
              <a:t>Cannot make-up message on the fly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50103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Old-School</a:t>
            </a:r>
          </a:p>
        </p:txBody>
      </p:sp>
      <p:sp>
        <p:nvSpPr>
          <p:cNvPr id="3" name="Content Placeholder 2"/>
          <p:cNvSpPr>
            <a:spLocks noGrp="1"/>
          </p:cNvSpPr>
          <p:nvPr>
            <p:ph idx="1"/>
          </p:nvPr>
        </p:nvSpPr>
        <p:spPr>
          <a:xfrm>
            <a:off x="457200" y="1600200"/>
            <a:ext cx="8686800" cy="5257800"/>
          </a:xfrm>
        </p:spPr>
        <p:txBody>
          <a:bodyPr>
            <a:normAutofit/>
          </a:bodyPr>
          <a:lstStyle/>
          <a:p>
            <a:pPr>
              <a:buNone/>
            </a:pPr>
            <a:r>
              <a:rPr lang="en-US" sz="2800" i="1" dirty="0"/>
              <a:t>3) </a:t>
            </a:r>
            <a:r>
              <a:rPr lang="en-US" sz="2800" i="1" dirty="0">
                <a:solidFill>
                  <a:srgbClr val="7030A0"/>
                </a:solidFill>
              </a:rPr>
              <a:t>RAISERROR can have custom message.</a:t>
            </a:r>
          </a:p>
          <a:p>
            <a:pPr>
              <a:buNone/>
            </a:pPr>
            <a:r>
              <a:rPr lang="en-US" dirty="0"/>
              <a:t>Easy again…</a:t>
            </a:r>
          </a:p>
          <a:p>
            <a:pPr>
              <a:buNone/>
            </a:pPr>
            <a:endParaRPr lang="en-US" dirty="0"/>
          </a:p>
          <a:p>
            <a:pPr>
              <a:buNone/>
            </a:pPr>
            <a:r>
              <a:rPr lang="en-US" sz="2400" b="1" dirty="0">
                <a:solidFill>
                  <a:srgbClr val="0070C0"/>
                </a:solidFill>
                <a:latin typeface="Courier New" pitchFamily="49" charset="0"/>
                <a:cs typeface="Courier New" pitchFamily="49" charset="0"/>
              </a:rPr>
              <a:t>RAISERROR</a:t>
            </a:r>
            <a:r>
              <a:rPr lang="en-US" sz="2400" b="1" dirty="0">
                <a:latin typeface="Courier New" pitchFamily="49" charset="0"/>
                <a:cs typeface="Courier New" pitchFamily="49" charset="0"/>
              </a:rPr>
              <a:t> </a:t>
            </a:r>
          </a:p>
          <a:p>
            <a:pPr>
              <a:buNone/>
            </a:pPr>
            <a:r>
              <a:rPr lang="en-US" sz="2400" b="1" dirty="0">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Superman forgot his keys</a:t>
            </a:r>
            <a:r>
              <a:rPr lang="en-US" sz="2400" b="1" dirty="0">
                <a:latin typeface="Courier New" pitchFamily="49" charset="0"/>
                <a:cs typeface="Courier New" pitchFamily="49" charset="0"/>
              </a:rPr>
              <a:t>’, </a:t>
            </a:r>
            <a:r>
              <a:rPr lang="en-US" sz="2400" b="1" dirty="0">
                <a:solidFill>
                  <a:schemeClr val="accent3">
                    <a:lumMod val="75000"/>
                  </a:schemeClr>
                </a:solidFill>
                <a:latin typeface="Courier New" pitchFamily="49" charset="0"/>
                <a:cs typeface="Courier New" pitchFamily="49" charset="0"/>
              </a:rPr>
              <a:t>-- Error Message</a:t>
            </a:r>
          </a:p>
          <a:p>
            <a:pPr>
              <a:buNone/>
            </a:pPr>
            <a:r>
              <a:rPr lang="en-US" sz="2400" b="1" dirty="0">
                <a:latin typeface="Courier New" pitchFamily="49" charset="0"/>
                <a:cs typeface="Courier New" pitchFamily="49" charset="0"/>
              </a:rPr>
              <a:t>     11, </a:t>
            </a:r>
            <a:r>
              <a:rPr lang="en-US" sz="2400" b="1" dirty="0">
                <a:solidFill>
                  <a:schemeClr val="accent3">
                    <a:lumMod val="75000"/>
                  </a:schemeClr>
                </a:solidFill>
                <a:latin typeface="Courier New" pitchFamily="49" charset="0"/>
                <a:cs typeface="Courier New" pitchFamily="49" charset="0"/>
              </a:rPr>
              <a:t>-- Severity</a:t>
            </a:r>
          </a:p>
          <a:p>
            <a:pPr>
              <a:buNone/>
            </a:pPr>
            <a:r>
              <a:rPr lang="en-US" sz="2400" b="1" dirty="0">
                <a:latin typeface="Courier New" pitchFamily="49" charset="0"/>
                <a:cs typeface="Courier New" pitchFamily="49" charset="0"/>
              </a:rPr>
              <a:t>      1)  </a:t>
            </a:r>
            <a:r>
              <a:rPr lang="en-US" sz="2400" b="1" dirty="0">
                <a:solidFill>
                  <a:schemeClr val="accent3">
                    <a:lumMod val="75000"/>
                  </a:schemeClr>
                </a:solidFill>
                <a:latin typeface="Courier New" pitchFamily="49" charset="0"/>
                <a:cs typeface="Courier New" pitchFamily="49" charset="0"/>
              </a:rPr>
              <a:t>-- State</a:t>
            </a:r>
          </a:p>
          <a:p>
            <a:pPr>
              <a:buNone/>
            </a:pPr>
            <a:endParaRPr lang="en-US" dirty="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862497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 </a:t>
            </a:r>
          </a:p>
        </p:txBody>
      </p:sp>
      <p:sp>
        <p:nvSpPr>
          <p:cNvPr id="3" name="Title 2"/>
          <p:cNvSpPr>
            <a:spLocks noGrp="1"/>
          </p:cNvSpPr>
          <p:nvPr>
            <p:ph type="title"/>
          </p:nvPr>
        </p:nvSpPr>
        <p:spPr/>
        <p:txBody>
          <a:bodyPr/>
          <a:lstStyle/>
          <a:p>
            <a:pPr algn="r"/>
            <a:r>
              <a:rPr lang="en-US" dirty="0"/>
              <a:t> </a:t>
            </a:r>
            <a:r>
              <a:rPr lang="en-US" b="0" dirty="0">
                <a:latin typeface="Arial" pitchFamily="34" charset="0"/>
                <a:cs typeface="Arial" pitchFamily="34" charset="0"/>
              </a:rPr>
              <a:t>Questions?</a:t>
            </a:r>
          </a:p>
        </p:txBody>
      </p:sp>
      <p:pic>
        <p:nvPicPr>
          <p:cNvPr id="7" name="Picture 2" descr="http://www.themoviemind.com/wp-content/uploads/2008/03/quiz.jpg"/>
          <p:cNvPicPr>
            <a:picLocks noChangeAspect="1" noChangeArrowheads="1"/>
          </p:cNvPicPr>
          <p:nvPr/>
        </p:nvPicPr>
        <p:blipFill>
          <a:blip r:embed="rId2" cstate="print"/>
          <a:srcRect/>
          <a:stretch>
            <a:fillRect/>
          </a:stretch>
        </p:blipFill>
        <p:spPr bwMode="auto">
          <a:xfrm>
            <a:off x="0" y="-19050"/>
            <a:ext cx="5562600" cy="687705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1223574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Transactions</a:t>
            </a:r>
          </a:p>
        </p:txBody>
      </p:sp>
      <p:sp>
        <p:nvSpPr>
          <p:cNvPr id="3" name="Content Placeholder 2"/>
          <p:cNvSpPr>
            <a:spLocks noGrp="1"/>
          </p:cNvSpPr>
          <p:nvPr>
            <p:ph idx="1"/>
          </p:nvPr>
        </p:nvSpPr>
        <p:spPr>
          <a:xfrm>
            <a:off x="457200" y="1600200"/>
            <a:ext cx="8686800" cy="4525963"/>
          </a:xfrm>
        </p:spPr>
        <p:txBody>
          <a:bodyPr>
            <a:normAutofit/>
          </a:bodyPr>
          <a:lstStyle/>
          <a:p>
            <a:r>
              <a:rPr lang="en-US" dirty="0"/>
              <a:t>One transaction is wrapped around another</a:t>
            </a:r>
          </a:p>
          <a:p>
            <a:pPr lvl="1"/>
            <a:r>
              <a:rPr lang="en-US" dirty="0"/>
              <a:t>Second transaction starts before first completes</a:t>
            </a:r>
          </a:p>
          <a:p>
            <a:pPr lvl="1"/>
            <a:r>
              <a:rPr lang="en-US" dirty="0"/>
              <a:t>Additional BEGIN TRAN statements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095456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sp>
        <p:nvSpPr>
          <p:cNvPr id="4" name="Rectangle 3"/>
          <p:cNvSpPr/>
          <p:nvPr/>
        </p:nvSpPr>
        <p:spPr>
          <a:xfrm>
            <a:off x="762000" y="86916"/>
            <a:ext cx="8077200" cy="7017306"/>
          </a:xfrm>
          <a:prstGeom prst="rect">
            <a:avLst/>
          </a:prstGeom>
        </p:spPr>
        <p:txBody>
          <a:bodyPr wrap="square">
            <a:spAutoFit/>
          </a:bodyPr>
          <a:lstStyle/>
          <a:p>
            <a:r>
              <a:rPr lang="en-US" sz="1600" dirty="0">
                <a:solidFill>
                  <a:srgbClr val="0000FF"/>
                </a:solidFill>
                <a:latin typeface="Consolas" panose="020B0609020204030204" pitchFamily="49" charset="0"/>
              </a:rPr>
              <a:t>DECLARE</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INT</a:t>
            </a:r>
            <a:endParaRPr lang="en-US" sz="1600" dirty="0">
              <a:solidFill>
                <a:prstClr val="black"/>
              </a:solidFill>
              <a:latin typeface="Consolas" panose="020B0609020204030204" pitchFamily="49" charset="0"/>
            </a:endParaRPr>
          </a:p>
          <a:p>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UPDATE</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dbo</a:t>
            </a:r>
            <a:r>
              <a:rPr lang="en-US" sz="1600" dirty="0">
                <a:solidFill>
                  <a:srgbClr val="00808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8080"/>
                </a:solidFill>
                <a:latin typeface="Consolas" panose="020B0609020204030204" pitchFamily="49" charset="0"/>
              </a:rPr>
              <a:t>[FEE]</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FeeAmount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15.99</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FeeName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00"/>
                </a:solidFill>
                <a:latin typeface="Consolas" panose="020B0609020204030204" pitchFamily="49" charset="0"/>
              </a:rPr>
              <a:t>'Beverages'</a:t>
            </a:r>
            <a:endParaRPr lang="en-US" sz="1600" dirty="0">
              <a:solidFill>
                <a:prstClr val="black"/>
              </a:solidFill>
              <a:latin typeface="Consolas" panose="020B0609020204030204" pitchFamily="49" charset="0"/>
            </a:endParaRP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@@ERROR</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IF </a:t>
            </a:r>
            <a:r>
              <a:rPr lang="en-US" sz="1600" dirty="0">
                <a:solidFill>
                  <a:srgbClr val="808080"/>
                </a:solidFill>
                <a:latin typeface="Consolas" panose="020B0609020204030204" pitchFamily="49" charset="0"/>
              </a:rPr>
              <a:t>(</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&lt;&gt;</a:t>
            </a:r>
            <a:r>
              <a:rPr lang="en-US" sz="1600" dirty="0">
                <a:solidFill>
                  <a:prstClr val="black"/>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GOTO</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PROBLEM</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	</a:t>
            </a:r>
          </a:p>
          <a:p>
            <a:r>
              <a:rPr lang="en-US" sz="1600" dirty="0">
                <a:solidFill>
                  <a:srgbClr val="0000FF"/>
                </a:solidFill>
                <a:latin typeface="Consolas" panose="020B0609020204030204" pitchFamily="49" charset="0"/>
              </a:rPr>
              <a:t>	BEGIN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prstClr val="black"/>
              </a:solidFill>
              <a:latin typeface="Consolas" panose="020B0609020204030204" pitchFamily="49" charset="0"/>
            </a:endParaRPr>
          </a:p>
          <a:p>
            <a:pPr lvl="3"/>
            <a:r>
              <a:rPr lang="en-US" sz="1600" dirty="0">
                <a:solidFill>
                  <a:srgbClr val="FF00FF"/>
                </a:solidFill>
                <a:latin typeface="Consolas" panose="020B0609020204030204" pitchFamily="49" charset="0"/>
              </a:rPr>
              <a:t>UPDATE</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dbo</a:t>
            </a:r>
            <a:r>
              <a:rPr lang="en-US" sz="1600" dirty="0">
                <a:solidFill>
                  <a:srgbClr val="00808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a:solidFill>
                  <a:srgbClr val="008080"/>
                </a:solidFill>
                <a:latin typeface="Consolas" panose="020B0609020204030204" pitchFamily="49" charset="0"/>
              </a:rPr>
              <a:t>[LOCATION]</a:t>
            </a:r>
            <a:endParaRPr lang="en-US" sz="1600" dirty="0">
              <a:solidFill>
                <a:prstClr val="black"/>
              </a:solidFill>
              <a:latin typeface="Consolas" panose="020B0609020204030204" pitchFamily="49" charset="0"/>
            </a:endParaRPr>
          </a:p>
          <a:p>
            <a:pPr lvl="3"/>
            <a:r>
              <a:rPr lang="en-US" sz="1600" dirty="0">
                <a:solidFill>
                  <a:srgbClr val="0000FF"/>
                </a:solidFill>
                <a:latin typeface="Consolas" panose="020B0609020204030204" pitchFamily="49" charset="0"/>
              </a:rPr>
              <a:t>SET</a:t>
            </a:r>
            <a:r>
              <a:rPr lang="en-US" sz="1600" dirty="0">
                <a:solidFill>
                  <a:prstClr val="black"/>
                </a:solidFill>
                <a:latin typeface="Consolas" panose="020B0609020204030204" pitchFamily="49" charset="0"/>
              </a:rPr>
              <a:t> </a:t>
            </a:r>
            <a:r>
              <a:rPr lang="en-US" sz="1600" dirty="0" err="1">
                <a:solidFill>
                  <a:srgbClr val="008080"/>
                </a:solidFill>
                <a:latin typeface="Consolas" panose="020B0609020204030204" pitchFamily="49" charset="0"/>
              </a:rPr>
              <a:t>LocationName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00"/>
                </a:solidFill>
                <a:latin typeface="Consolas" panose="020B0609020204030204" pitchFamily="49" charset="0"/>
              </a:rPr>
              <a:t>'Big Time Brewery'</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pPr lvl="3"/>
            <a:r>
              <a:rPr lang="en-US" sz="1600" dirty="0" err="1">
                <a:solidFill>
                  <a:srgbClr val="008080"/>
                </a:solidFill>
                <a:latin typeface="Consolas" panose="020B0609020204030204" pitchFamily="49" charset="0"/>
              </a:rPr>
              <a:t>LocationDescr</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00"/>
                </a:solidFill>
                <a:latin typeface="Consolas" panose="020B0609020204030204" pitchFamily="49" charset="0"/>
              </a:rPr>
              <a:t>'Great place to visit before class'</a:t>
            </a:r>
            <a:endParaRPr lang="en-US" sz="1600" dirty="0">
              <a:solidFill>
                <a:prstClr val="black"/>
              </a:solidFill>
              <a:latin typeface="Consolas" panose="020B0609020204030204" pitchFamily="49" charset="0"/>
            </a:endParaRPr>
          </a:p>
          <a:p>
            <a:pPr lvl="3"/>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LocationID</a:t>
            </a:r>
            <a:r>
              <a:rPr lang="en-US" sz="1600" dirty="0">
                <a:solidFill>
                  <a:srgbClr val="0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2</a:t>
            </a:r>
          </a:p>
          <a:p>
            <a:pPr lvl="3"/>
            <a:endParaRPr lang="en-US" sz="1600" dirty="0">
              <a:solidFill>
                <a:prstClr val="black"/>
              </a:solidFill>
              <a:latin typeface="Consolas" panose="020B0609020204030204" pitchFamily="49" charset="0"/>
            </a:endParaRPr>
          </a:p>
          <a:p>
            <a:pPr lvl="3"/>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FF00FF"/>
                </a:solidFill>
                <a:latin typeface="Consolas" panose="020B0609020204030204" pitchFamily="49" charset="0"/>
              </a:rPr>
              <a:t>@@ERROR</a:t>
            </a:r>
            <a:endParaRPr lang="en-US" sz="1600" dirty="0">
              <a:solidFill>
                <a:prstClr val="black"/>
              </a:solidFill>
              <a:latin typeface="Consolas" panose="020B0609020204030204" pitchFamily="49" charset="0"/>
            </a:endParaRPr>
          </a:p>
          <a:p>
            <a:pPr lvl="3"/>
            <a:r>
              <a:rPr lang="en-US" sz="1600" dirty="0">
                <a:solidFill>
                  <a:srgbClr val="0000FF"/>
                </a:solidFill>
                <a:latin typeface="Consolas" panose="020B0609020204030204" pitchFamily="49" charset="0"/>
              </a:rPr>
              <a:t>IF </a:t>
            </a:r>
            <a:r>
              <a:rPr lang="en-US" sz="1600" dirty="0">
                <a:solidFill>
                  <a:srgbClr val="808080"/>
                </a:solidFill>
                <a:latin typeface="Consolas" panose="020B0609020204030204" pitchFamily="49" charset="0"/>
              </a:rPr>
              <a:t>(</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&lt;&gt;</a:t>
            </a:r>
            <a:r>
              <a:rPr lang="en-US" sz="1600" dirty="0">
                <a:solidFill>
                  <a:prstClr val="black"/>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GOTO</a:t>
            </a:r>
            <a:r>
              <a:rPr lang="en-US" sz="1600" dirty="0">
                <a:solidFill>
                  <a:prstClr val="black"/>
                </a:solidFill>
                <a:latin typeface="Consolas" panose="020B0609020204030204" pitchFamily="49" charset="0"/>
              </a:rPr>
              <a:t> </a:t>
            </a:r>
            <a:r>
              <a:rPr lang="en-US" sz="1600" dirty="0">
                <a:solidFill>
                  <a:srgbClr val="008080"/>
                </a:solidFill>
                <a:latin typeface="Consolas" panose="020B0609020204030204" pitchFamily="49" charset="0"/>
              </a:rPr>
              <a:t>PROBLEM</a:t>
            </a:r>
            <a:endParaRPr lang="en-US" sz="1600" dirty="0">
              <a:solidFill>
                <a:prstClr val="black"/>
              </a:solidFill>
              <a:latin typeface="Consolas" panose="020B0609020204030204" pitchFamily="49" charset="0"/>
            </a:endParaRPr>
          </a:p>
          <a:p>
            <a:pPr lvl="2"/>
            <a:r>
              <a:rPr lang="en-US" sz="1600" dirty="0">
                <a:solidFill>
                  <a:srgbClr val="0000FF"/>
                </a:solidFill>
                <a:latin typeface="Consolas" panose="020B0609020204030204" pitchFamily="49" charset="0"/>
              </a:rPr>
              <a:t>COMMIT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a:t>
            </a:r>
          </a:p>
          <a:p>
            <a:pPr lvl="2"/>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COMMIT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PROBLEM:</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IF </a:t>
            </a:r>
            <a:r>
              <a:rPr lang="en-US" sz="1600" dirty="0">
                <a:solidFill>
                  <a:srgbClr val="808080"/>
                </a:solidFill>
                <a:latin typeface="Consolas" panose="020B0609020204030204" pitchFamily="49" charset="0"/>
              </a:rPr>
              <a:t>(</a:t>
            </a:r>
            <a:r>
              <a:rPr lang="en-US" sz="1600" dirty="0">
                <a:solidFill>
                  <a:srgbClr val="008080"/>
                </a:solidFill>
                <a:latin typeface="Consolas" panose="020B0609020204030204" pitchFamily="49" charset="0"/>
              </a:rPr>
              <a:t>@</a:t>
            </a:r>
            <a:r>
              <a:rPr lang="en-US" sz="1600" dirty="0" err="1">
                <a:solidFill>
                  <a:srgbClr val="008080"/>
                </a:solidFill>
                <a:latin typeface="Consolas" panose="020B0609020204030204" pitchFamily="49" charset="0"/>
              </a:rPr>
              <a:t>ErrorCode</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&lt;&gt;</a:t>
            </a:r>
            <a:r>
              <a:rPr lang="en-US" sz="1600" dirty="0">
                <a:solidFill>
                  <a:prstClr val="black"/>
                </a:solidFill>
                <a:latin typeface="Consolas" panose="020B0609020204030204" pitchFamily="49" charset="0"/>
              </a:rPr>
              <a:t> 0</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srgbClr val="0000FF"/>
                </a:solidFill>
                <a:latin typeface="Consolas" panose="020B0609020204030204" pitchFamily="49" charset="0"/>
              </a:rPr>
              <a:t>BEGIN</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PRINT</a:t>
            </a:r>
            <a:r>
              <a:rPr lang="en-US" sz="1600" dirty="0">
                <a:solidFill>
                  <a:prstClr val="black"/>
                </a:solidFill>
                <a:latin typeface="Consolas" panose="020B0609020204030204" pitchFamily="49" charset="0"/>
              </a:rPr>
              <a:t> </a:t>
            </a:r>
            <a:r>
              <a:rPr lang="en-US" sz="1600" dirty="0">
                <a:solidFill>
                  <a:srgbClr val="FF0000"/>
                </a:solidFill>
                <a:latin typeface="Consolas" panose="020B0609020204030204" pitchFamily="49" charset="0"/>
              </a:rPr>
              <a:t>'Unable to process requested transaction!'</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ROLLBACK</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276896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US" dirty="0" err="1"/>
              <a:t>trancount</a:t>
            </a:r>
            <a:r>
              <a:rPr lang="en-US" dirty="0"/>
              <a:t> </a:t>
            </a:r>
          </a:p>
        </p:txBody>
      </p:sp>
      <p:sp>
        <p:nvSpPr>
          <p:cNvPr id="3" name="Content Placeholder 2"/>
          <p:cNvSpPr>
            <a:spLocks noGrp="1"/>
          </p:cNvSpPr>
          <p:nvPr>
            <p:ph idx="1"/>
          </p:nvPr>
        </p:nvSpPr>
        <p:spPr>
          <a:xfrm>
            <a:off x="457200" y="1600200"/>
            <a:ext cx="8686800" cy="5181600"/>
          </a:xfrm>
        </p:spPr>
        <p:txBody>
          <a:bodyPr>
            <a:normAutofit/>
          </a:bodyPr>
          <a:lstStyle/>
          <a:p>
            <a:r>
              <a:rPr lang="en-US" sz="2800" dirty="0"/>
              <a:t>global variable automatically managed by system</a:t>
            </a:r>
          </a:p>
          <a:p>
            <a:pPr lvl="1"/>
            <a:r>
              <a:rPr lang="en-US" sz="2400" dirty="0"/>
              <a:t>reflects the level of nested transactions</a:t>
            </a:r>
          </a:p>
          <a:p>
            <a:pPr lvl="1"/>
            <a:r>
              <a:rPr lang="en-US" sz="2400" dirty="0"/>
              <a:t>Each BEGIN TRAN increases @@</a:t>
            </a:r>
            <a:r>
              <a:rPr lang="en-US" sz="2400" dirty="0" err="1"/>
              <a:t>trancount</a:t>
            </a:r>
            <a:r>
              <a:rPr lang="en-US" sz="2400" dirty="0"/>
              <a:t> by 1</a:t>
            </a:r>
          </a:p>
          <a:p>
            <a:pPr lvl="1"/>
            <a:r>
              <a:rPr lang="en-US" sz="2400" dirty="0"/>
              <a:t>Each COMMIT TRAN decreases @@</a:t>
            </a:r>
            <a:r>
              <a:rPr lang="en-US" sz="2400" dirty="0" err="1"/>
              <a:t>trancount</a:t>
            </a:r>
            <a:r>
              <a:rPr lang="en-US" sz="2400" dirty="0"/>
              <a:t> by 1</a:t>
            </a:r>
          </a:p>
          <a:p>
            <a:pPr lvl="1"/>
            <a:r>
              <a:rPr lang="en-US" sz="2400" dirty="0"/>
              <a:t>Nothing is committed until @@</a:t>
            </a:r>
            <a:r>
              <a:rPr lang="en-US" sz="2400" dirty="0" err="1"/>
              <a:t>trancount</a:t>
            </a:r>
            <a:r>
              <a:rPr lang="en-US" sz="2400" dirty="0"/>
              <a:t> reaches 0</a:t>
            </a:r>
          </a:p>
          <a:p>
            <a:pPr lvl="1"/>
            <a:r>
              <a:rPr lang="en-US" sz="2400" dirty="0">
                <a:solidFill>
                  <a:srgbClr val="FF0000"/>
                </a:solidFill>
              </a:rPr>
              <a:t>Error is raised by system if @@</a:t>
            </a:r>
            <a:r>
              <a:rPr lang="en-US" sz="2400" dirty="0" err="1">
                <a:solidFill>
                  <a:srgbClr val="FF0000"/>
                </a:solidFill>
              </a:rPr>
              <a:t>trancount</a:t>
            </a:r>
            <a:r>
              <a:rPr lang="en-US" sz="2400" dirty="0">
                <a:solidFill>
                  <a:srgbClr val="FF0000"/>
                </a:solidFill>
              </a:rPr>
              <a:t> is not what expected</a:t>
            </a:r>
          </a:p>
          <a:p>
            <a:endParaRPr lang="en-US" dirty="0"/>
          </a:p>
          <a:p>
            <a:r>
              <a:rPr lang="en-US" sz="2800" dirty="0"/>
              <a:t>Can be queried to determine the level of nesting</a:t>
            </a:r>
          </a:p>
          <a:p>
            <a:pPr lvl="1"/>
            <a:r>
              <a:rPr lang="en-US" sz="2400" dirty="0"/>
              <a:t>0 indicates no nesting</a:t>
            </a:r>
          </a:p>
          <a:p>
            <a:pPr lvl="1"/>
            <a:r>
              <a:rPr lang="en-US" sz="2400" dirty="0"/>
              <a:t>1 indicates nesting one level deep</a:t>
            </a:r>
          </a:p>
          <a:p>
            <a:pPr lvl="1"/>
            <a:r>
              <a:rPr lang="en-US" sz="2400" dirty="0"/>
              <a:t>2 indicates nesting two levels deep…and so on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8345028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descr="http://www.codeproject.com/KB/database/SQLServerTransactions/pic1.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1663"/>
            <a:ext cx="7359162" cy="5341937"/>
          </a:xfrm>
          <a:prstGeom prst="rect">
            <a:avLst/>
          </a:prstGeom>
          <a:noFill/>
          <a:ln>
            <a:noFill/>
          </a:ln>
        </p:spPr>
      </p:pic>
    </p:spTree>
    <p:extLst>
      <p:ext uri="{BB962C8B-B14F-4D97-AF65-F5344CB8AC3E}">
        <p14:creationId xmlns:p14="http://schemas.microsoft.com/office/powerpoint/2010/main" val="18196131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Transactions</a:t>
            </a:r>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a:t>COMMIT issued against ‘inner’/nested transactions</a:t>
            </a:r>
          </a:p>
          <a:p>
            <a:pPr lvl="1"/>
            <a:r>
              <a:rPr lang="en-US" sz="2400" dirty="0"/>
              <a:t>Does not commit any changes to disk</a:t>
            </a:r>
          </a:p>
          <a:p>
            <a:pPr lvl="1"/>
            <a:r>
              <a:rPr lang="en-US" sz="2400" dirty="0"/>
              <a:t>decrements the@@TRANCOUNT automatic variable</a:t>
            </a:r>
          </a:p>
          <a:p>
            <a:pPr lvl="1"/>
            <a:endParaRPr lang="en-US" dirty="0"/>
          </a:p>
          <a:p>
            <a:r>
              <a:rPr lang="en-US" sz="2800" dirty="0"/>
              <a:t>A ROLLBACK undoes everything</a:t>
            </a:r>
          </a:p>
          <a:p>
            <a:pPr lvl="1"/>
            <a:r>
              <a:rPr lang="en-US" sz="2400" dirty="0"/>
              <a:t>rolls back all transactions, regardless of the nesting level</a:t>
            </a:r>
          </a:p>
          <a:p>
            <a:pPr lvl="1"/>
            <a:r>
              <a:rPr lang="en-US" sz="2400" dirty="0"/>
              <a:t>All changes undone to outermost BEGIN TRAN</a:t>
            </a:r>
          </a:p>
          <a:p>
            <a:pPr lvl="1"/>
            <a:r>
              <a:rPr lang="en-US" sz="2400" dirty="0"/>
              <a:t>Exception:  SAVE TRANSACTION</a:t>
            </a:r>
          </a:p>
          <a:p>
            <a:pPr lvl="1"/>
            <a:r>
              <a:rPr lang="en-US" sz="2400" dirty="0"/>
              <a:t>Sets @@</a:t>
            </a:r>
            <a:r>
              <a:rPr lang="en-US" sz="2400" dirty="0" err="1"/>
              <a:t>trancount</a:t>
            </a:r>
            <a:r>
              <a:rPr lang="en-US" sz="2400" dirty="0"/>
              <a:t> to 0 in all cases</a:t>
            </a:r>
          </a:p>
          <a:p>
            <a:pPr lvl="1"/>
            <a:endParaRPr lang="en-US" sz="2400"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314330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descr="http://www.codeproject.com/KB/database/SQLServerTransactions/pic2.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7162800" cy="5668963"/>
          </a:xfrm>
          <a:prstGeom prst="rect">
            <a:avLst/>
          </a:prstGeom>
          <a:noFill/>
          <a:ln>
            <a:noFill/>
          </a:ln>
        </p:spPr>
      </p:pic>
    </p:spTree>
    <p:extLst>
      <p:ext uri="{BB962C8B-B14F-4D97-AF65-F5344CB8AC3E}">
        <p14:creationId xmlns:p14="http://schemas.microsoft.com/office/powerpoint/2010/main" val="2259219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 </a:t>
            </a:r>
          </a:p>
        </p:txBody>
      </p:sp>
      <p:sp>
        <p:nvSpPr>
          <p:cNvPr id="3" name="Title 2"/>
          <p:cNvSpPr>
            <a:spLocks noGrp="1"/>
          </p:cNvSpPr>
          <p:nvPr>
            <p:ph type="title"/>
          </p:nvPr>
        </p:nvSpPr>
        <p:spPr/>
        <p:txBody>
          <a:bodyPr/>
          <a:lstStyle/>
          <a:p>
            <a:pPr algn="r"/>
            <a:r>
              <a:rPr lang="en-US" dirty="0"/>
              <a:t> </a:t>
            </a:r>
            <a:r>
              <a:rPr lang="en-US" b="0" dirty="0">
                <a:latin typeface="Arial" pitchFamily="34" charset="0"/>
                <a:cs typeface="Arial" pitchFamily="34" charset="0"/>
              </a:rPr>
              <a:t>Questions?</a:t>
            </a:r>
          </a:p>
        </p:txBody>
      </p:sp>
      <p:pic>
        <p:nvPicPr>
          <p:cNvPr id="7" name="Picture 2" descr="http://www.themoviemind.com/wp-content/uploads/2008/03/quiz.jpg"/>
          <p:cNvPicPr>
            <a:picLocks noChangeAspect="1" noChangeArrowheads="1"/>
          </p:cNvPicPr>
          <p:nvPr/>
        </p:nvPicPr>
        <p:blipFill>
          <a:blip r:embed="rId2" cstate="print"/>
          <a:srcRect/>
          <a:stretch>
            <a:fillRect/>
          </a:stretch>
        </p:blipFill>
        <p:spPr bwMode="auto">
          <a:xfrm>
            <a:off x="0" y="-19050"/>
            <a:ext cx="5562600" cy="687705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21513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4953000"/>
          </a:xfrm>
        </p:spPr>
        <p:txBody>
          <a:bodyPr>
            <a:normAutofit/>
          </a:bodyPr>
          <a:lstStyle/>
          <a:p>
            <a:r>
              <a:rPr lang="en-US" dirty="0"/>
              <a:t>Lab 1: </a:t>
            </a:r>
            <a:r>
              <a:rPr lang="en-US" dirty="0" smtClean="0">
                <a:solidFill>
                  <a:srgbClr val="FF0000"/>
                </a:solidFill>
              </a:rPr>
              <a:t>t</a:t>
            </a:r>
            <a:r>
              <a:rPr lang="en-US" dirty="0" smtClean="0">
                <a:solidFill>
                  <a:srgbClr val="FF0000"/>
                </a:solidFill>
              </a:rPr>
              <a:t>oday is lab; assignment due Friday</a:t>
            </a:r>
            <a:endParaRPr lang="en-US" dirty="0">
              <a:solidFill>
                <a:srgbClr val="FF0000"/>
              </a:solidFill>
            </a:endParaRPr>
          </a:p>
          <a:p>
            <a:pPr lvl="1"/>
            <a:r>
              <a:rPr lang="en-US" dirty="0" smtClean="0"/>
              <a:t>CREATE database/table/stored procedures</a:t>
            </a:r>
          </a:p>
          <a:p>
            <a:pPr lvl="1"/>
            <a:r>
              <a:rPr lang="en-US" dirty="0" smtClean="0"/>
              <a:t>INSERT statements (populate several rows)</a:t>
            </a:r>
          </a:p>
          <a:p>
            <a:pPr lvl="1"/>
            <a:r>
              <a:rPr lang="en-US" dirty="0" smtClean="0"/>
              <a:t>Output parameters</a:t>
            </a:r>
          </a:p>
          <a:p>
            <a:pPr lvl="1"/>
            <a:endParaRPr lang="en-US" dirty="0">
              <a:solidFill>
                <a:srgbClr val="FF0000"/>
              </a:solidFill>
            </a:endParaRP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2804543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TRY…CATCH</a:t>
            </a:r>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a:solidFill>
                  <a:srgbClr val="FF0000"/>
                </a:solidFill>
                <a:cs typeface="Courier New" pitchFamily="49" charset="0"/>
              </a:rPr>
              <a:t>Common and powerful error handling for T-SQL </a:t>
            </a:r>
          </a:p>
          <a:p>
            <a:pPr lvl="1"/>
            <a:r>
              <a:rPr lang="en-US" sz="2400" dirty="0">
                <a:cs typeface="Courier New" pitchFamily="49" charset="0"/>
              </a:rPr>
              <a:t>similar to the exception handling in C# and C++ </a:t>
            </a:r>
          </a:p>
          <a:p>
            <a:endParaRPr lang="en-US" dirty="0">
              <a:cs typeface="Courier New" pitchFamily="49" charset="0"/>
            </a:endParaRPr>
          </a:p>
          <a:p>
            <a:r>
              <a:rPr lang="en-US" sz="2800" dirty="0">
                <a:cs typeface="Courier New" pitchFamily="49" charset="0"/>
              </a:rPr>
              <a:t>Group of T-SQL statements can be enclosed in TRY block</a:t>
            </a:r>
          </a:p>
          <a:p>
            <a:r>
              <a:rPr lang="en-US" sz="2800" dirty="0">
                <a:cs typeface="Courier New" pitchFamily="49" charset="0"/>
              </a:rPr>
              <a:t>If an error occurs in the TRY block, control is passed to another group of statements that is enclosed in a CATCH block</a:t>
            </a:r>
          </a:p>
          <a:p>
            <a:pPr>
              <a:buNone/>
            </a:pPr>
            <a:r>
              <a:rPr lang="en-US" dirty="0">
                <a:latin typeface="Courier New" pitchFamily="49" charset="0"/>
                <a:cs typeface="Courier New" pitchFamily="49" charset="0"/>
              </a:rPr>
              <a:t> </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4097215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solidFill>
                  <a:srgbClr val="0070C0"/>
                </a:solidFill>
                <a:latin typeface="Courier New" pitchFamily="49" charset="0"/>
                <a:cs typeface="Courier New" pitchFamily="49" charset="0"/>
              </a:rPr>
              <a:t>CATCH</a:t>
            </a:r>
            <a:r>
              <a:rPr lang="en-US" dirty="0"/>
              <a:t> error</a:t>
            </a:r>
          </a:p>
        </p:txBody>
      </p:sp>
      <p:sp>
        <p:nvSpPr>
          <p:cNvPr id="3" name="Content Placeholder 2"/>
          <p:cNvSpPr>
            <a:spLocks noGrp="1"/>
          </p:cNvSpPr>
          <p:nvPr>
            <p:ph idx="1"/>
          </p:nvPr>
        </p:nvSpPr>
        <p:spPr>
          <a:xfrm>
            <a:off x="457200" y="1600200"/>
            <a:ext cx="8686800" cy="4525963"/>
          </a:xfrm>
        </p:spPr>
        <p:txBody>
          <a:bodyPr>
            <a:normAutofit fontScale="55000" lnSpcReduction="20000"/>
          </a:bodyPr>
          <a:lstStyle/>
          <a:p>
            <a:pPr>
              <a:buNone/>
            </a:pPr>
            <a:endParaRPr lang="en-US" sz="3600" dirty="0">
              <a:latin typeface="Courier New" pitchFamily="49" charset="0"/>
              <a:cs typeface="Courier New" pitchFamily="49" charset="0"/>
            </a:endParaRPr>
          </a:p>
          <a:p>
            <a:pPr>
              <a:buNone/>
            </a:pPr>
            <a:r>
              <a:rPr lang="en-US" sz="3600" b="1" dirty="0">
                <a:solidFill>
                  <a:srgbClr val="0070C0"/>
                </a:solidFill>
                <a:latin typeface="Courier New" pitchFamily="49" charset="0"/>
                <a:cs typeface="Courier New" pitchFamily="49" charset="0"/>
              </a:rPr>
              <a:t>BEGIN TRY</a:t>
            </a:r>
          </a:p>
          <a:p>
            <a:pPr>
              <a:buNone/>
            </a:pPr>
            <a:r>
              <a:rPr lang="en-US" sz="3600" b="1" dirty="0">
                <a:solidFill>
                  <a:schemeClr val="accent3">
                    <a:lumMod val="75000"/>
                  </a:schemeClr>
                </a:solidFill>
                <a:latin typeface="Courier New" pitchFamily="49" charset="0"/>
                <a:cs typeface="Courier New" pitchFamily="49" charset="0"/>
              </a:rPr>
              <a:t>    -- Generate a divide-by-zero error</a:t>
            </a:r>
          </a:p>
          <a:p>
            <a:pPr>
              <a:buNone/>
            </a:pP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SELECT</a:t>
            </a:r>
            <a:r>
              <a:rPr lang="en-US" sz="3600" dirty="0">
                <a:latin typeface="Courier New" pitchFamily="49" charset="0"/>
                <a:cs typeface="Courier New" pitchFamily="49" charset="0"/>
              </a:rPr>
              <a:t> 1/0;</a:t>
            </a:r>
          </a:p>
          <a:p>
            <a:pPr>
              <a:buNone/>
            </a:pPr>
            <a:r>
              <a:rPr lang="en-US" sz="3600" b="1" dirty="0">
                <a:solidFill>
                  <a:srgbClr val="0070C0"/>
                </a:solidFill>
                <a:latin typeface="Courier New" pitchFamily="49" charset="0"/>
                <a:cs typeface="Courier New" pitchFamily="49" charset="0"/>
              </a:rPr>
              <a:t>END TRY</a:t>
            </a:r>
          </a:p>
          <a:p>
            <a:pPr>
              <a:buNone/>
            </a:pPr>
            <a:r>
              <a:rPr lang="en-US" sz="3600" b="1" dirty="0">
                <a:solidFill>
                  <a:srgbClr val="0070C0"/>
                </a:solidFill>
                <a:latin typeface="Courier New" pitchFamily="49" charset="0"/>
                <a:cs typeface="Courier New" pitchFamily="49" charset="0"/>
              </a:rPr>
              <a:t>BEGIN CATCH</a:t>
            </a:r>
          </a:p>
          <a:p>
            <a:pPr>
              <a:buNone/>
            </a:pPr>
            <a:r>
              <a:rPr lang="en-US" sz="3600" b="1" dirty="0">
                <a:solidFill>
                  <a:srgbClr val="0070C0"/>
                </a:solidFill>
                <a:latin typeface="Courier New" pitchFamily="49" charset="0"/>
                <a:cs typeface="Courier New" pitchFamily="49" charset="0"/>
              </a:rPr>
              <a:t> SELECT </a:t>
            </a: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ERROR_NUMBER</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ErrorNumber</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ERROR_SEVERITY</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ErrorSeverity</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ERROR_STATE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ErrorState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ERROR_LINE</a:t>
            </a:r>
            <a:r>
              <a:rPr lang="en-US" sz="3600" dirty="0">
                <a:latin typeface="Courier New" pitchFamily="49" charset="0"/>
                <a:cs typeface="Courier New" pitchFamily="49" charset="0"/>
              </a:rPr>
              <a:t> ()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ErrorLine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ERROR_PROCEDURE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ErrorProcedure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ERROR_MESSAGE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ErrorMessage</a:t>
            </a:r>
            <a:r>
              <a:rPr lang="en-US" sz="3600" dirty="0">
                <a:latin typeface="Courier New" pitchFamily="49" charset="0"/>
                <a:cs typeface="Courier New" pitchFamily="49" charset="0"/>
              </a:rPr>
              <a:t>;</a:t>
            </a:r>
          </a:p>
          <a:p>
            <a:pPr>
              <a:buNone/>
            </a:pPr>
            <a:r>
              <a:rPr lang="en-US" sz="3600" b="1" dirty="0">
                <a:solidFill>
                  <a:srgbClr val="0070C0"/>
                </a:solidFill>
                <a:latin typeface="Courier New" pitchFamily="49" charset="0"/>
                <a:cs typeface="Courier New" pitchFamily="49" charset="0"/>
              </a:rPr>
              <a:t>END CATCH</a:t>
            </a:r>
            <a:r>
              <a:rPr lang="en-US" sz="3600" dirty="0">
                <a:latin typeface="Courier New" pitchFamily="49" charset="0"/>
                <a:cs typeface="Courier New" pitchFamily="49" charset="0"/>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8802452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dirty="0"/>
              <a:t> </a:t>
            </a:r>
          </a:p>
        </p:txBody>
      </p:sp>
      <p:pic>
        <p:nvPicPr>
          <p:cNvPr id="167938" name="Picture 2" descr="http://www.thinkbigcreate.com/ThinkBigCreate/images/ThinkingSmiley.jpg"/>
          <p:cNvPicPr>
            <a:picLocks noChangeAspect="1" noChangeArrowheads="1"/>
          </p:cNvPicPr>
          <p:nvPr/>
        </p:nvPicPr>
        <p:blipFill>
          <a:blip r:embed="rId2" cstate="print"/>
          <a:srcRect/>
          <a:stretch>
            <a:fillRect/>
          </a:stretch>
        </p:blipFill>
        <p:spPr bwMode="auto">
          <a:xfrm>
            <a:off x="2209800" y="1607429"/>
            <a:ext cx="4876800" cy="5250571"/>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3998566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Control of Flow</a:t>
            </a:r>
          </a:p>
        </p:txBody>
      </p:sp>
      <p:sp>
        <p:nvSpPr>
          <p:cNvPr id="3" name="Content Placeholder 2"/>
          <p:cNvSpPr>
            <a:spLocks noGrp="1"/>
          </p:cNvSpPr>
          <p:nvPr>
            <p:ph idx="1"/>
          </p:nvPr>
        </p:nvSpPr>
        <p:spPr/>
        <p:txBody>
          <a:bodyPr/>
          <a:lstStyle/>
          <a:p>
            <a:r>
              <a:rPr lang="en-US" dirty="0"/>
              <a:t>Managing speed of code execution</a:t>
            </a:r>
          </a:p>
          <a:p>
            <a:endParaRPr lang="en-US" dirty="0"/>
          </a:p>
          <a:p>
            <a:pPr lvl="1"/>
            <a:r>
              <a:rPr lang="en-US" dirty="0">
                <a:solidFill>
                  <a:srgbClr val="FF0000"/>
                </a:solidFill>
              </a:rPr>
              <a:t>Why?</a:t>
            </a:r>
          </a:p>
          <a:p>
            <a:pPr lvl="1"/>
            <a:endParaRPr lang="en-US" dirty="0">
              <a:solidFill>
                <a:srgbClr val="FF0000"/>
              </a:solidFill>
            </a:endParaRPr>
          </a:p>
          <a:p>
            <a:pPr lvl="1"/>
            <a:r>
              <a:rPr lang="en-US" dirty="0">
                <a:solidFill>
                  <a:srgbClr val="FF0000"/>
                </a:solidFill>
              </a:rPr>
              <a:t>When?</a:t>
            </a:r>
          </a:p>
        </p:txBody>
      </p:sp>
      <p:pic>
        <p:nvPicPr>
          <p:cNvPr id="65538" name="Picture 2" descr="http://ts1.mm.bing.net/th?id=H.4929197694321996&amp;pid=1.7"/>
          <p:cNvPicPr>
            <a:picLocks noChangeAspect="1" noChangeArrowheads="1"/>
          </p:cNvPicPr>
          <p:nvPr/>
        </p:nvPicPr>
        <p:blipFill>
          <a:blip r:embed="rId2" cstate="print"/>
          <a:srcRect/>
          <a:stretch>
            <a:fillRect/>
          </a:stretch>
        </p:blipFill>
        <p:spPr bwMode="auto">
          <a:xfrm>
            <a:off x="4038600" y="3028951"/>
            <a:ext cx="5105400" cy="3829050"/>
          </a:xfrm>
          <a:prstGeom prst="rect">
            <a:avLst/>
          </a:prstGeom>
          <a:noFill/>
        </p:spPr>
      </p:pic>
    </p:spTree>
    <p:extLst>
      <p:ext uri="{BB962C8B-B14F-4D97-AF65-F5344CB8AC3E}">
        <p14:creationId xmlns:p14="http://schemas.microsoft.com/office/powerpoint/2010/main" val="27310055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Control of Flow</a:t>
            </a:r>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None/>
            </a:pPr>
            <a:r>
              <a:rPr lang="en-US" b="1" dirty="0">
                <a:solidFill>
                  <a:srgbClr val="0070C0"/>
                </a:solidFill>
                <a:latin typeface="Courier New" pitchFamily="49" charset="0"/>
                <a:cs typeface="Courier New" pitchFamily="49" charset="0"/>
              </a:rPr>
              <a:t>IF…ELSE </a:t>
            </a:r>
          </a:p>
          <a:p>
            <a:pPr>
              <a:buNone/>
            </a:pPr>
            <a:r>
              <a:rPr lang="en-US" b="1" dirty="0">
                <a:solidFill>
                  <a:srgbClr val="0070C0"/>
                </a:solidFill>
                <a:latin typeface="Courier New" pitchFamily="49" charset="0"/>
                <a:cs typeface="Courier New" pitchFamily="49" charset="0"/>
              </a:rPr>
              <a:t>BEGIN…END</a:t>
            </a:r>
          </a:p>
          <a:p>
            <a:pPr>
              <a:buNone/>
            </a:pPr>
            <a:endParaRPr lang="en-US" b="1" dirty="0">
              <a:solidFill>
                <a:srgbClr val="0070C0"/>
              </a:solidFill>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WHILE </a:t>
            </a:r>
          </a:p>
          <a:p>
            <a:pPr>
              <a:buNone/>
            </a:pPr>
            <a:r>
              <a:rPr lang="en-US" b="1" dirty="0">
                <a:solidFill>
                  <a:srgbClr val="0070C0"/>
                </a:solidFill>
                <a:latin typeface="Courier New" pitchFamily="49" charset="0"/>
                <a:cs typeface="Courier New" pitchFamily="49" charset="0"/>
              </a:rPr>
              <a:t>BREAK | CONTINUE</a:t>
            </a:r>
          </a:p>
          <a:p>
            <a:pPr>
              <a:buNone/>
            </a:pPr>
            <a:endParaRPr lang="en-US" b="1" dirty="0">
              <a:solidFill>
                <a:srgbClr val="0070C0"/>
              </a:solidFill>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WAITFOR</a:t>
            </a:r>
          </a:p>
          <a:p>
            <a:pPr>
              <a:buNone/>
            </a:pPr>
            <a:r>
              <a:rPr lang="en-US" b="1" dirty="0">
                <a:solidFill>
                  <a:srgbClr val="0070C0"/>
                </a:solidFill>
                <a:latin typeface="Courier New" pitchFamily="49" charset="0"/>
                <a:cs typeface="Courier New" pitchFamily="49" charset="0"/>
              </a:rPr>
              <a:t>TRY…CATCH</a:t>
            </a:r>
            <a:r>
              <a:rPr lang="en-US" b="1" dirty="0">
                <a:latin typeface="Courier New" pitchFamily="49" charset="0"/>
                <a:cs typeface="Courier New" pitchFamily="49" charset="0"/>
              </a:rPr>
              <a:t> </a:t>
            </a:r>
          </a:p>
          <a:p>
            <a:pPr>
              <a:buNone/>
            </a:pPr>
            <a:r>
              <a:rPr lang="en-US" dirty="0">
                <a:latin typeface="Courier New" pitchFamily="49" charset="0"/>
                <a:cs typeface="Courier New" pitchFamily="49" charset="0"/>
              </a:rPr>
              <a:t> </a:t>
            </a:r>
          </a:p>
          <a:p>
            <a:endParaRPr lang="en-US" dirty="0"/>
          </a:p>
          <a:p>
            <a:endParaRPr lang="en-US" dirty="0"/>
          </a:p>
        </p:txBody>
      </p:sp>
    </p:spTree>
    <p:extLst>
      <p:ext uri="{BB962C8B-B14F-4D97-AF65-F5344CB8AC3E}">
        <p14:creationId xmlns:p14="http://schemas.microsoft.com/office/powerpoint/2010/main" val="2797774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alibri" pitchFamily="34" charset="0"/>
                <a:cs typeface="Courier New" pitchFamily="49" charset="0"/>
              </a:rPr>
              <a:t>Very common use of logic within transaction management</a:t>
            </a:r>
          </a:p>
          <a:p>
            <a:endParaRPr lang="en-US" sz="2400" dirty="0">
              <a:latin typeface="Calibri" pitchFamily="34" charset="0"/>
              <a:cs typeface="Courier New" pitchFamily="49" charset="0"/>
            </a:endParaRPr>
          </a:p>
          <a:p>
            <a:r>
              <a:rPr lang="en-US" sz="2400" dirty="0">
                <a:latin typeface="Calibri" pitchFamily="34" charset="0"/>
                <a:cs typeface="Courier New" pitchFamily="49" charset="0"/>
              </a:rPr>
              <a:t>Imposes conditions on the execution of a Transact-SQL statement</a:t>
            </a:r>
          </a:p>
          <a:p>
            <a:pPr lvl="1"/>
            <a:r>
              <a:rPr lang="en-US" sz="2000" dirty="0">
                <a:latin typeface="Calibri" pitchFamily="34" charset="0"/>
                <a:cs typeface="Courier New" pitchFamily="49" charset="0"/>
              </a:rPr>
              <a:t>Condition is Boolean (true/false)</a:t>
            </a:r>
          </a:p>
          <a:p>
            <a:pPr lvl="1"/>
            <a:endParaRPr lang="en-US" sz="2000" dirty="0">
              <a:latin typeface="Calibri" pitchFamily="34" charset="0"/>
              <a:cs typeface="Courier New" pitchFamily="49" charset="0"/>
            </a:endParaRPr>
          </a:p>
          <a:p>
            <a:r>
              <a:rPr lang="en-US" sz="2400" dirty="0">
                <a:latin typeface="Calibri" pitchFamily="34" charset="0"/>
                <a:cs typeface="Courier New" pitchFamily="49" charset="0"/>
              </a:rPr>
              <a:t>TRUE: SQL statement that follows an </a:t>
            </a:r>
            <a:r>
              <a:rPr lang="en-US" sz="2400" dirty="0">
                <a:solidFill>
                  <a:srgbClr val="0070C0"/>
                </a:solidFill>
                <a:latin typeface="Calibri" pitchFamily="34" charset="0"/>
                <a:cs typeface="Courier New" pitchFamily="49" charset="0"/>
              </a:rPr>
              <a:t>IF</a:t>
            </a:r>
            <a:r>
              <a:rPr lang="en-US" sz="2400" dirty="0">
                <a:latin typeface="Calibri" pitchFamily="34" charset="0"/>
                <a:cs typeface="Courier New" pitchFamily="49" charset="0"/>
              </a:rPr>
              <a:t> is executed</a:t>
            </a:r>
          </a:p>
          <a:p>
            <a:endParaRPr lang="en-US" sz="2400" dirty="0">
              <a:latin typeface="Calibri" pitchFamily="34" charset="0"/>
              <a:cs typeface="Courier New" pitchFamily="49" charset="0"/>
            </a:endParaRPr>
          </a:p>
          <a:p>
            <a:r>
              <a:rPr lang="en-US" sz="2400" dirty="0">
                <a:latin typeface="Calibri" pitchFamily="34" charset="0"/>
                <a:cs typeface="Courier New" pitchFamily="49" charset="0"/>
              </a:rPr>
              <a:t>FALSE: alternative SQL statement that is executed </a:t>
            </a:r>
          </a:p>
          <a:p>
            <a:pPr lvl="1"/>
            <a:r>
              <a:rPr lang="en-US" sz="2000" dirty="0">
                <a:latin typeface="Calibri" pitchFamily="34" charset="0"/>
                <a:cs typeface="Courier New" pitchFamily="49" charset="0"/>
              </a:rPr>
              <a:t>Identified following</a:t>
            </a:r>
            <a:r>
              <a:rPr lang="en-US" sz="2000" dirty="0">
                <a:solidFill>
                  <a:srgbClr val="0070C0"/>
                </a:solidFill>
                <a:latin typeface="Calibri" pitchFamily="34" charset="0"/>
                <a:cs typeface="Courier New" pitchFamily="49" charset="0"/>
              </a:rPr>
              <a:t> ELSE</a:t>
            </a:r>
          </a:p>
          <a:p>
            <a:endParaRPr lang="en-US" dirty="0"/>
          </a:p>
          <a:p>
            <a:endParaRPr lang="en-US" dirty="0"/>
          </a:p>
        </p:txBody>
      </p:sp>
    </p:spTree>
    <p:extLst>
      <p:ext uri="{BB962C8B-B14F-4D97-AF65-F5344CB8AC3E}">
        <p14:creationId xmlns:p14="http://schemas.microsoft.com/office/powerpoint/2010/main" val="4264043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a:buNone/>
            </a:pPr>
            <a:r>
              <a:rPr lang="en-US" sz="3000" b="1" dirty="0">
                <a:solidFill>
                  <a:srgbClr val="0070C0"/>
                </a:solidFill>
                <a:latin typeface="Courier New" pitchFamily="49" charset="0"/>
                <a:cs typeface="Courier New" pitchFamily="49" charset="0"/>
              </a:rPr>
              <a:t>DECLARE</a:t>
            </a:r>
            <a:r>
              <a:rPr lang="en-US" sz="3000" b="1" dirty="0">
                <a:latin typeface="Courier New" pitchFamily="49" charset="0"/>
                <a:cs typeface="Courier New" pitchFamily="49" charset="0"/>
              </a:rPr>
              <a:t> @Number </a:t>
            </a:r>
            <a:r>
              <a:rPr lang="en-US" sz="3000" b="1" dirty="0" err="1">
                <a:latin typeface="Courier New" pitchFamily="49" charset="0"/>
                <a:cs typeface="Courier New" pitchFamily="49" charset="0"/>
              </a:rPr>
              <a:t>int</a:t>
            </a:r>
            <a:r>
              <a:rPr lang="en-US" sz="3000" b="1" dirty="0">
                <a:latin typeface="Courier New" pitchFamily="49" charset="0"/>
                <a:cs typeface="Courier New" pitchFamily="49" charset="0"/>
              </a:rPr>
              <a:t>;</a:t>
            </a:r>
          </a:p>
          <a:p>
            <a:pPr>
              <a:buNone/>
            </a:pPr>
            <a:r>
              <a:rPr lang="en-US" sz="3000" b="1" dirty="0">
                <a:solidFill>
                  <a:srgbClr val="0070C0"/>
                </a:solidFill>
                <a:latin typeface="Courier New" pitchFamily="49" charset="0"/>
                <a:cs typeface="Courier New" pitchFamily="49" charset="0"/>
              </a:rPr>
              <a:t>SET</a:t>
            </a:r>
            <a:r>
              <a:rPr lang="en-US" sz="3000" b="1" dirty="0">
                <a:latin typeface="Courier New" pitchFamily="49" charset="0"/>
                <a:cs typeface="Courier New" pitchFamily="49" charset="0"/>
              </a:rPr>
              <a:t> @Number = 50;</a:t>
            </a:r>
          </a:p>
          <a:p>
            <a:pPr>
              <a:buNone/>
            </a:pPr>
            <a:r>
              <a:rPr lang="en-US" sz="3000" b="1" dirty="0">
                <a:solidFill>
                  <a:srgbClr val="0070C0"/>
                </a:solidFill>
                <a:latin typeface="Courier New" pitchFamily="49" charset="0"/>
                <a:cs typeface="Courier New" pitchFamily="49" charset="0"/>
              </a:rPr>
              <a:t>IF</a:t>
            </a:r>
            <a:r>
              <a:rPr lang="en-US" sz="3000" b="1" dirty="0">
                <a:latin typeface="Courier New" pitchFamily="49" charset="0"/>
                <a:cs typeface="Courier New" pitchFamily="49" charset="0"/>
              </a:rPr>
              <a:t> @Number &gt; 100</a:t>
            </a:r>
          </a:p>
          <a:p>
            <a:pPr>
              <a:buNone/>
            </a:pPr>
            <a:r>
              <a:rPr lang="en-US" sz="3000" b="1" dirty="0">
                <a:latin typeface="Courier New" pitchFamily="49" charset="0"/>
                <a:cs typeface="Courier New" pitchFamily="49" charset="0"/>
              </a:rPr>
              <a:t>   PRINT '</a:t>
            </a:r>
            <a:r>
              <a:rPr lang="en-US" sz="3000" b="1" dirty="0">
                <a:solidFill>
                  <a:srgbClr val="FF0000"/>
                </a:solidFill>
                <a:latin typeface="Courier New" pitchFamily="49" charset="0"/>
                <a:cs typeface="Courier New" pitchFamily="49" charset="0"/>
              </a:rPr>
              <a:t>The number is large.</a:t>
            </a:r>
            <a:r>
              <a:rPr lang="en-US" sz="3000" b="1" dirty="0">
                <a:latin typeface="Courier New" pitchFamily="49" charset="0"/>
                <a:cs typeface="Courier New" pitchFamily="49" charset="0"/>
              </a:rPr>
              <a:t>';</a:t>
            </a:r>
          </a:p>
          <a:p>
            <a:pPr>
              <a:buNone/>
            </a:pPr>
            <a:r>
              <a:rPr lang="en-US" sz="3000" b="1" dirty="0">
                <a:solidFill>
                  <a:srgbClr val="0070C0"/>
                </a:solidFill>
                <a:latin typeface="Courier New" pitchFamily="49" charset="0"/>
                <a:cs typeface="Courier New" pitchFamily="49" charset="0"/>
              </a:rPr>
              <a:t>ELSE </a:t>
            </a:r>
          </a:p>
          <a:p>
            <a:pPr>
              <a:buNone/>
            </a:pPr>
            <a:r>
              <a:rPr lang="en-US" sz="3000" b="1" dirty="0">
                <a:solidFill>
                  <a:srgbClr val="0070C0"/>
                </a:solidFill>
                <a:latin typeface="Courier New" pitchFamily="49" charset="0"/>
                <a:cs typeface="Courier New" pitchFamily="49" charset="0"/>
              </a:rPr>
              <a:t>IF</a:t>
            </a:r>
            <a:r>
              <a:rPr lang="en-US" sz="3000" b="1" dirty="0">
                <a:latin typeface="Courier New" pitchFamily="49" charset="0"/>
                <a:cs typeface="Courier New" pitchFamily="49" charset="0"/>
              </a:rPr>
              <a:t> @Number &lt; 10</a:t>
            </a:r>
          </a:p>
          <a:p>
            <a:pPr>
              <a:buNone/>
            </a:pPr>
            <a:r>
              <a:rPr lang="en-US" sz="3000" b="1" dirty="0">
                <a:latin typeface="Courier New" pitchFamily="49" charset="0"/>
                <a:cs typeface="Courier New" pitchFamily="49" charset="0"/>
              </a:rPr>
              <a:t>      </a:t>
            </a:r>
            <a:r>
              <a:rPr lang="en-US" sz="3000" b="1" dirty="0">
                <a:solidFill>
                  <a:srgbClr val="0070C0"/>
                </a:solidFill>
                <a:latin typeface="Courier New" pitchFamily="49" charset="0"/>
                <a:cs typeface="Courier New" pitchFamily="49" charset="0"/>
              </a:rPr>
              <a:t>PRINT</a:t>
            </a:r>
            <a:r>
              <a:rPr lang="en-US" sz="3000" b="1" dirty="0">
                <a:latin typeface="Courier New" pitchFamily="49" charset="0"/>
                <a:cs typeface="Courier New" pitchFamily="49" charset="0"/>
              </a:rPr>
              <a:t> '</a:t>
            </a:r>
            <a:r>
              <a:rPr lang="en-US" sz="3000" b="1" dirty="0">
                <a:solidFill>
                  <a:srgbClr val="FF0000"/>
                </a:solidFill>
                <a:latin typeface="Courier New" pitchFamily="49" charset="0"/>
                <a:cs typeface="Courier New" pitchFamily="49" charset="0"/>
              </a:rPr>
              <a:t>The number is small.</a:t>
            </a:r>
            <a:r>
              <a:rPr lang="en-US" sz="3000" b="1" dirty="0">
                <a:latin typeface="Courier New" pitchFamily="49" charset="0"/>
                <a:cs typeface="Courier New" pitchFamily="49" charset="0"/>
              </a:rPr>
              <a:t>';</a:t>
            </a:r>
          </a:p>
          <a:p>
            <a:pPr>
              <a:buNone/>
            </a:pPr>
            <a:r>
              <a:rPr lang="en-US" sz="3000" b="1" dirty="0">
                <a:solidFill>
                  <a:srgbClr val="0070C0"/>
                </a:solidFill>
                <a:latin typeface="Courier New" pitchFamily="49" charset="0"/>
                <a:cs typeface="Courier New" pitchFamily="49" charset="0"/>
              </a:rPr>
              <a:t>ELSE</a:t>
            </a:r>
          </a:p>
          <a:p>
            <a:pPr>
              <a:buNone/>
            </a:pPr>
            <a:r>
              <a:rPr lang="en-US" sz="3000" b="1" dirty="0">
                <a:latin typeface="Courier New" pitchFamily="49" charset="0"/>
                <a:cs typeface="Courier New" pitchFamily="49" charset="0"/>
              </a:rPr>
              <a:t>      </a:t>
            </a:r>
            <a:r>
              <a:rPr lang="en-US" sz="3000" b="1" dirty="0">
                <a:solidFill>
                  <a:srgbClr val="0070C0"/>
                </a:solidFill>
                <a:latin typeface="Courier New" pitchFamily="49" charset="0"/>
                <a:cs typeface="Courier New" pitchFamily="49" charset="0"/>
              </a:rPr>
              <a:t>PRINT</a:t>
            </a:r>
            <a:r>
              <a:rPr lang="en-US" sz="3000" b="1" dirty="0">
                <a:latin typeface="Courier New" pitchFamily="49" charset="0"/>
                <a:cs typeface="Courier New" pitchFamily="49" charset="0"/>
              </a:rPr>
              <a:t> '</a:t>
            </a:r>
            <a:r>
              <a:rPr lang="en-US" sz="3000" b="1" dirty="0">
                <a:solidFill>
                  <a:srgbClr val="FF0000"/>
                </a:solidFill>
                <a:latin typeface="Courier New" pitchFamily="49" charset="0"/>
                <a:cs typeface="Courier New" pitchFamily="49" charset="0"/>
              </a:rPr>
              <a:t>The number is medium.</a:t>
            </a:r>
            <a:r>
              <a:rPr lang="en-US" sz="3000" b="1" dirty="0">
                <a:latin typeface="Courier New" pitchFamily="49" charset="0"/>
                <a:cs typeface="Courier New" pitchFamily="49" charset="0"/>
              </a:rPr>
              <a:t>';</a:t>
            </a:r>
          </a:p>
          <a:p>
            <a:pPr>
              <a:buNone/>
            </a:pPr>
            <a:endParaRPr lang="en-US" b="1" dirty="0"/>
          </a:p>
          <a:p>
            <a:endParaRPr lang="en-US" b="1" dirty="0"/>
          </a:p>
        </p:txBody>
      </p:sp>
    </p:spTree>
    <p:extLst>
      <p:ext uri="{BB962C8B-B14F-4D97-AF65-F5344CB8AC3E}">
        <p14:creationId xmlns:p14="http://schemas.microsoft.com/office/powerpoint/2010/main" val="14326360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IF…ELSE + BEGIN…END</a:t>
            </a:r>
          </a:p>
        </p:txBody>
      </p:sp>
      <p:sp>
        <p:nvSpPr>
          <p:cNvPr id="3" name="Content Placeholder 2"/>
          <p:cNvSpPr>
            <a:spLocks noGrp="1"/>
          </p:cNvSpPr>
          <p:nvPr>
            <p:ph idx="1"/>
          </p:nvPr>
        </p:nvSpPr>
        <p:spPr>
          <a:xfrm>
            <a:off x="457200" y="1600200"/>
            <a:ext cx="8686800" cy="5105400"/>
          </a:xfrm>
        </p:spPr>
        <p:txBody>
          <a:bodyPr>
            <a:normAutofit fontScale="85000" lnSpcReduction="20000"/>
          </a:bodyPr>
          <a:lstStyle/>
          <a:p>
            <a:pPr>
              <a:buNone/>
            </a:pPr>
            <a:r>
              <a:rPr lang="en-US" b="1" dirty="0">
                <a:solidFill>
                  <a:srgbClr val="0070C0"/>
                </a:solidFill>
                <a:latin typeface="Courier New" pitchFamily="49" charset="0"/>
                <a:cs typeface="Courier New" pitchFamily="49" charset="0"/>
              </a:rPr>
              <a:t>IF EXISTS </a:t>
            </a:r>
          </a:p>
          <a:p>
            <a:pPr>
              <a:buNone/>
            </a:pPr>
            <a:r>
              <a:rPr lang="en-US" b="1" dirty="0">
                <a:latin typeface="Courier New" pitchFamily="49" charset="0"/>
                <a:cs typeface="Courier New" pitchFamily="49" charset="0"/>
              </a:rPr>
              <a:t>(</a:t>
            </a:r>
            <a:r>
              <a:rPr lang="en-US" b="1" dirty="0">
                <a:solidFill>
                  <a:srgbClr val="0070C0"/>
                </a:solidFill>
                <a:latin typeface="Courier New" pitchFamily="49" charset="0"/>
                <a:cs typeface="Courier New" pitchFamily="49" charset="0"/>
              </a:rPr>
              <a:t>SELECT</a:t>
            </a:r>
            <a:r>
              <a:rPr lang="en-US" b="1" dirty="0">
                <a:latin typeface="Courier New" pitchFamily="49" charset="0"/>
                <a:cs typeface="Courier New" pitchFamily="49" charset="0"/>
              </a:rPr>
              <a:t> * </a:t>
            </a:r>
            <a:r>
              <a:rPr lang="en-US" b="1" dirty="0">
                <a:solidFill>
                  <a:srgbClr val="0070C0"/>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tblEMPLOYEE</a:t>
            </a:r>
            <a:endParaRPr lang="en-US" b="1" dirty="0">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WHERE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EMPState</a:t>
            </a:r>
            <a:r>
              <a:rPr lang="en-US" b="1" dirty="0">
                <a:latin typeface="Courier New" pitchFamily="49" charset="0"/>
                <a:cs typeface="Courier New" pitchFamily="49" charset="0"/>
              </a:rPr>
              <a:t> &lt;&gt; '</a:t>
            </a:r>
            <a:r>
              <a:rPr lang="en-US" b="1" dirty="0">
                <a:solidFill>
                  <a:srgbClr val="FF0000"/>
                </a:solidFill>
                <a:latin typeface="Courier New" pitchFamily="49" charset="0"/>
                <a:cs typeface="Courier New" pitchFamily="49" charset="0"/>
              </a:rPr>
              <a:t>WA</a:t>
            </a:r>
            <a:r>
              <a:rPr lang="en-US" b="1" dirty="0">
                <a:latin typeface="Courier New" pitchFamily="49" charset="0"/>
                <a:cs typeface="Courier New" pitchFamily="49" charset="0"/>
              </a:rPr>
              <a:t>')</a:t>
            </a:r>
          </a:p>
          <a:p>
            <a:pPr>
              <a:buNone/>
            </a:pPr>
            <a:endParaRPr lang="en-US" b="1" dirty="0">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BEGIN </a:t>
            </a:r>
          </a:p>
          <a:p>
            <a:pPr lvl="1">
              <a:buNone/>
            </a:pPr>
            <a:r>
              <a:rPr lang="en-US" b="1" dirty="0">
                <a:solidFill>
                  <a:srgbClr val="0070C0"/>
                </a:solidFill>
                <a:latin typeface="Courier New" pitchFamily="49" charset="0"/>
                <a:cs typeface="Courier New" pitchFamily="49" charset="0"/>
              </a:rPr>
              <a:t>SELECT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EmpFname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EmpLname</a:t>
            </a:r>
            <a:r>
              <a:rPr lang="en-US" b="1" dirty="0">
                <a:latin typeface="Courier New" pitchFamily="49" charset="0"/>
                <a:cs typeface="Courier New" pitchFamily="49" charset="0"/>
              </a:rPr>
              <a:t> </a:t>
            </a:r>
          </a:p>
          <a:p>
            <a:pPr lvl="1">
              <a:buNone/>
            </a:pPr>
            <a:r>
              <a:rPr lang="en-US" b="1" dirty="0">
                <a:solidFill>
                  <a:srgbClr val="0070C0"/>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tblEMPLOYEE</a:t>
            </a:r>
            <a:endParaRPr lang="en-US" b="1" dirty="0">
              <a:latin typeface="Courier New" pitchFamily="49" charset="0"/>
              <a:cs typeface="Courier New" pitchFamily="49" charset="0"/>
            </a:endParaRPr>
          </a:p>
          <a:p>
            <a:pPr lvl="1">
              <a:buNone/>
            </a:pPr>
            <a:r>
              <a:rPr lang="en-US" b="1" dirty="0">
                <a:solidFill>
                  <a:srgbClr val="0070C0"/>
                </a:solidFill>
                <a:latin typeface="Courier New" pitchFamily="49" charset="0"/>
                <a:cs typeface="Courier New" pitchFamily="49" charset="0"/>
              </a:rPr>
              <a:t>WHERE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EMPState</a:t>
            </a:r>
            <a:r>
              <a:rPr lang="en-US" b="1" dirty="0">
                <a:latin typeface="Courier New" pitchFamily="49" charset="0"/>
                <a:cs typeface="Courier New" pitchFamily="49" charset="0"/>
              </a:rPr>
              <a:t> &lt;&gt; '</a:t>
            </a:r>
            <a:r>
              <a:rPr lang="en-US" b="1" dirty="0">
                <a:solidFill>
                  <a:srgbClr val="FF0000"/>
                </a:solidFill>
                <a:latin typeface="Courier New" pitchFamily="49" charset="0"/>
                <a:cs typeface="Courier New" pitchFamily="49" charset="0"/>
              </a:rPr>
              <a:t>WA</a:t>
            </a:r>
            <a:r>
              <a:rPr lang="en-US" b="1" dirty="0">
                <a:latin typeface="Courier New" pitchFamily="49" charset="0"/>
                <a:cs typeface="Courier New" pitchFamily="49" charset="0"/>
              </a:rPr>
              <a:t>' </a:t>
            </a:r>
          </a:p>
          <a:p>
            <a:pPr>
              <a:buNone/>
            </a:pPr>
            <a:r>
              <a:rPr lang="en-US" b="1" dirty="0">
                <a:solidFill>
                  <a:srgbClr val="0070C0"/>
                </a:solidFill>
                <a:latin typeface="Courier New" pitchFamily="49" charset="0"/>
                <a:cs typeface="Courier New" pitchFamily="49" charset="0"/>
              </a:rPr>
              <a:t>END</a:t>
            </a:r>
          </a:p>
          <a:p>
            <a:pPr>
              <a:buNone/>
            </a:pPr>
            <a:endParaRPr lang="en-US" b="1" dirty="0">
              <a:latin typeface="Courier New" pitchFamily="49" charset="0"/>
              <a:cs typeface="Courier New" pitchFamily="49" charset="0"/>
            </a:endParaRPr>
          </a:p>
          <a:p>
            <a:pPr>
              <a:buNone/>
            </a:pPr>
            <a:r>
              <a:rPr lang="en-US" b="1" dirty="0">
                <a:solidFill>
                  <a:srgbClr val="0070C0"/>
                </a:solidFill>
                <a:latin typeface="Courier New" pitchFamily="49" charset="0"/>
                <a:cs typeface="Courier New" pitchFamily="49" charset="0"/>
              </a:rPr>
              <a:t>ELSE </a:t>
            </a:r>
          </a:p>
          <a:p>
            <a:pPr>
              <a:buNone/>
            </a:pPr>
            <a:r>
              <a:rPr lang="en-US" b="1" dirty="0">
                <a:latin typeface="Courier New" pitchFamily="49" charset="0"/>
                <a:cs typeface="Courier New" pitchFamily="49" charset="0"/>
              </a:rPr>
              <a:t>PRINT '</a:t>
            </a:r>
            <a:r>
              <a:rPr lang="en-US" b="1" dirty="0">
                <a:solidFill>
                  <a:srgbClr val="FF0000"/>
                </a:solidFill>
                <a:latin typeface="Courier New" pitchFamily="49" charset="0"/>
                <a:cs typeface="Courier New" pitchFamily="49" charset="0"/>
              </a:rPr>
              <a:t>All employees are from Washington</a:t>
            </a:r>
            <a:r>
              <a:rPr lang="en-US" b="1" dirty="0">
                <a:latin typeface="Courier New" pitchFamily="49" charset="0"/>
                <a:cs typeface="Courier New" pitchFamily="49" charset="0"/>
              </a:rPr>
              <a:t>'</a:t>
            </a:r>
          </a:p>
          <a:p>
            <a:pPr>
              <a:buNone/>
            </a:pPr>
            <a:endParaRPr lang="en-US" b="1" dirty="0">
              <a:latin typeface="Courier New" pitchFamily="49" charset="0"/>
              <a:cs typeface="Courier New" pitchFamily="49" charset="0"/>
            </a:endParaRPr>
          </a:p>
          <a:p>
            <a:pPr>
              <a:buNone/>
            </a:pP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0901615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WHILE</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cs typeface="Courier New" pitchFamily="49" charset="0"/>
              </a:rPr>
              <a:t>Very common control of flow management technique</a:t>
            </a:r>
          </a:p>
          <a:p>
            <a:pPr lvl="1"/>
            <a:r>
              <a:rPr lang="en-US" sz="2000" dirty="0">
                <a:cs typeface="Courier New" pitchFamily="49" charset="0"/>
              </a:rPr>
              <a:t>Sets a Boolean condition for the repeated execution of an SQL statement</a:t>
            </a:r>
          </a:p>
          <a:p>
            <a:pPr lvl="1"/>
            <a:r>
              <a:rPr lang="en-US" sz="2400" dirty="0">
                <a:cs typeface="Courier New" pitchFamily="49" charset="0"/>
              </a:rPr>
              <a:t>statements are executed repeatedly as long as the specified condition is true</a:t>
            </a:r>
          </a:p>
          <a:p>
            <a:pPr lvl="1"/>
            <a:r>
              <a:rPr lang="en-US" sz="2400" dirty="0">
                <a:cs typeface="Courier New" pitchFamily="49" charset="0"/>
              </a:rPr>
              <a:t>The execution of statements in the </a:t>
            </a:r>
            <a:r>
              <a:rPr lang="en-US" sz="2400" dirty="0">
                <a:solidFill>
                  <a:srgbClr val="0070C0"/>
                </a:solidFill>
                <a:cs typeface="Courier New" pitchFamily="49" charset="0"/>
              </a:rPr>
              <a:t>WHILE</a:t>
            </a:r>
            <a:r>
              <a:rPr lang="en-US" sz="2400" dirty="0">
                <a:cs typeface="Courier New" pitchFamily="49" charset="0"/>
              </a:rPr>
              <a:t> loop can be controlled from inside the loop with the </a:t>
            </a:r>
            <a:r>
              <a:rPr lang="en-US" sz="2400" dirty="0">
                <a:solidFill>
                  <a:srgbClr val="0070C0"/>
                </a:solidFill>
                <a:cs typeface="Courier New" pitchFamily="49" charset="0"/>
              </a:rPr>
              <a:t>BREAK</a:t>
            </a:r>
            <a:r>
              <a:rPr lang="en-US" sz="2400" dirty="0">
                <a:cs typeface="Courier New" pitchFamily="49" charset="0"/>
              </a:rPr>
              <a:t> and </a:t>
            </a:r>
            <a:r>
              <a:rPr lang="en-US" sz="2400" dirty="0">
                <a:solidFill>
                  <a:srgbClr val="0070C0"/>
                </a:solidFill>
                <a:cs typeface="Courier New" pitchFamily="49" charset="0"/>
              </a:rPr>
              <a:t>CONTINUE</a:t>
            </a:r>
            <a:r>
              <a:rPr lang="en-US" sz="2400" dirty="0">
                <a:cs typeface="Courier New" pitchFamily="49" charset="0"/>
              </a:rPr>
              <a:t> keywords</a:t>
            </a:r>
            <a:endParaRPr lang="en-US" sz="2400" dirty="0"/>
          </a:p>
          <a:p>
            <a:endParaRPr lang="en-US" dirty="0"/>
          </a:p>
        </p:txBody>
      </p:sp>
    </p:spTree>
    <p:extLst>
      <p:ext uri="{BB962C8B-B14F-4D97-AF65-F5344CB8AC3E}">
        <p14:creationId xmlns:p14="http://schemas.microsoft.com/office/powerpoint/2010/main" val="27124174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WHILE</a:t>
            </a:r>
          </a:p>
        </p:txBody>
      </p:sp>
      <p:sp>
        <p:nvSpPr>
          <p:cNvPr id="3" name="Content Placeholder 2"/>
          <p:cNvSpPr>
            <a:spLocks noGrp="1"/>
          </p:cNvSpPr>
          <p:nvPr>
            <p:ph idx="1"/>
          </p:nvPr>
        </p:nvSpPr>
        <p:spPr>
          <a:xfrm>
            <a:off x="457200" y="1600200"/>
            <a:ext cx="8686800" cy="4525963"/>
          </a:xfrm>
        </p:spPr>
        <p:txBody>
          <a:bodyPr>
            <a:normAutofit/>
          </a:bodyPr>
          <a:lstStyle/>
          <a:p>
            <a:pPr>
              <a:buNone/>
            </a:pPr>
            <a:endParaRPr lang="en-US" sz="2400" b="1" dirty="0">
              <a:latin typeface="Courier New" pitchFamily="49" charset="0"/>
              <a:cs typeface="Courier New" pitchFamily="49" charset="0"/>
            </a:endParaRPr>
          </a:p>
          <a:p>
            <a:pPr>
              <a:buNone/>
            </a:pPr>
            <a:r>
              <a:rPr lang="en-US" sz="2400" b="1" dirty="0">
                <a:solidFill>
                  <a:srgbClr val="0070C0"/>
                </a:solidFill>
                <a:latin typeface="Courier New" pitchFamily="49" charset="0"/>
                <a:cs typeface="Courier New" pitchFamily="49" charset="0"/>
              </a:rPr>
              <a:t>DECLARE</a:t>
            </a:r>
            <a:r>
              <a:rPr lang="en-US" sz="2400" b="1" dirty="0">
                <a:latin typeface="Courier New" pitchFamily="49" charset="0"/>
                <a:cs typeface="Courier New" pitchFamily="49" charset="0"/>
              </a:rPr>
              <a:t> @run INT = 25</a:t>
            </a:r>
          </a:p>
          <a:p>
            <a:pPr>
              <a:buNone/>
            </a:pPr>
            <a:endParaRPr lang="en-US" sz="2400" b="1" dirty="0">
              <a:latin typeface="Courier New" pitchFamily="49" charset="0"/>
              <a:cs typeface="Courier New" pitchFamily="49" charset="0"/>
            </a:endParaRPr>
          </a:p>
          <a:p>
            <a:pPr>
              <a:buNone/>
            </a:pPr>
            <a:r>
              <a:rPr lang="en-US" sz="2400" b="1" dirty="0">
                <a:solidFill>
                  <a:srgbClr val="0070C0"/>
                </a:solidFill>
                <a:latin typeface="Courier New" pitchFamily="49" charset="0"/>
                <a:cs typeface="Courier New" pitchFamily="49" charset="0"/>
              </a:rPr>
              <a:t>WHILE</a:t>
            </a:r>
            <a:r>
              <a:rPr lang="en-US" sz="2400" b="1" dirty="0">
                <a:latin typeface="Courier New" pitchFamily="49" charset="0"/>
                <a:cs typeface="Courier New" pitchFamily="49" charset="0"/>
              </a:rPr>
              <a:t> @run &gt; 0</a:t>
            </a:r>
          </a:p>
          <a:p>
            <a:pPr>
              <a:buNone/>
            </a:pPr>
            <a:r>
              <a:rPr lang="en-US" sz="2400" b="1" dirty="0">
                <a:solidFill>
                  <a:srgbClr val="0070C0"/>
                </a:solidFill>
                <a:latin typeface="Courier New" pitchFamily="49" charset="0"/>
                <a:cs typeface="Courier New" pitchFamily="49" charset="0"/>
              </a:rPr>
              <a:t>BEGIN</a:t>
            </a:r>
          </a:p>
          <a:p>
            <a:pPr>
              <a:buNone/>
            </a:pPr>
            <a:r>
              <a:rPr lang="en-US" sz="2400" b="1" dirty="0">
                <a:solidFill>
                  <a:srgbClr val="0070C0"/>
                </a:solidFill>
                <a:latin typeface="Courier New" pitchFamily="49" charset="0"/>
                <a:cs typeface="Courier New" pitchFamily="49" charset="0"/>
              </a:rPr>
              <a:t>Print</a:t>
            </a:r>
            <a:r>
              <a:rPr lang="en-US" sz="2400" b="1" dirty="0">
                <a:latin typeface="Courier New" pitchFamily="49" charset="0"/>
                <a:cs typeface="Courier New" pitchFamily="49" charset="0"/>
              </a:rPr>
              <a:t> @run</a:t>
            </a:r>
          </a:p>
          <a:p>
            <a:pPr>
              <a:buNone/>
            </a:pPr>
            <a:r>
              <a:rPr lang="en-US" sz="2400" b="1" dirty="0">
                <a:solidFill>
                  <a:srgbClr val="0070C0"/>
                </a:solidFill>
                <a:latin typeface="Courier New" pitchFamily="49" charset="0"/>
                <a:cs typeface="Courier New" pitchFamily="49" charset="0"/>
              </a:rPr>
              <a:t>SET</a:t>
            </a:r>
            <a:r>
              <a:rPr lang="en-US" sz="2400" b="1" dirty="0">
                <a:latin typeface="Courier New" pitchFamily="49" charset="0"/>
                <a:cs typeface="Courier New" pitchFamily="49" charset="0"/>
              </a:rPr>
              <a:t> @run = @run -1</a:t>
            </a:r>
          </a:p>
          <a:p>
            <a:pPr>
              <a:buNone/>
            </a:pPr>
            <a:r>
              <a:rPr lang="en-US" sz="2400" b="1" dirty="0">
                <a:solidFill>
                  <a:srgbClr val="0070C0"/>
                </a:solidFill>
                <a:latin typeface="Courier New" pitchFamily="49" charset="0"/>
                <a:cs typeface="Courier New" pitchFamily="49" charset="0"/>
              </a:rPr>
              <a:t>END</a:t>
            </a:r>
            <a:endParaRPr lang="en-US"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56585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457200" y="1600200"/>
            <a:ext cx="8631382" cy="5181600"/>
          </a:xfrm>
        </p:spPr>
        <p:txBody>
          <a:bodyPr>
            <a:normAutofit/>
          </a:bodyPr>
          <a:lstStyle/>
          <a:p>
            <a:r>
              <a:rPr lang="en-US" dirty="0"/>
              <a:t>Synthetic Transactions </a:t>
            </a:r>
            <a:r>
              <a:rPr lang="en-US" dirty="0">
                <a:solidFill>
                  <a:srgbClr val="FF0000"/>
                </a:solidFill>
              </a:rPr>
              <a:t>Due </a:t>
            </a:r>
            <a:r>
              <a:rPr lang="en-US" dirty="0" smtClean="0">
                <a:solidFill>
                  <a:srgbClr val="FF0000"/>
                </a:solidFill>
              </a:rPr>
              <a:t>February 16th</a:t>
            </a:r>
            <a:endParaRPr lang="en-US" dirty="0">
              <a:solidFill>
                <a:srgbClr val="FF0000"/>
              </a:solidFill>
            </a:endParaRPr>
          </a:p>
          <a:p>
            <a:pPr lvl="1"/>
            <a:r>
              <a:rPr lang="en-US" dirty="0"/>
              <a:t>stored procedure to populate transactional tables:</a:t>
            </a:r>
          </a:p>
          <a:p>
            <a:pPr lvl="2"/>
            <a:r>
              <a:rPr lang="en-US" dirty="0"/>
              <a:t>parameter to reflect the number of rows to insert into a particular transactional table</a:t>
            </a:r>
          </a:p>
          <a:p>
            <a:pPr lvl="2"/>
            <a:r>
              <a:rPr lang="en-US" dirty="0"/>
              <a:t>RAND() function to randomly generate PK values used to capture data in supporting tables</a:t>
            </a:r>
          </a:p>
          <a:p>
            <a:pPr lvl="2"/>
            <a:r>
              <a:rPr lang="en-US" dirty="0" smtClean="0"/>
              <a:t>WHILE </a:t>
            </a:r>
            <a:r>
              <a:rPr lang="en-US" dirty="0"/>
              <a:t>loop to process the number of rows passed-in via the parameter</a:t>
            </a:r>
          </a:p>
          <a:p>
            <a:pPr lvl="2"/>
            <a:r>
              <a:rPr lang="en-US" dirty="0">
                <a:solidFill>
                  <a:srgbClr val="FF0000"/>
                </a:solidFill>
              </a:rPr>
              <a:t>Demonstration in lab </a:t>
            </a:r>
            <a:r>
              <a:rPr lang="en-US" dirty="0" smtClean="0">
                <a:solidFill>
                  <a:srgbClr val="FF0000"/>
                </a:solidFill>
              </a:rPr>
              <a:t>next </a:t>
            </a:r>
            <a:r>
              <a:rPr lang="en-US" dirty="0">
                <a:solidFill>
                  <a:srgbClr val="FF0000"/>
                </a:solidFill>
              </a:rPr>
              <a:t>week</a:t>
            </a:r>
          </a:p>
        </p:txBody>
      </p:sp>
      <p:pic>
        <p:nvPicPr>
          <p:cNvPr id="4" name="Picture 6" descr="http://2.bp.blogspot.com/-sFbIhmGr_to/UHyBFyabOUI/AAAAAAAACFU/hJu-Z3UF-8w/s1600/announcement.21101309_std.jpg"/>
          <p:cNvPicPr>
            <a:picLocks noChangeAspect="1" noChangeArrowheads="1"/>
          </p:cNvPicPr>
          <p:nvPr/>
        </p:nvPicPr>
        <p:blipFill>
          <a:blip r:embed="rId2" cstate="print"/>
          <a:srcRect/>
          <a:stretch>
            <a:fillRect/>
          </a:stretch>
        </p:blipFill>
        <p:spPr bwMode="auto">
          <a:xfrm>
            <a:off x="76200" y="80176"/>
            <a:ext cx="1524000" cy="1531924"/>
          </a:xfrm>
          <a:prstGeom prst="rect">
            <a:avLst/>
          </a:prstGeom>
          <a:noFill/>
        </p:spPr>
      </p:pic>
      <p:pic>
        <p:nvPicPr>
          <p:cNvPr id="5" name="Picture 2" descr="http://3.bp.blogspot.com/_ugrWkliRCJQ/TCrDM5prYvI/AAAAAAAAAfQ/DvIg-HdOmaA/s1600/announcement_clip_art.jpg"/>
          <p:cNvPicPr>
            <a:picLocks noChangeAspect="1" noChangeArrowheads="1"/>
          </p:cNvPicPr>
          <p:nvPr/>
        </p:nvPicPr>
        <p:blipFill>
          <a:blip r:embed="rId3" cstate="print"/>
          <a:srcRect/>
          <a:stretch>
            <a:fillRect/>
          </a:stretch>
        </p:blipFill>
        <p:spPr bwMode="auto">
          <a:xfrm>
            <a:off x="7086600" y="1"/>
            <a:ext cx="2057400" cy="1543050"/>
          </a:xfrm>
          <a:prstGeom prst="rect">
            <a:avLst/>
          </a:prstGeom>
          <a:noFill/>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82" y="5791200"/>
            <a:ext cx="990600" cy="990600"/>
          </a:xfrm>
          <a:prstGeom prst="rect">
            <a:avLst/>
          </a:prstGeom>
        </p:spPr>
      </p:pic>
    </p:spTree>
    <p:extLst>
      <p:ext uri="{BB962C8B-B14F-4D97-AF65-F5344CB8AC3E}">
        <p14:creationId xmlns:p14="http://schemas.microsoft.com/office/powerpoint/2010/main" val="14638590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BREAK | CONTINUE</a:t>
            </a:r>
          </a:p>
        </p:txBody>
      </p:sp>
      <p:sp>
        <p:nvSpPr>
          <p:cNvPr id="3" name="Content Placeholder 2"/>
          <p:cNvSpPr>
            <a:spLocks noGrp="1"/>
          </p:cNvSpPr>
          <p:nvPr>
            <p:ph idx="1"/>
          </p:nvPr>
        </p:nvSpPr>
        <p:spPr>
          <a:xfrm>
            <a:off x="457200" y="1600200"/>
            <a:ext cx="8686800" cy="5029200"/>
          </a:xfrm>
        </p:spPr>
        <p:txBody>
          <a:bodyPr>
            <a:normAutofit/>
          </a:bodyPr>
          <a:lstStyle/>
          <a:p>
            <a:r>
              <a:rPr lang="en-US" sz="2400" dirty="0">
                <a:cs typeface="Courier New" pitchFamily="49" charset="0"/>
              </a:rPr>
              <a:t>Used to manage logic within SQL statements </a:t>
            </a:r>
          </a:p>
          <a:p>
            <a:pPr lvl="1"/>
            <a:r>
              <a:rPr lang="en-US" sz="2400" dirty="0">
                <a:cs typeface="Courier New" pitchFamily="49" charset="0"/>
              </a:rPr>
              <a:t>Allows conditional logic in WHILE statement or an </a:t>
            </a:r>
            <a:r>
              <a:rPr lang="en-US" sz="2400" dirty="0">
                <a:solidFill>
                  <a:srgbClr val="0070C0"/>
                </a:solidFill>
                <a:cs typeface="Courier New" pitchFamily="49" charset="0"/>
              </a:rPr>
              <a:t>IF…ELSE</a:t>
            </a:r>
            <a:r>
              <a:rPr lang="en-US" sz="2400" dirty="0">
                <a:cs typeface="Courier New" pitchFamily="49" charset="0"/>
              </a:rPr>
              <a:t> statement inside </a:t>
            </a:r>
            <a:r>
              <a:rPr lang="en-US" sz="2400" dirty="0">
                <a:solidFill>
                  <a:srgbClr val="0070C0"/>
                </a:solidFill>
                <a:cs typeface="Courier New" pitchFamily="49" charset="0"/>
              </a:rPr>
              <a:t>WHILE</a:t>
            </a:r>
            <a:r>
              <a:rPr lang="en-US" sz="2400" dirty="0">
                <a:cs typeface="Courier New" pitchFamily="49" charset="0"/>
              </a:rPr>
              <a:t> loop</a:t>
            </a:r>
          </a:p>
          <a:p>
            <a:pPr lvl="1"/>
            <a:endParaRPr lang="en-US" sz="2400" dirty="0">
              <a:cs typeface="Courier New" pitchFamily="49" charset="0"/>
            </a:endParaRPr>
          </a:p>
          <a:p>
            <a:r>
              <a:rPr lang="en-US" sz="2400" dirty="0">
                <a:cs typeface="Courier New" pitchFamily="49" charset="0"/>
              </a:rPr>
              <a:t>Any statements appearing after the </a:t>
            </a:r>
            <a:r>
              <a:rPr lang="en-US" sz="2400" dirty="0">
                <a:solidFill>
                  <a:srgbClr val="0070C0"/>
                </a:solidFill>
                <a:cs typeface="Courier New" pitchFamily="49" charset="0"/>
              </a:rPr>
              <a:t>END</a:t>
            </a:r>
            <a:r>
              <a:rPr lang="en-US" sz="2400" dirty="0">
                <a:cs typeface="Courier New" pitchFamily="49" charset="0"/>
              </a:rPr>
              <a:t> keyword, marking the end of the loop, are executed</a:t>
            </a:r>
          </a:p>
          <a:p>
            <a:endParaRPr lang="en-US" sz="2400" dirty="0">
              <a:cs typeface="Courier New" pitchFamily="49" charset="0"/>
            </a:endParaRPr>
          </a:p>
          <a:p>
            <a:r>
              <a:rPr lang="en-US" sz="2400" dirty="0">
                <a:solidFill>
                  <a:srgbClr val="0070C0"/>
                </a:solidFill>
              </a:rPr>
              <a:t>BREAK</a:t>
            </a:r>
            <a:r>
              <a:rPr lang="en-US" sz="2400" dirty="0">
                <a:solidFill>
                  <a:srgbClr val="7030A0"/>
                </a:solidFill>
              </a:rPr>
              <a:t> </a:t>
            </a:r>
          </a:p>
          <a:p>
            <a:pPr lvl="1"/>
            <a:r>
              <a:rPr lang="en-US" sz="2000" dirty="0">
                <a:solidFill>
                  <a:srgbClr val="7030A0"/>
                </a:solidFill>
              </a:rPr>
              <a:t>exits inner-most loop</a:t>
            </a:r>
          </a:p>
          <a:p>
            <a:pPr lvl="1"/>
            <a:endParaRPr lang="en-US" sz="2000" dirty="0">
              <a:solidFill>
                <a:srgbClr val="7030A0"/>
              </a:solidFill>
            </a:endParaRPr>
          </a:p>
          <a:p>
            <a:r>
              <a:rPr lang="en-US" sz="2400" dirty="0">
                <a:solidFill>
                  <a:srgbClr val="0070C0"/>
                </a:solidFill>
              </a:rPr>
              <a:t>CONTINUE</a:t>
            </a:r>
            <a:r>
              <a:rPr lang="en-US" sz="2400" dirty="0">
                <a:solidFill>
                  <a:srgbClr val="7030A0"/>
                </a:solidFill>
              </a:rPr>
              <a:t> </a:t>
            </a:r>
          </a:p>
          <a:p>
            <a:pPr lvl="1"/>
            <a:r>
              <a:rPr lang="en-US" sz="2000" dirty="0">
                <a:solidFill>
                  <a:srgbClr val="7030A0"/>
                </a:solidFill>
              </a:rPr>
              <a:t>‘stays the course’</a:t>
            </a:r>
          </a:p>
        </p:txBody>
      </p:sp>
    </p:spTree>
    <p:extLst>
      <p:ext uri="{BB962C8B-B14F-4D97-AF65-F5344CB8AC3E}">
        <p14:creationId xmlns:p14="http://schemas.microsoft.com/office/powerpoint/2010/main" val="25885857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BREAK | CONTINUE</a:t>
            </a:r>
          </a:p>
        </p:txBody>
      </p:sp>
      <p:sp>
        <p:nvSpPr>
          <p:cNvPr id="3" name="Content Placeholder 2"/>
          <p:cNvSpPr>
            <a:spLocks noGrp="1"/>
          </p:cNvSpPr>
          <p:nvPr>
            <p:ph idx="1"/>
          </p:nvPr>
        </p:nvSpPr>
        <p:spPr>
          <a:xfrm>
            <a:off x="457200" y="1600200"/>
            <a:ext cx="8686800" cy="5029200"/>
          </a:xfrm>
        </p:spPr>
        <p:txBody>
          <a:bodyPr>
            <a:normAutofit fontScale="92500" lnSpcReduction="10000"/>
          </a:bodyPr>
          <a:lstStyle/>
          <a:p>
            <a:pPr>
              <a:buNone/>
            </a:pPr>
            <a:r>
              <a:rPr lang="en-US" sz="2400" b="1" dirty="0">
                <a:solidFill>
                  <a:srgbClr val="0070C0"/>
                </a:solidFill>
                <a:latin typeface="Courier New" pitchFamily="49" charset="0"/>
                <a:cs typeface="Courier New" pitchFamily="49" charset="0"/>
              </a:rPr>
              <a:t>WHILE</a:t>
            </a: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SELECT</a:t>
            </a: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AVG</a:t>
            </a:r>
            <a:r>
              <a:rPr lang="en-US" sz="2400" b="1" dirty="0">
                <a:latin typeface="Courier New" pitchFamily="49" charset="0"/>
                <a:cs typeface="Courier New" pitchFamily="49" charset="0"/>
              </a:rPr>
              <a:t>(Price) </a:t>
            </a:r>
          </a:p>
          <a:p>
            <a:pPr>
              <a:buNone/>
            </a:pPr>
            <a:r>
              <a:rPr lang="en-US" sz="2400" b="1" dirty="0">
                <a:solidFill>
                  <a:srgbClr val="0070C0"/>
                </a:solidFill>
                <a:latin typeface="Courier New" pitchFamily="49" charset="0"/>
                <a:cs typeface="Courier New" pitchFamily="49" charset="0"/>
              </a:rPr>
              <a:t>		 FROM</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tblProduct</a:t>
            </a:r>
            <a:r>
              <a:rPr lang="en-US" sz="2400" b="1" dirty="0">
                <a:latin typeface="Courier New" pitchFamily="49" charset="0"/>
                <a:cs typeface="Courier New" pitchFamily="49" charset="0"/>
              </a:rPr>
              <a:t>) &lt; $5300</a:t>
            </a:r>
          </a:p>
          <a:p>
            <a:pPr>
              <a:buNone/>
            </a:pPr>
            <a:r>
              <a:rPr lang="en-US" sz="2400" b="1" dirty="0">
                <a:solidFill>
                  <a:srgbClr val="0070C0"/>
                </a:solidFill>
                <a:latin typeface="Courier New" pitchFamily="49" charset="0"/>
                <a:cs typeface="Courier New" pitchFamily="49" charset="0"/>
              </a:rPr>
              <a:t>BEGIN</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UPDATE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tblProduct</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SET</a:t>
            </a:r>
            <a:r>
              <a:rPr lang="en-US" sz="2400" b="1" dirty="0">
                <a:latin typeface="Courier New" pitchFamily="49" charset="0"/>
                <a:cs typeface="Courier New" pitchFamily="49" charset="0"/>
              </a:rPr>
              <a:t> Price = Price * 1.2</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SELECT</a:t>
            </a: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MAX</a:t>
            </a:r>
            <a:r>
              <a:rPr lang="en-US" sz="2400" b="1" dirty="0">
                <a:latin typeface="Courier New" pitchFamily="49" charset="0"/>
                <a:cs typeface="Courier New" pitchFamily="49" charset="0"/>
              </a:rPr>
              <a:t>(Price) </a:t>
            </a:r>
            <a:r>
              <a:rPr lang="en-US" sz="2400" b="1" dirty="0">
                <a:solidFill>
                  <a:srgbClr val="0070C0"/>
                </a:solidFill>
                <a:latin typeface="Courier New" pitchFamily="49" charset="0"/>
                <a:cs typeface="Courier New" pitchFamily="49" charset="0"/>
              </a:rPr>
              <a:t>FROM</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tblProduct</a:t>
            </a:r>
            <a:endParaRPr lang="en-US" sz="2400" b="1" dirty="0">
              <a:latin typeface="Courier New" pitchFamily="49" charset="0"/>
              <a:cs typeface="Courier New" pitchFamily="49" charset="0"/>
            </a:endParaRP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IF</a:t>
            </a: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SELECT</a:t>
            </a: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MAX</a:t>
            </a:r>
            <a:r>
              <a:rPr lang="en-US" sz="2400" b="1" dirty="0">
                <a:latin typeface="Courier New" pitchFamily="49" charset="0"/>
                <a:cs typeface="Courier New" pitchFamily="49" charset="0"/>
              </a:rPr>
              <a:t>(Price) </a:t>
            </a:r>
          </a:p>
          <a:p>
            <a:pPr>
              <a:buNone/>
            </a:pPr>
            <a:r>
              <a:rPr lang="en-US" sz="2400" b="1" dirty="0">
                <a:solidFill>
                  <a:srgbClr val="0070C0"/>
                </a:solidFill>
                <a:latin typeface="Courier New" pitchFamily="49" charset="0"/>
                <a:cs typeface="Courier New" pitchFamily="49" charset="0"/>
              </a:rPr>
              <a:t>		FROM</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tblProduct</a:t>
            </a:r>
            <a:r>
              <a:rPr lang="en-US" sz="2400" b="1" dirty="0">
                <a:latin typeface="Courier New" pitchFamily="49" charset="0"/>
                <a:cs typeface="Courier New" pitchFamily="49" charset="0"/>
              </a:rPr>
              <a:t>) &gt; $7500</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BREAK</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ELSE</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CONTINUE</a:t>
            </a:r>
          </a:p>
          <a:p>
            <a:pPr>
              <a:buNone/>
            </a:pPr>
            <a:r>
              <a:rPr lang="en-US" sz="2400" b="1" dirty="0">
                <a:solidFill>
                  <a:srgbClr val="0070C0"/>
                </a:solidFill>
                <a:latin typeface="Courier New" pitchFamily="49" charset="0"/>
                <a:cs typeface="Courier New" pitchFamily="49" charset="0"/>
              </a:rPr>
              <a:t>END</a:t>
            </a:r>
          </a:p>
          <a:p>
            <a:pPr>
              <a:buNone/>
            </a:pPr>
            <a:r>
              <a:rPr lang="en-US" sz="2400" b="1" dirty="0">
                <a:solidFill>
                  <a:srgbClr val="0070C0"/>
                </a:solidFill>
                <a:latin typeface="Courier New" pitchFamily="49" charset="0"/>
                <a:cs typeface="Courier New" pitchFamily="49" charset="0"/>
              </a:rPr>
              <a:t>PRINT</a:t>
            </a: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Too much for the market to bear</a:t>
            </a:r>
            <a:r>
              <a:rPr lang="en-US" sz="2400" b="1" dirty="0">
                <a:latin typeface="Courier New" pitchFamily="49" charset="0"/>
                <a:cs typeface="Courier New" pitchFamily="49" charset="0"/>
              </a:rPr>
              <a:t>';</a:t>
            </a:r>
          </a:p>
          <a:p>
            <a:pPr>
              <a:buNone/>
            </a:pPr>
            <a:endParaRPr lang="en-US" sz="2400" dirty="0">
              <a:solidFill>
                <a:srgbClr val="7030A0"/>
              </a:solidFill>
            </a:endParaRPr>
          </a:p>
          <a:p>
            <a:pPr>
              <a:buNone/>
            </a:pPr>
            <a:endParaRPr lang="en-US" sz="2400" dirty="0">
              <a:solidFill>
                <a:srgbClr val="7030A0"/>
              </a:solidFill>
            </a:endParaRPr>
          </a:p>
        </p:txBody>
      </p:sp>
    </p:spTree>
    <p:extLst>
      <p:ext uri="{BB962C8B-B14F-4D97-AF65-F5344CB8AC3E}">
        <p14:creationId xmlns:p14="http://schemas.microsoft.com/office/powerpoint/2010/main" val="29326612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WAITFOR</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US" dirty="0">
                <a:cs typeface="Courier New" pitchFamily="49" charset="0"/>
              </a:rPr>
              <a:t>Powerful method to manage code temporally </a:t>
            </a:r>
          </a:p>
          <a:p>
            <a:pPr lvl="1"/>
            <a:r>
              <a:rPr lang="en-US" sz="2400" dirty="0">
                <a:cs typeface="Courier New" pitchFamily="49" charset="0"/>
              </a:rPr>
              <a:t>Blocks the execution of a code until a </a:t>
            </a:r>
            <a:r>
              <a:rPr lang="en-US" sz="2400" dirty="0">
                <a:solidFill>
                  <a:srgbClr val="7030A0"/>
                </a:solidFill>
                <a:cs typeface="Courier New" pitchFamily="49" charset="0"/>
              </a:rPr>
              <a:t>specified time or time interval is reached</a:t>
            </a:r>
            <a:r>
              <a:rPr lang="en-US" sz="2400" dirty="0">
                <a:cs typeface="Courier New" pitchFamily="49" charset="0"/>
              </a:rPr>
              <a:t> or a specified statement modifies or returns at least one row</a:t>
            </a:r>
          </a:p>
          <a:p>
            <a:pPr lvl="2"/>
            <a:r>
              <a:rPr lang="en-US" dirty="0">
                <a:cs typeface="Courier New" pitchFamily="49" charset="0"/>
              </a:rPr>
              <a:t>Batch</a:t>
            </a:r>
          </a:p>
          <a:p>
            <a:pPr lvl="2"/>
            <a:r>
              <a:rPr lang="en-US" dirty="0">
                <a:cs typeface="Courier New" pitchFamily="49" charset="0"/>
              </a:rPr>
              <a:t>stored procedure</a:t>
            </a:r>
          </a:p>
          <a:p>
            <a:pPr lvl="2"/>
            <a:r>
              <a:rPr lang="en-US" dirty="0">
                <a:cs typeface="Courier New" pitchFamily="49" charset="0"/>
              </a:rPr>
              <a:t>transaction</a:t>
            </a:r>
          </a:p>
          <a:p>
            <a:pPr>
              <a:buNone/>
            </a:pPr>
            <a:r>
              <a:rPr lang="en-US" dirty="0">
                <a:latin typeface="Courier New" pitchFamily="49" charset="0"/>
                <a:cs typeface="Courier New" pitchFamily="49" charset="0"/>
              </a:rPr>
              <a:t> </a:t>
            </a:r>
          </a:p>
          <a:p>
            <a:r>
              <a:rPr lang="en-US" sz="2600" dirty="0"/>
              <a:t>While executing the WAITFOR statement, the transaction is running and no other requests can run under the same transaction</a:t>
            </a:r>
          </a:p>
          <a:p>
            <a:endParaRPr lang="en-US" dirty="0"/>
          </a:p>
        </p:txBody>
      </p:sp>
    </p:spTree>
    <p:extLst>
      <p:ext uri="{BB962C8B-B14F-4D97-AF65-F5344CB8AC3E}">
        <p14:creationId xmlns:p14="http://schemas.microsoft.com/office/powerpoint/2010/main" val="1336431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WAITFOR</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ourier New" pitchFamily="49" charset="0"/>
                <a:cs typeface="Courier New" pitchFamily="49" charset="0"/>
              </a:rPr>
              <a:t>Using TIME keyword:</a:t>
            </a:r>
          </a:p>
          <a:p>
            <a:pPr>
              <a:buNone/>
            </a:pPr>
            <a:endParaRPr lang="en-US" sz="2400" dirty="0">
              <a:solidFill>
                <a:srgbClr val="0070C0"/>
              </a:solidFill>
              <a:latin typeface="Courier New" pitchFamily="49" charset="0"/>
              <a:cs typeface="Courier New" pitchFamily="49" charset="0"/>
            </a:endParaRPr>
          </a:p>
          <a:p>
            <a:pPr>
              <a:buNone/>
            </a:pPr>
            <a:endParaRPr lang="en-US" sz="2400" dirty="0">
              <a:solidFill>
                <a:srgbClr val="0070C0"/>
              </a:solidFill>
              <a:latin typeface="Courier New" pitchFamily="49" charset="0"/>
              <a:cs typeface="Courier New" pitchFamily="49" charset="0"/>
            </a:endParaRPr>
          </a:p>
          <a:p>
            <a:pPr>
              <a:buNone/>
            </a:pPr>
            <a:r>
              <a:rPr lang="en-US" sz="2400" b="1" dirty="0">
                <a:solidFill>
                  <a:srgbClr val="0070C0"/>
                </a:solidFill>
                <a:latin typeface="Courier New" pitchFamily="49" charset="0"/>
                <a:cs typeface="Courier New" pitchFamily="49" charset="0"/>
              </a:rPr>
              <a:t>EXECUTE</a:t>
            </a:r>
            <a:r>
              <a:rPr lang="en-US" sz="2400" b="1" dirty="0">
                <a:latin typeface="Courier New" pitchFamily="49" charset="0"/>
                <a:cs typeface="Courier New" pitchFamily="49" charset="0"/>
              </a:rPr>
              <a:t> usp_GetStandardSalesRep0rt @days = 7</a:t>
            </a:r>
          </a:p>
          <a:p>
            <a:pPr>
              <a:buNone/>
            </a:pPr>
            <a:r>
              <a:rPr lang="en-US" sz="2400" b="1" dirty="0">
                <a:solidFill>
                  <a:srgbClr val="0070C0"/>
                </a:solidFill>
                <a:latin typeface="Courier New" pitchFamily="49" charset="0"/>
                <a:cs typeface="Courier New" pitchFamily="49" charset="0"/>
              </a:rPr>
              <a:t>BEGIN</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WAITFOR TIME </a:t>
            </a:r>
            <a:r>
              <a:rPr lang="en-US" sz="2400" b="1" dirty="0">
                <a:latin typeface="Courier New" pitchFamily="49" charset="0"/>
                <a:cs typeface="Courier New" pitchFamily="49" charset="0"/>
              </a:rPr>
              <a:t>‘</a:t>
            </a:r>
            <a:r>
              <a:rPr lang="en-US" sz="2400" b="1" dirty="0">
                <a:solidFill>
                  <a:srgbClr val="FF0000"/>
                </a:solidFill>
                <a:latin typeface="Courier New" pitchFamily="49" charset="0"/>
                <a:cs typeface="Courier New" pitchFamily="49" charset="0"/>
              </a:rPr>
              <a:t>18:20</a:t>
            </a: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EXECUTE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usp_emailResults</a:t>
            </a:r>
            <a:r>
              <a:rPr lang="en-US" sz="2400" b="1" dirty="0">
                <a:latin typeface="Courier New" pitchFamily="49" charset="0"/>
                <a:cs typeface="Courier New" pitchFamily="49" charset="0"/>
              </a:rPr>
              <a:t> @name = ‘</a:t>
            </a:r>
            <a:r>
              <a:rPr lang="en-US" sz="2400" b="1" dirty="0" err="1">
                <a:solidFill>
                  <a:srgbClr val="FF0000"/>
                </a:solidFill>
                <a:latin typeface="Courier New" pitchFamily="49" charset="0"/>
                <a:cs typeface="Courier New" pitchFamily="49" charset="0"/>
              </a:rPr>
              <a:t>TimB</a:t>
            </a:r>
            <a:r>
              <a:rPr lang="en-US" sz="2400" b="1" dirty="0">
                <a:latin typeface="Courier New" pitchFamily="49" charset="0"/>
                <a:cs typeface="Courier New" pitchFamily="49" charset="0"/>
              </a:rPr>
              <a:t>‘</a:t>
            </a:r>
          </a:p>
          <a:p>
            <a:pPr>
              <a:buNone/>
            </a:pPr>
            <a:r>
              <a:rPr lang="en-US" sz="2400" b="1" dirty="0">
                <a:solidFill>
                  <a:srgbClr val="0070C0"/>
                </a:solidFill>
                <a:latin typeface="Courier New" pitchFamily="49" charset="0"/>
                <a:cs typeface="Courier New" pitchFamily="49" charset="0"/>
              </a:rPr>
              <a:t>END</a:t>
            </a:r>
            <a:r>
              <a:rPr lang="en-US" sz="2400" b="1" dirty="0">
                <a:latin typeface="Courier New" pitchFamily="49" charset="0"/>
                <a:cs typeface="Courier New" pitchFamily="49" charset="0"/>
              </a:rPr>
              <a:t>;</a:t>
            </a:r>
          </a:p>
          <a:p>
            <a:pPr>
              <a:buNone/>
            </a:pPr>
            <a:r>
              <a:rPr lang="en-US" sz="2400" b="1" dirty="0">
                <a:solidFill>
                  <a:srgbClr val="0070C0"/>
                </a:solidFill>
                <a:latin typeface="Courier New" pitchFamily="49" charset="0"/>
                <a:cs typeface="Courier New" pitchFamily="49" charset="0"/>
              </a:rPr>
              <a:t>GO</a:t>
            </a:r>
            <a:endParaRPr lang="en-US" sz="2400" b="1" dirty="0">
              <a:solidFill>
                <a:srgbClr val="0070C0"/>
              </a:solidFill>
            </a:endParaRPr>
          </a:p>
        </p:txBody>
      </p:sp>
    </p:spTree>
    <p:extLst>
      <p:ext uri="{BB962C8B-B14F-4D97-AF65-F5344CB8AC3E}">
        <p14:creationId xmlns:p14="http://schemas.microsoft.com/office/powerpoint/2010/main" val="2393634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WAITFOR</a:t>
            </a:r>
          </a:p>
        </p:txBody>
      </p:sp>
      <p:sp>
        <p:nvSpPr>
          <p:cNvPr id="3" name="Content Placeholder 2"/>
          <p:cNvSpPr>
            <a:spLocks noGrp="1"/>
          </p:cNvSpPr>
          <p:nvPr>
            <p:ph idx="1"/>
          </p:nvPr>
        </p:nvSpPr>
        <p:spPr>
          <a:xfrm>
            <a:off x="457200" y="1600200"/>
            <a:ext cx="8686800" cy="4525963"/>
          </a:xfrm>
        </p:spPr>
        <p:txBody>
          <a:bodyPr>
            <a:normAutofit/>
          </a:bodyPr>
          <a:lstStyle/>
          <a:p>
            <a:r>
              <a:rPr lang="en-US" sz="2400" dirty="0">
                <a:solidFill>
                  <a:srgbClr val="FF0000"/>
                </a:solidFill>
                <a:latin typeface="Courier New" pitchFamily="49" charset="0"/>
                <a:cs typeface="Courier New" pitchFamily="49" charset="0"/>
              </a:rPr>
              <a:t>Using the DELAY keyword:</a:t>
            </a:r>
          </a:p>
          <a:p>
            <a:pPr>
              <a:buNone/>
            </a:pPr>
            <a:endParaRPr lang="en-US" sz="2400" dirty="0">
              <a:solidFill>
                <a:srgbClr val="0070C0"/>
              </a:solidFill>
              <a:latin typeface="Courier New" pitchFamily="49" charset="0"/>
              <a:cs typeface="Courier New" pitchFamily="49" charset="0"/>
            </a:endParaRPr>
          </a:p>
          <a:p>
            <a:pPr>
              <a:buNone/>
            </a:pPr>
            <a:r>
              <a:rPr lang="en-US" sz="2400" b="1" dirty="0">
                <a:solidFill>
                  <a:srgbClr val="0070C0"/>
                </a:solidFill>
                <a:latin typeface="Courier New" pitchFamily="49" charset="0"/>
                <a:cs typeface="Courier New" pitchFamily="49" charset="0"/>
              </a:rPr>
              <a:t>BEGIN</a:t>
            </a:r>
          </a:p>
          <a:p>
            <a:pPr>
              <a:buNone/>
            </a:pPr>
            <a:r>
              <a:rPr lang="en-US" sz="2400" b="1" dirty="0">
                <a:solidFill>
                  <a:srgbClr val="0070C0"/>
                </a:solidFill>
                <a:latin typeface="Courier New" pitchFamily="49" charset="0"/>
                <a:cs typeface="Courier New" pitchFamily="49" charset="0"/>
              </a:rPr>
              <a:t>    WAITFOR DELAY </a:t>
            </a:r>
            <a:r>
              <a:rPr lang="en-US" sz="2400" b="1" dirty="0">
                <a:latin typeface="Courier New" pitchFamily="49" charset="0"/>
                <a:cs typeface="Courier New" pitchFamily="49" charset="0"/>
              </a:rPr>
              <a:t>'02:00';</a:t>
            </a:r>
          </a:p>
          <a:p>
            <a:pPr>
              <a:buNone/>
            </a:pPr>
            <a:r>
              <a:rPr lang="en-US" sz="2400" b="1" dirty="0">
                <a:solidFill>
                  <a:srgbClr val="0070C0"/>
                </a:solidFill>
                <a:latin typeface="Courier New" pitchFamily="49" charset="0"/>
                <a:cs typeface="Courier New" pitchFamily="49" charset="0"/>
              </a:rPr>
              <a:t>    EXECUTE </a:t>
            </a:r>
            <a:r>
              <a:rPr lang="en-US" sz="2400" b="1" dirty="0" err="1">
                <a:latin typeface="Courier New" pitchFamily="49" charset="0"/>
                <a:cs typeface="Courier New" pitchFamily="49" charset="0"/>
              </a:rPr>
              <a:t>usp_GetNewUsers</a:t>
            </a:r>
            <a:r>
              <a:rPr lang="en-US" sz="2400" b="1" dirty="0">
                <a:latin typeface="Courier New" pitchFamily="49" charset="0"/>
                <a:cs typeface="Courier New" pitchFamily="49" charset="0"/>
              </a:rPr>
              <a:t>;</a:t>
            </a:r>
          </a:p>
          <a:p>
            <a:pPr>
              <a:buNone/>
            </a:pPr>
            <a:r>
              <a:rPr lang="en-US" sz="2400" b="1" dirty="0">
                <a:solidFill>
                  <a:srgbClr val="0070C0"/>
                </a:solidFill>
                <a:latin typeface="Courier New" pitchFamily="49" charset="0"/>
                <a:cs typeface="Courier New" pitchFamily="49" charset="0"/>
              </a:rPr>
              <a:t>END</a:t>
            </a:r>
            <a:r>
              <a:rPr lang="en-US" sz="2400" b="1" dirty="0">
                <a:latin typeface="Courier New" pitchFamily="49" charset="0"/>
                <a:cs typeface="Courier New" pitchFamily="49" charset="0"/>
              </a:rPr>
              <a:t>;</a:t>
            </a:r>
          </a:p>
          <a:p>
            <a:pPr>
              <a:buNone/>
            </a:pPr>
            <a:r>
              <a:rPr lang="en-US" sz="2400" b="1" dirty="0">
                <a:solidFill>
                  <a:srgbClr val="0070C0"/>
                </a:solidFill>
                <a:latin typeface="Courier New" pitchFamily="49" charset="0"/>
                <a:cs typeface="Courier New" pitchFamily="49" charset="0"/>
              </a:rPr>
              <a:t>GO</a:t>
            </a:r>
          </a:p>
        </p:txBody>
      </p:sp>
    </p:spTree>
    <p:extLst>
      <p:ext uri="{BB962C8B-B14F-4D97-AF65-F5344CB8AC3E}">
        <p14:creationId xmlns:p14="http://schemas.microsoft.com/office/powerpoint/2010/main" val="3319208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Courier New" pitchFamily="49" charset="0"/>
                <a:cs typeface="Courier New" pitchFamily="49" charset="0"/>
              </a:rPr>
              <a:t>TRY…CATCH</a:t>
            </a:r>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a:solidFill>
                  <a:srgbClr val="FF0000"/>
                </a:solidFill>
                <a:cs typeface="Courier New" pitchFamily="49" charset="0"/>
              </a:rPr>
              <a:t>Common and powerful error handling for T-SQL </a:t>
            </a:r>
          </a:p>
          <a:p>
            <a:pPr lvl="1"/>
            <a:r>
              <a:rPr lang="en-US" sz="2400" dirty="0">
                <a:cs typeface="Courier New" pitchFamily="49" charset="0"/>
              </a:rPr>
              <a:t>similar to the exception handling in C# and C++ </a:t>
            </a:r>
          </a:p>
          <a:p>
            <a:endParaRPr lang="en-US" dirty="0">
              <a:cs typeface="Courier New" pitchFamily="49" charset="0"/>
            </a:endParaRPr>
          </a:p>
          <a:p>
            <a:r>
              <a:rPr lang="en-US" sz="2800" dirty="0">
                <a:cs typeface="Courier New" pitchFamily="49" charset="0"/>
              </a:rPr>
              <a:t>Group of T-SQL statements can be enclosed in TRY block</a:t>
            </a:r>
          </a:p>
          <a:p>
            <a:r>
              <a:rPr lang="en-US" sz="2800" dirty="0">
                <a:cs typeface="Courier New" pitchFamily="49" charset="0"/>
              </a:rPr>
              <a:t>If an error occurs in the TRY block, control is passed to another group of statements that is enclosed in a CATCH block</a:t>
            </a:r>
          </a:p>
          <a:p>
            <a:pPr>
              <a:buNone/>
            </a:pPr>
            <a:r>
              <a:rPr lang="en-US" dirty="0">
                <a:latin typeface="Courier New" pitchFamily="49" charset="0"/>
                <a:cs typeface="Courier New" pitchFamily="49" charset="0"/>
              </a:rPr>
              <a:t> </a:t>
            </a:r>
          </a:p>
          <a:p>
            <a:endParaRPr lang="en-US" dirty="0"/>
          </a:p>
          <a:p>
            <a:endParaRPr lang="en-US" dirty="0"/>
          </a:p>
        </p:txBody>
      </p:sp>
    </p:spTree>
    <p:extLst>
      <p:ext uri="{BB962C8B-B14F-4D97-AF65-F5344CB8AC3E}">
        <p14:creationId xmlns:p14="http://schemas.microsoft.com/office/powerpoint/2010/main" val="35592803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b="1" dirty="0">
                <a:solidFill>
                  <a:srgbClr val="0070C0"/>
                </a:solidFill>
                <a:latin typeface="Courier New" pitchFamily="49" charset="0"/>
                <a:cs typeface="Courier New" pitchFamily="49" charset="0"/>
              </a:rPr>
              <a:t>CATCH</a:t>
            </a:r>
            <a:r>
              <a:rPr lang="en-US" dirty="0"/>
              <a:t> error</a:t>
            </a:r>
          </a:p>
        </p:txBody>
      </p:sp>
      <p:sp>
        <p:nvSpPr>
          <p:cNvPr id="3" name="Content Placeholder 2"/>
          <p:cNvSpPr>
            <a:spLocks noGrp="1"/>
          </p:cNvSpPr>
          <p:nvPr>
            <p:ph idx="1"/>
          </p:nvPr>
        </p:nvSpPr>
        <p:spPr>
          <a:xfrm>
            <a:off x="457200" y="1600200"/>
            <a:ext cx="8686800" cy="4525963"/>
          </a:xfrm>
        </p:spPr>
        <p:txBody>
          <a:bodyPr>
            <a:normAutofit fontScale="55000" lnSpcReduction="20000"/>
          </a:bodyPr>
          <a:lstStyle/>
          <a:p>
            <a:pPr>
              <a:buNone/>
            </a:pPr>
            <a:endParaRPr lang="en-US" sz="3600" dirty="0">
              <a:latin typeface="Courier New" pitchFamily="49" charset="0"/>
              <a:cs typeface="Courier New" pitchFamily="49" charset="0"/>
            </a:endParaRPr>
          </a:p>
          <a:p>
            <a:pPr>
              <a:buNone/>
            </a:pPr>
            <a:r>
              <a:rPr lang="en-US" sz="3600" b="1" dirty="0">
                <a:solidFill>
                  <a:srgbClr val="0070C0"/>
                </a:solidFill>
                <a:latin typeface="Courier New" pitchFamily="49" charset="0"/>
                <a:cs typeface="Courier New" pitchFamily="49" charset="0"/>
              </a:rPr>
              <a:t>BEGIN TRY</a:t>
            </a:r>
          </a:p>
          <a:p>
            <a:pPr>
              <a:buNone/>
            </a:pPr>
            <a:r>
              <a:rPr lang="en-US" sz="3600" b="1" dirty="0">
                <a:solidFill>
                  <a:schemeClr val="accent3">
                    <a:lumMod val="75000"/>
                  </a:schemeClr>
                </a:solidFill>
                <a:latin typeface="Courier New" pitchFamily="49" charset="0"/>
                <a:cs typeface="Courier New" pitchFamily="49" charset="0"/>
              </a:rPr>
              <a:t>    -- Generate a divide-by-zero error</a:t>
            </a:r>
          </a:p>
          <a:p>
            <a:pPr>
              <a:buNone/>
            </a:pP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SELECT</a:t>
            </a:r>
            <a:r>
              <a:rPr lang="en-US" sz="3600" dirty="0">
                <a:latin typeface="Courier New" pitchFamily="49" charset="0"/>
                <a:cs typeface="Courier New" pitchFamily="49" charset="0"/>
              </a:rPr>
              <a:t> 1/0;</a:t>
            </a:r>
          </a:p>
          <a:p>
            <a:pPr>
              <a:buNone/>
            </a:pPr>
            <a:r>
              <a:rPr lang="en-US" sz="3600" b="1" dirty="0">
                <a:solidFill>
                  <a:srgbClr val="0070C0"/>
                </a:solidFill>
                <a:latin typeface="Courier New" pitchFamily="49" charset="0"/>
                <a:cs typeface="Courier New" pitchFamily="49" charset="0"/>
              </a:rPr>
              <a:t>END TRY</a:t>
            </a:r>
          </a:p>
          <a:p>
            <a:pPr>
              <a:buNone/>
            </a:pPr>
            <a:r>
              <a:rPr lang="en-US" sz="3600" b="1" dirty="0">
                <a:solidFill>
                  <a:srgbClr val="0070C0"/>
                </a:solidFill>
                <a:latin typeface="Courier New" pitchFamily="49" charset="0"/>
                <a:cs typeface="Courier New" pitchFamily="49" charset="0"/>
              </a:rPr>
              <a:t>BEGIN CATCH</a:t>
            </a:r>
          </a:p>
          <a:p>
            <a:pPr>
              <a:buNone/>
            </a:pPr>
            <a:r>
              <a:rPr lang="en-US" sz="3600" b="1" dirty="0">
                <a:solidFill>
                  <a:srgbClr val="0070C0"/>
                </a:solidFill>
                <a:latin typeface="Courier New" pitchFamily="49" charset="0"/>
                <a:cs typeface="Courier New" pitchFamily="49" charset="0"/>
              </a:rPr>
              <a:t> SELECT </a:t>
            </a: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ERROR_NUMBER</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ErrorNumber</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ERROR_SEVERITY</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ErrorSeverity</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ERROR_STATE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ErrorState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ERROR_LINE</a:t>
            </a:r>
            <a:r>
              <a:rPr lang="en-US" sz="3600" dirty="0">
                <a:latin typeface="Courier New" pitchFamily="49" charset="0"/>
                <a:cs typeface="Courier New" pitchFamily="49" charset="0"/>
              </a:rPr>
              <a:t> ()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ErrorLine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ERROR_PROCEDURE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ErrorProcedure</a:t>
            </a:r>
            <a:endParaRPr lang="en-US" sz="3600" dirty="0">
              <a:latin typeface="Courier New" pitchFamily="49" charset="0"/>
              <a:cs typeface="Courier New" pitchFamily="49" charset="0"/>
            </a:endParaRPr>
          </a:p>
          <a:p>
            <a:pPr>
              <a:buNone/>
            </a:pPr>
            <a:r>
              <a:rPr lang="en-US" sz="3600" dirty="0">
                <a:latin typeface="Courier New" pitchFamily="49" charset="0"/>
                <a:cs typeface="Courier New" pitchFamily="49" charset="0"/>
              </a:rPr>
              <a:t>        ,</a:t>
            </a:r>
            <a:r>
              <a:rPr lang="en-US" sz="3600" b="1" dirty="0">
                <a:solidFill>
                  <a:schemeClr val="accent2">
                    <a:lumMod val="75000"/>
                  </a:schemeClr>
                </a:solidFill>
                <a:latin typeface="Courier New" pitchFamily="49" charset="0"/>
                <a:cs typeface="Courier New" pitchFamily="49" charset="0"/>
              </a:rPr>
              <a:t>ERROR_MESSAGE</a:t>
            </a:r>
            <a:r>
              <a:rPr lang="en-US" sz="3600" dirty="0">
                <a:latin typeface="Courier New" pitchFamily="49" charset="0"/>
                <a:cs typeface="Courier New" pitchFamily="49" charset="0"/>
              </a:rPr>
              <a:t>() </a:t>
            </a:r>
            <a:r>
              <a:rPr lang="en-US" sz="3600" b="1" dirty="0">
                <a:solidFill>
                  <a:srgbClr val="0070C0"/>
                </a:solidFill>
                <a:latin typeface="Courier New" pitchFamily="49" charset="0"/>
                <a:cs typeface="Courier New" pitchFamily="49" charset="0"/>
              </a:rPr>
              <a:t>AS </a:t>
            </a:r>
            <a:r>
              <a:rPr lang="en-US" sz="3600" dirty="0" err="1">
                <a:latin typeface="Courier New" pitchFamily="49" charset="0"/>
                <a:cs typeface="Courier New" pitchFamily="49" charset="0"/>
              </a:rPr>
              <a:t>ErrorMessage</a:t>
            </a:r>
            <a:r>
              <a:rPr lang="en-US" sz="3600" dirty="0">
                <a:latin typeface="Courier New" pitchFamily="49" charset="0"/>
                <a:cs typeface="Courier New" pitchFamily="49" charset="0"/>
              </a:rPr>
              <a:t>;</a:t>
            </a:r>
          </a:p>
          <a:p>
            <a:pPr>
              <a:buNone/>
            </a:pPr>
            <a:r>
              <a:rPr lang="en-US" sz="3600" b="1" dirty="0">
                <a:solidFill>
                  <a:srgbClr val="0070C0"/>
                </a:solidFill>
                <a:latin typeface="Courier New" pitchFamily="49" charset="0"/>
                <a:cs typeface="Courier New" pitchFamily="49" charset="0"/>
              </a:rPr>
              <a:t>END CATCH</a:t>
            </a:r>
            <a:r>
              <a:rPr lang="en-US" sz="3600" dirty="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25322432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usp_GetErrorInfo</a:t>
            </a:r>
            <a:endParaRPr lang="en-US" dirty="0"/>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a:buNone/>
            </a:pPr>
            <a:endParaRPr lang="en-US" sz="2900" dirty="0">
              <a:latin typeface="Courier New" pitchFamily="49" charset="0"/>
              <a:cs typeface="Courier New" pitchFamily="49" charset="0"/>
            </a:endParaRPr>
          </a:p>
          <a:p>
            <a:pPr>
              <a:buNone/>
            </a:pPr>
            <a:r>
              <a:rPr lang="en-US" sz="2900" b="1" dirty="0">
                <a:solidFill>
                  <a:schemeClr val="accent3">
                    <a:lumMod val="75000"/>
                  </a:schemeClr>
                </a:solidFill>
                <a:latin typeface="Courier New" pitchFamily="49" charset="0"/>
                <a:cs typeface="Courier New" pitchFamily="49" charset="0"/>
              </a:rPr>
              <a:t>-- Create procedure to retrieve error information</a:t>
            </a:r>
          </a:p>
          <a:p>
            <a:pPr>
              <a:buNone/>
            </a:pPr>
            <a:r>
              <a:rPr lang="en-US" sz="2900" b="1" dirty="0">
                <a:solidFill>
                  <a:srgbClr val="0070C0"/>
                </a:solidFill>
                <a:latin typeface="Courier New" pitchFamily="49" charset="0"/>
                <a:cs typeface="Courier New" pitchFamily="49" charset="0"/>
              </a:rPr>
              <a:t>CREATE PROCEDURE </a:t>
            </a:r>
            <a:r>
              <a:rPr lang="en-US" sz="2900" dirty="0" err="1">
                <a:latin typeface="Courier New" pitchFamily="49" charset="0"/>
                <a:cs typeface="Courier New" pitchFamily="49" charset="0"/>
              </a:rPr>
              <a:t>usp_GetErrorInfo</a:t>
            </a:r>
            <a:endParaRPr lang="en-US" sz="2900" dirty="0">
              <a:latin typeface="Courier New" pitchFamily="49" charset="0"/>
              <a:cs typeface="Courier New" pitchFamily="49" charset="0"/>
            </a:endParaRPr>
          </a:p>
          <a:p>
            <a:pPr>
              <a:buNone/>
            </a:pPr>
            <a:r>
              <a:rPr lang="en-US" sz="2900" b="1" dirty="0">
                <a:solidFill>
                  <a:srgbClr val="0070C0"/>
                </a:solidFill>
                <a:latin typeface="Courier New" pitchFamily="49" charset="0"/>
                <a:cs typeface="Courier New" pitchFamily="49" charset="0"/>
              </a:rPr>
              <a:t>AS</a:t>
            </a:r>
          </a:p>
          <a:p>
            <a:pPr>
              <a:buNone/>
            </a:pPr>
            <a:r>
              <a:rPr lang="en-US" sz="2900" b="1" dirty="0">
                <a:solidFill>
                  <a:srgbClr val="0070C0"/>
                </a:solidFill>
                <a:latin typeface="Courier New" pitchFamily="49" charset="0"/>
                <a:cs typeface="Courier New" pitchFamily="49" charset="0"/>
              </a:rPr>
              <a:t>    SELECT </a:t>
            </a: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ERROR_NUMBER</a:t>
            </a:r>
            <a:r>
              <a:rPr lang="en-US" sz="2900" dirty="0">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ErrorNumber</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ERROR_SEVERITY</a:t>
            </a:r>
            <a:r>
              <a:rPr lang="en-US" sz="2900" dirty="0">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ErrorSeverity</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ERROR_STATE</a:t>
            </a:r>
            <a:r>
              <a:rPr lang="en-US" sz="2900" dirty="0">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ErrorState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ERROR_LINE</a:t>
            </a:r>
            <a:r>
              <a:rPr lang="en-US" sz="2900" dirty="0">
                <a:latin typeface="Courier New" pitchFamily="49" charset="0"/>
                <a:cs typeface="Courier New" pitchFamily="49" charset="0"/>
              </a:rPr>
              <a:t> ()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ErrorLine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ERROR_PROCEDURE</a:t>
            </a:r>
            <a:r>
              <a:rPr lang="en-US" sz="2900" dirty="0">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ErrorProcedure</a:t>
            </a:r>
            <a:endParaRPr lang="en-US" sz="2900" dirty="0">
              <a:latin typeface="Courier New" pitchFamily="49" charset="0"/>
              <a:cs typeface="Courier New" pitchFamily="49" charset="0"/>
            </a:endParaRPr>
          </a:p>
          <a:p>
            <a:pPr>
              <a:buNone/>
            </a:pPr>
            <a:r>
              <a:rPr lang="en-US" sz="2900" dirty="0">
                <a:latin typeface="Courier New" pitchFamily="49" charset="0"/>
                <a:cs typeface="Courier New" pitchFamily="49" charset="0"/>
              </a:rPr>
              <a:t>        ,</a:t>
            </a:r>
            <a:r>
              <a:rPr lang="en-US" sz="2900" b="1" dirty="0">
                <a:solidFill>
                  <a:schemeClr val="accent2">
                    <a:lumMod val="75000"/>
                  </a:schemeClr>
                </a:solidFill>
                <a:latin typeface="Courier New" pitchFamily="49" charset="0"/>
                <a:cs typeface="Courier New" pitchFamily="49" charset="0"/>
              </a:rPr>
              <a:t>ERROR_MESSAGE</a:t>
            </a:r>
            <a:r>
              <a:rPr lang="en-US" sz="2900" dirty="0">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AS </a:t>
            </a:r>
            <a:r>
              <a:rPr lang="en-US" sz="2900" dirty="0" err="1">
                <a:latin typeface="Courier New" pitchFamily="49" charset="0"/>
                <a:cs typeface="Courier New" pitchFamily="49" charset="0"/>
              </a:rPr>
              <a:t>ErrorMessage</a:t>
            </a:r>
            <a:r>
              <a:rPr lang="en-US" sz="2900" dirty="0">
                <a:latin typeface="Courier New" pitchFamily="49" charset="0"/>
                <a:cs typeface="Courier New" pitchFamily="49" charset="0"/>
              </a:rPr>
              <a:t>;</a:t>
            </a:r>
          </a:p>
          <a:p>
            <a:pPr>
              <a:buNone/>
            </a:pPr>
            <a:r>
              <a:rPr lang="en-US" sz="2900" b="1" dirty="0">
                <a:solidFill>
                  <a:srgbClr val="0070C0"/>
                </a:solidFill>
                <a:latin typeface="Courier New" pitchFamily="49" charset="0"/>
                <a:cs typeface="Courier New" pitchFamily="49" charset="0"/>
              </a:rPr>
              <a:t>GO</a:t>
            </a:r>
            <a:endParaRPr lang="en-US" sz="2900" dirty="0">
              <a:latin typeface="Courier New" pitchFamily="49" charset="0"/>
              <a:cs typeface="Courier New" pitchFamily="49" charset="0"/>
            </a:endParaRPr>
          </a:p>
          <a:p>
            <a:endParaRPr lang="en-US" dirty="0"/>
          </a:p>
          <a:p>
            <a:endParaRPr lang="en-US" dirty="0"/>
          </a:p>
        </p:txBody>
      </p:sp>
    </p:spTree>
    <p:extLst>
      <p:ext uri="{BB962C8B-B14F-4D97-AF65-F5344CB8AC3E}">
        <p14:creationId xmlns:p14="http://schemas.microsoft.com/office/powerpoint/2010/main" val="5592009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Control of Flow</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pic>
        <p:nvPicPr>
          <p:cNvPr id="88070" name="Picture 6" descr="http://school.discoveryeducation.com/clipart/images/teacher-point-color.gif"/>
          <p:cNvPicPr>
            <a:picLocks noChangeAspect="1" noChangeArrowheads="1"/>
          </p:cNvPicPr>
          <p:nvPr/>
        </p:nvPicPr>
        <p:blipFill>
          <a:blip r:embed="rId2" cstate="print"/>
          <a:srcRect/>
          <a:stretch>
            <a:fillRect/>
          </a:stretch>
        </p:blipFill>
        <p:spPr bwMode="auto">
          <a:xfrm>
            <a:off x="1675484" y="1371600"/>
            <a:ext cx="5868316" cy="5411891"/>
          </a:xfrm>
          <a:prstGeom prst="rect">
            <a:avLst/>
          </a:prstGeom>
          <a:noFill/>
        </p:spPr>
      </p:pic>
    </p:spTree>
    <p:extLst>
      <p:ext uri="{BB962C8B-B14F-4D97-AF65-F5344CB8AC3E}">
        <p14:creationId xmlns:p14="http://schemas.microsoft.com/office/powerpoint/2010/main" val="7382527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dirty="0">
                <a:latin typeface="Arial" pitchFamily="34" charset="0"/>
                <a:cs typeface="Arial" pitchFamily="34" charset="0"/>
              </a:rPr>
              <a:t>Questions?</a:t>
            </a:r>
          </a:p>
        </p:txBody>
      </p:sp>
      <p:sp>
        <p:nvSpPr>
          <p:cNvPr id="3" name="Content Placeholder 2"/>
          <p:cNvSpPr>
            <a:spLocks noGrp="1"/>
          </p:cNvSpPr>
          <p:nvPr>
            <p:ph idx="1"/>
          </p:nvPr>
        </p:nvSpPr>
        <p:spPr/>
        <p:txBody>
          <a:bodyPr/>
          <a:lstStyle/>
          <a:p>
            <a:endParaRPr lang="en-US" dirty="0"/>
          </a:p>
          <a:p>
            <a:endParaRPr lang="en-US" dirty="0"/>
          </a:p>
        </p:txBody>
      </p:sp>
      <p:pic>
        <p:nvPicPr>
          <p:cNvPr id="24578" name="Picture 2" descr="http://climate.nasa.gov/kids/images/Kid_question.jpg"/>
          <p:cNvPicPr>
            <a:picLocks noChangeAspect="1" noChangeArrowheads="1"/>
          </p:cNvPicPr>
          <p:nvPr/>
        </p:nvPicPr>
        <p:blipFill>
          <a:blip r:embed="rId2" cstate="print"/>
          <a:srcRect/>
          <a:stretch>
            <a:fillRect/>
          </a:stretch>
        </p:blipFill>
        <p:spPr bwMode="auto">
          <a:xfrm>
            <a:off x="3733800" y="32613"/>
            <a:ext cx="3733800" cy="6825387"/>
          </a:xfrm>
          <a:prstGeom prst="rect">
            <a:avLst/>
          </a:prstGeom>
          <a:noFill/>
        </p:spPr>
      </p:pic>
    </p:spTree>
    <p:extLst>
      <p:ext uri="{BB962C8B-B14F-4D97-AF65-F5344CB8AC3E}">
        <p14:creationId xmlns:p14="http://schemas.microsoft.com/office/powerpoint/2010/main" val="7299377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3967</TotalTime>
  <Words>2951</Words>
  <Application>Microsoft Office PowerPoint</Application>
  <PresentationFormat>On-screen Show (4:3)</PresentationFormat>
  <Paragraphs>790</Paragraphs>
  <Slides>102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Calibri</vt:lpstr>
      <vt:lpstr>Consolas</vt:lpstr>
      <vt:lpstr>Courier New</vt:lpstr>
      <vt:lpstr>Times New Roman</vt:lpstr>
      <vt:lpstr>1_Office Theme</vt:lpstr>
      <vt:lpstr>INFO 445: Advanced DBMS Design</vt:lpstr>
      <vt:lpstr>Agenda</vt:lpstr>
      <vt:lpstr> </vt:lpstr>
      <vt:lpstr>Announcements</vt:lpstr>
      <vt:lpstr>Announcements</vt:lpstr>
      <vt:lpstr>Announcements</vt:lpstr>
      <vt:lpstr>Announcements</vt:lpstr>
      <vt:lpstr>Announcements</vt:lpstr>
      <vt:lpstr>Announcements</vt:lpstr>
      <vt:lpstr>Announcements</vt:lpstr>
      <vt:lpstr> Questions?</vt:lpstr>
      <vt:lpstr>Review: Stored Procedures</vt:lpstr>
      <vt:lpstr>Review: Stored Procedures</vt:lpstr>
      <vt:lpstr>Review: Stored Procedures</vt:lpstr>
      <vt:lpstr>Review: Stored Procedures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Stored Procedure: Best Practices</vt:lpstr>
      <vt:lpstr> </vt:lpstr>
      <vt:lpstr>Computed Column</vt:lpstr>
      <vt:lpstr>Computed Column</vt:lpstr>
      <vt:lpstr>Computed Column</vt:lpstr>
      <vt:lpstr> Questions?</vt:lpstr>
      <vt:lpstr>Business Rule</vt:lpstr>
      <vt:lpstr>Control of Flow</vt:lpstr>
      <vt:lpstr>SQL: Control of Flow</vt:lpstr>
      <vt:lpstr>IF…ELSE</vt:lpstr>
      <vt:lpstr>IF…ELSE</vt:lpstr>
      <vt:lpstr>IF…ELSE + BEGIN…END</vt:lpstr>
      <vt:lpstr>WHILE</vt:lpstr>
      <vt:lpstr>WHILE</vt:lpstr>
      <vt:lpstr>BREAK | CONTINUE</vt:lpstr>
      <vt:lpstr>BREAK | CONTINUE</vt:lpstr>
      <vt:lpstr>WAITFOR</vt:lpstr>
      <vt:lpstr>WAITFOR</vt:lpstr>
      <vt:lpstr>WAITFOR</vt:lpstr>
      <vt:lpstr>RETURN</vt:lpstr>
      <vt:lpstr>TRY…CATCH</vt:lpstr>
      <vt:lpstr>Example CATCH error</vt:lpstr>
      <vt:lpstr>usp_GetErrorInfo</vt:lpstr>
      <vt:lpstr>SQL: Control of Flow</vt:lpstr>
      <vt:lpstr>SQL: Control of Flow</vt:lpstr>
      <vt:lpstr>Demo: GOTO</vt:lpstr>
      <vt:lpstr> </vt:lpstr>
      <vt:lpstr>Questions?</vt:lpstr>
      <vt:lpstr>Error-Handling</vt:lpstr>
      <vt:lpstr>Error-Handling</vt:lpstr>
      <vt:lpstr>Understanding SQL Server Messages</vt:lpstr>
      <vt:lpstr>Understanding SQL Server Messages</vt:lpstr>
      <vt:lpstr>Understanding SQL Server Messages</vt:lpstr>
      <vt:lpstr>Understanding SQL Server Messages</vt:lpstr>
      <vt:lpstr> </vt:lpstr>
      <vt:lpstr>Understanding SQL Server Messages</vt:lpstr>
      <vt:lpstr>Understanding SQL Server Messages</vt:lpstr>
      <vt:lpstr>Understanding SQL Server Messages</vt:lpstr>
      <vt:lpstr>Questions?</vt:lpstr>
      <vt:lpstr>Error-Handling</vt:lpstr>
      <vt:lpstr>  </vt:lpstr>
      <vt:lpstr>Error-Handling: Old-School</vt:lpstr>
      <vt:lpstr>Error-Handling: Old-School</vt:lpstr>
      <vt:lpstr>Error-Handling: Old-School</vt:lpstr>
      <vt:lpstr>Error-Handling: Old-School</vt:lpstr>
      <vt:lpstr>Error-Handling: Old-School</vt:lpstr>
      <vt:lpstr> Questions?</vt:lpstr>
      <vt:lpstr>Nested Transactions</vt:lpstr>
      <vt:lpstr> </vt:lpstr>
      <vt:lpstr>@@trancount </vt:lpstr>
      <vt:lpstr> </vt:lpstr>
      <vt:lpstr>Nested Transactions</vt:lpstr>
      <vt:lpstr> </vt:lpstr>
      <vt:lpstr> Questions?</vt:lpstr>
      <vt:lpstr>TRY…CATCH</vt:lpstr>
      <vt:lpstr>Example CATCH error</vt:lpstr>
      <vt:lpstr>Questions?</vt:lpstr>
      <vt:lpstr>SQL: Control of Flow</vt:lpstr>
      <vt:lpstr>SQL: Control of Flow</vt:lpstr>
      <vt:lpstr>IF…ELSE</vt:lpstr>
      <vt:lpstr>IF…ELSE</vt:lpstr>
      <vt:lpstr>IF…ELSE + BEGIN…END</vt:lpstr>
      <vt:lpstr>WHILE</vt:lpstr>
      <vt:lpstr>WHILE</vt:lpstr>
      <vt:lpstr>BREAK | CONTINUE</vt:lpstr>
      <vt:lpstr>BREAK | CONTINUE</vt:lpstr>
      <vt:lpstr>WAITFOR</vt:lpstr>
      <vt:lpstr>WAITFOR</vt:lpstr>
      <vt:lpstr>WAITFOR</vt:lpstr>
      <vt:lpstr>TRY…CATCH</vt:lpstr>
      <vt:lpstr>Example CATCH error</vt:lpstr>
      <vt:lpstr>usp_GetErrorInfo</vt:lpstr>
      <vt:lpstr>SQL: Control of Flow</vt:lpstr>
      <vt:lpstr>Questions?</vt:lpstr>
      <vt:lpstr> </vt:lpstr>
      <vt:lpstr> </vt:lpstr>
      <vt:lpstr>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Wang (Wimmer Solutions Corporation)</dc:creator>
  <cp:lastModifiedBy>Greg Hay</cp:lastModifiedBy>
  <cp:revision>295</cp:revision>
  <dcterms:created xsi:type="dcterms:W3CDTF">2013-04-05T16:19:00Z</dcterms:created>
  <dcterms:modified xsi:type="dcterms:W3CDTF">2018-01-09T18:38:45Z</dcterms:modified>
</cp:coreProperties>
</file>