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761" r:id="rId2"/>
    <p:sldId id="261" r:id="rId3"/>
    <p:sldId id="763" r:id="rId4"/>
    <p:sldId id="781" r:id="rId5"/>
    <p:sldId id="841" r:id="rId6"/>
    <p:sldId id="868" r:id="rId7"/>
    <p:sldId id="822" r:id="rId8"/>
    <p:sldId id="866" r:id="rId9"/>
    <p:sldId id="867" r:id="rId10"/>
    <p:sldId id="787" r:id="rId11"/>
    <p:sldId id="845" r:id="rId12"/>
    <p:sldId id="872" r:id="rId13"/>
    <p:sldId id="874" r:id="rId14"/>
    <p:sldId id="873" r:id="rId15"/>
    <p:sldId id="871" r:id="rId16"/>
    <p:sldId id="869" r:id="rId17"/>
    <p:sldId id="870" r:id="rId18"/>
    <p:sldId id="876" r:id="rId19"/>
    <p:sldId id="875" r:id="rId20"/>
    <p:sldId id="889" r:id="rId21"/>
    <p:sldId id="757" r:id="rId22"/>
    <p:sldId id="877" r:id="rId23"/>
    <p:sldId id="878" r:id="rId24"/>
    <p:sldId id="879" r:id="rId25"/>
    <p:sldId id="880" r:id="rId26"/>
    <p:sldId id="881" r:id="rId27"/>
    <p:sldId id="882" r:id="rId28"/>
    <p:sldId id="883" r:id="rId29"/>
    <p:sldId id="884" r:id="rId30"/>
    <p:sldId id="885" r:id="rId31"/>
    <p:sldId id="886" r:id="rId32"/>
    <p:sldId id="887" r:id="rId33"/>
    <p:sldId id="888" r:id="rId34"/>
    <p:sldId id="758" r:id="rId35"/>
    <p:sldId id="759" r:id="rId36"/>
    <p:sldId id="7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9702F-7458-40D9-A18E-95D7AAEB92C1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20CC2-0F10-446B-9CD9-AE16DE04F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8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1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6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5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8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761-5A98-4EE0-A326-3E3C528C67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535F-E4BD-4DAA-BC5C-CDF6D4658F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8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depts.washington.edu/mcklab/" TargetMode="External"/><Relationship Id="rId7" Type="http://schemas.openxmlformats.org/officeDocument/2006/relationships/hyperlink" Target="https://www.pinterest.com/Lifecoachdarci/university-of-washington-go-husk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206.253.219.101/boikocourses/default.asp?class=cm1fa04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bonnernetwork.pbworks.com/w/page/13113051/Sample%20Age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dangiercke.com/2016/07/26/the-effective-presentation-formul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gif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" y="1507748"/>
            <a:ext cx="9144000" cy="830206"/>
          </a:xfrm>
        </p:spPr>
        <p:txBody>
          <a:bodyPr>
            <a:normAutofit/>
          </a:bodyPr>
          <a:lstStyle/>
          <a:p>
            <a:r>
              <a:rPr lang="en-US" i="1" dirty="0"/>
              <a:t>INFO 445: Advanced DBMS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172200"/>
            <a:ext cx="6172200" cy="6858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Gregory T. Hay     January </a:t>
            </a:r>
            <a:r>
              <a:rPr lang="en-US" dirty="0" smtClean="0">
                <a:solidFill>
                  <a:schemeClr val="tx1"/>
                </a:solidFill>
              </a:rPr>
              <a:t>16th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  <p:pic>
        <p:nvPicPr>
          <p:cNvPr id="7" name="Picture 14" descr="http://depts.washington.edu/mcklab/images/UW%20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0927"/>
            <a:ext cx="7216893" cy="1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206.253.219.101/boikocourses/images/i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8" y="5775451"/>
            <a:ext cx="977041" cy="10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s://s-media-cache-ak0.pinimg.com/736x/9a/9a/09/9a9a09382aa4fc3b54425a0b583b1ad0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5170"/>
            <a:ext cx="6781800" cy="37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‘error-handling’?</a:t>
            </a:r>
          </a:p>
          <a:p>
            <a:r>
              <a:rPr lang="en-US" dirty="0" smtClean="0"/>
              <a:t>Why do we do it?</a:t>
            </a:r>
          </a:p>
          <a:p>
            <a:r>
              <a:rPr lang="en-US" dirty="0" smtClean="0"/>
              <a:t>When do we do it?</a:t>
            </a:r>
          </a:p>
          <a:p>
            <a:r>
              <a:rPr lang="en-US" dirty="0" smtClean="0"/>
              <a:t>How do we do it?</a:t>
            </a:r>
            <a:endParaRPr lang="en-US" dirty="0"/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51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Anticipate mistakes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Understand what will cause a </a:t>
            </a:r>
            <a:r>
              <a:rPr lang="en-US" dirty="0" smtClean="0"/>
              <a:t>transaction to fail</a:t>
            </a:r>
          </a:p>
          <a:p>
            <a:pPr lvl="1"/>
            <a:r>
              <a:rPr lang="en-US" dirty="0" smtClean="0"/>
              <a:t>look to </a:t>
            </a:r>
            <a:r>
              <a:rPr lang="en-US" dirty="0" smtClean="0"/>
              <a:t>ensure those conditions do not  exist</a:t>
            </a:r>
            <a:endParaRPr lang="en-US" dirty="0"/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04878"/>
            <a:ext cx="1524000" cy="155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79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Communicate</a:t>
            </a:r>
          </a:p>
          <a:p>
            <a:pPr lvl="1"/>
            <a:r>
              <a:rPr lang="en-US" dirty="0" smtClean="0"/>
              <a:t>Let client know how/why/where there was failure</a:t>
            </a:r>
          </a:p>
          <a:p>
            <a:pPr lvl="1"/>
            <a:r>
              <a:rPr lang="en-US" dirty="0" smtClean="0"/>
              <a:t>Assists in troubleshooting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** be aware of security concerns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04878"/>
            <a:ext cx="1524000" cy="155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Fail Early! </a:t>
            </a:r>
            <a:r>
              <a:rPr lang="en-US" dirty="0" smtClean="0"/>
              <a:t>Avoid doing extra work</a:t>
            </a:r>
          </a:p>
          <a:p>
            <a:pPr lvl="1"/>
            <a:r>
              <a:rPr lang="en-US" dirty="0" smtClean="0"/>
              <a:t>Before transaction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Avoids affecting other transactions</a:t>
            </a:r>
          </a:p>
          <a:p>
            <a:pPr lvl="2"/>
            <a:r>
              <a:rPr lang="en-US" dirty="0" smtClean="0"/>
              <a:t>‘cascading rollbacks’</a:t>
            </a:r>
          </a:p>
          <a:p>
            <a:pPr lvl="2"/>
            <a:r>
              <a:rPr lang="en-US" dirty="0" smtClean="0"/>
              <a:t>Long-duration blocking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11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climate.nasa.gov/kids/images/Kid_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613"/>
            <a:ext cx="3733800" cy="682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662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process M:M?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US" dirty="0"/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1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199"/>
            <a:ext cx="8911852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process a new ORDER?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</a:p>
          <a:p>
            <a:pPr lvl="1"/>
            <a:r>
              <a:rPr lang="en-US" dirty="0" smtClean="0"/>
              <a:t>How do we keep the same </a:t>
            </a:r>
            <a:r>
              <a:rPr lang="en-US" dirty="0" err="1" smtClean="0"/>
              <a:t>OrderID</a:t>
            </a:r>
            <a:r>
              <a:rPr lang="en-US" dirty="0" smtClean="0"/>
              <a:t> across many rows in </a:t>
            </a:r>
            <a:r>
              <a:rPr lang="en-US" dirty="0" err="1" smtClean="0"/>
              <a:t>tblORDER_PRODUCT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 we allow users to add/drop same product at different times before checkout?</a:t>
            </a:r>
          </a:p>
          <a:p>
            <a:pPr lvl="1"/>
            <a:r>
              <a:rPr lang="en-US" dirty="0" smtClean="0"/>
              <a:t>How do we persist browsing over months/years?</a:t>
            </a:r>
          </a:p>
          <a:p>
            <a:pPr lvl="1"/>
            <a:r>
              <a:rPr lang="en-US" dirty="0" smtClean="0"/>
              <a:t>How do we maintain transactional integrity?</a:t>
            </a:r>
            <a:endParaRPr lang="en-US" dirty="0"/>
          </a:p>
        </p:txBody>
      </p:sp>
      <p:pic>
        <p:nvPicPr>
          <p:cNvPr id="5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304878"/>
            <a:ext cx="1524000" cy="155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2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66725"/>
            <a:ext cx="9067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gen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313"/>
            <a:ext cx="4630882" cy="49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r>
              <a:rPr lang="en-US" sz="2800" dirty="0"/>
              <a:t>Announcements</a:t>
            </a:r>
          </a:p>
          <a:p>
            <a:endParaRPr lang="en-US" sz="2800" dirty="0"/>
          </a:p>
          <a:p>
            <a:r>
              <a:rPr lang="en-US" sz="2800" dirty="0"/>
              <a:t>Review</a:t>
            </a:r>
          </a:p>
          <a:p>
            <a:pPr lvl="1"/>
            <a:r>
              <a:rPr lang="en-US" sz="2400" dirty="0" smtClean="0"/>
              <a:t>Control of Flow</a:t>
            </a:r>
            <a:endParaRPr lang="en-US" sz="2400" dirty="0"/>
          </a:p>
          <a:p>
            <a:pPr lvl="1"/>
            <a:r>
              <a:rPr lang="en-US" sz="2400" dirty="0" smtClean="0"/>
              <a:t>Error Handling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CART Processing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Image result for presentati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5444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9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climate.nasa.gov/kids/images/Kid_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613"/>
            <a:ext cx="3733800" cy="682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937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Break: 10-minutes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6194" name="Picture 2" descr="http://4.bp.blogspot.com/-rKUuPEG8GPs/TbnETvpGe-I/AAAAAAAAAI0/El3OnYtRbOI/s1600/coff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228" y="2438400"/>
            <a:ext cx="3918858" cy="3429000"/>
          </a:xfrm>
          <a:prstGeom prst="rect">
            <a:avLst/>
          </a:prstGeom>
          <a:noFill/>
        </p:spPr>
      </p:pic>
      <p:pic>
        <p:nvPicPr>
          <p:cNvPr id="48130" name="Picture 2" descr="http://www.vap.org.uk/IMG/jpg/VAP_voluntary_workcamp_IPJ_Portugal_07_-_work_br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373"/>
            <a:ext cx="4572000" cy="6869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8473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Availability vs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What is </a:t>
            </a:r>
            <a:r>
              <a:rPr lang="en-US" sz="2800" dirty="0" smtClean="0"/>
              <a:t>the difference?</a:t>
            </a:r>
            <a:endParaRPr lang="en-US" sz="2800" dirty="0"/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High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990" name="Picture 6" descr="http://www.neon-signs.com/neon-shop/322-drive-thru-open-24-hours-border-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195"/>
            <a:ext cx="5334000" cy="6894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317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www.bl.uk/learning/images/medieval/patterns/Pattern%2010-%20motorway%20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558657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638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High-Availability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Goal</a:t>
            </a:r>
          </a:p>
          <a:p>
            <a:pPr lvl="3"/>
            <a:r>
              <a:rPr lang="en-US" sz="2400" dirty="0"/>
              <a:t>Provide continuous use of mission-critical data</a:t>
            </a:r>
          </a:p>
          <a:p>
            <a:pPr lvl="3"/>
            <a:r>
              <a:rPr lang="en-US" sz="2400" dirty="0"/>
              <a:t>degrees of HA (NOT all or nothing)</a:t>
            </a:r>
          </a:p>
          <a:p>
            <a:pPr lvl="4"/>
            <a:r>
              <a:rPr lang="en-US" sz="2400" dirty="0"/>
              <a:t>99.9% = 8.7 hours of downtime/year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Measurement</a:t>
            </a:r>
          </a:p>
          <a:p>
            <a:pPr lvl="3"/>
            <a:r>
              <a:rPr lang="en-US" sz="2400" dirty="0"/>
              <a:t>Looks Alive</a:t>
            </a:r>
          </a:p>
          <a:p>
            <a:pPr lvl="3"/>
            <a:r>
              <a:rPr lang="en-US" sz="2400" dirty="0"/>
              <a:t>Is Alive </a:t>
            </a:r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07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Uptime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Ability to complete a transaction or read data</a:t>
            </a:r>
          </a:p>
          <a:p>
            <a:pPr lvl="3"/>
            <a:r>
              <a:rPr lang="en-US" sz="2400" dirty="0"/>
              <a:t>Measured in minutes\seconds per year</a:t>
            </a:r>
          </a:p>
          <a:p>
            <a:pPr lvl="4"/>
            <a:r>
              <a:rPr lang="en-US" dirty="0"/>
              <a:t>May include data loss and still be acceptable</a:t>
            </a:r>
          </a:p>
          <a:p>
            <a:pPr lvl="4"/>
            <a:r>
              <a:rPr lang="en-US" dirty="0"/>
              <a:t>Often includes ‘automatic failover’ but does not have to</a:t>
            </a:r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  <p:pic>
        <p:nvPicPr>
          <p:cNvPr id="7" name="Picture 2" descr="http://school.discoveryeducation.com/clipart/images/clo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3007" y="4578792"/>
            <a:ext cx="2378593" cy="2279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663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Scalability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Scale Up</a:t>
            </a:r>
          </a:p>
          <a:p>
            <a:pPr lvl="3"/>
            <a:r>
              <a:rPr lang="en-US" sz="2400" dirty="0"/>
              <a:t>Adding hardware to a single node </a:t>
            </a:r>
          </a:p>
          <a:p>
            <a:pPr lvl="3"/>
            <a:r>
              <a:rPr lang="en-US" sz="2400" dirty="0"/>
              <a:t>Upgrading to a larger node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Scale Out</a:t>
            </a:r>
          </a:p>
          <a:p>
            <a:pPr lvl="3"/>
            <a:r>
              <a:rPr lang="en-US" sz="2400" dirty="0"/>
              <a:t>Adding more nodes </a:t>
            </a:r>
          </a:p>
          <a:p>
            <a:pPr lvl="3"/>
            <a:r>
              <a:rPr lang="en-US" sz="2400" dirty="0"/>
              <a:t>Spreading the data and workload among them</a:t>
            </a:r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9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Throughput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Ability to add more users and\or work to an application</a:t>
            </a:r>
          </a:p>
          <a:p>
            <a:pPr lvl="3"/>
            <a:r>
              <a:rPr lang="en-US" dirty="0"/>
              <a:t>‘Transactions per second’</a:t>
            </a:r>
          </a:p>
          <a:p>
            <a:pPr lvl="3"/>
            <a:r>
              <a:rPr lang="en-US" dirty="0"/>
              <a:t>‘Concurrent users’</a:t>
            </a:r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4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783"/>
            <a:ext cx="4341090" cy="3255817"/>
          </a:xfrm>
          <a:prstGeom prst="rect">
            <a:avLst/>
          </a:prstGeom>
          <a:noFill/>
        </p:spPr>
      </p:pic>
      <p:pic>
        <p:nvPicPr>
          <p:cNvPr id="1030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533608"/>
            <a:ext cx="5257800" cy="52851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Downtime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Can be planned or unplanned</a:t>
            </a:r>
          </a:p>
          <a:p>
            <a:pPr lvl="2">
              <a:buFont typeface="Wingdings" pitchFamily="2" charset="2"/>
              <a:buChar char="§"/>
            </a:pPr>
            <a:endParaRPr lang="en-US" sz="2800" dirty="0"/>
          </a:p>
          <a:p>
            <a:r>
              <a:rPr lang="en-US" dirty="0"/>
              <a:t>Data Loss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Highly available does not rule out data loss</a:t>
            </a:r>
          </a:p>
          <a:p>
            <a:pPr lvl="3"/>
            <a:r>
              <a:rPr lang="en-US" sz="2400" dirty="0"/>
              <a:t>Acceptable depending on application needs</a:t>
            </a:r>
          </a:p>
          <a:p>
            <a:pPr>
              <a:buNone/>
            </a:pPr>
            <a:endParaRPr lang="en-US" sz="1000" dirty="0"/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026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endParaRPr lang="en-US" sz="1000" dirty="0"/>
          </a:p>
          <a:p>
            <a:r>
              <a:rPr lang="en-US" sz="1000" dirty="0"/>
              <a:t>High Availability</a:t>
            </a:r>
          </a:p>
          <a:p>
            <a:r>
              <a:rPr lang="en-US" dirty="0"/>
              <a:t>Synchronous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Communications are serial </a:t>
            </a:r>
          </a:p>
          <a:p>
            <a:pPr lvl="3"/>
            <a:r>
              <a:rPr lang="en-US" dirty="0"/>
              <a:t>In database terms, transactions wait for commit confirmation</a:t>
            </a:r>
          </a:p>
          <a:p>
            <a:pPr lvl="3"/>
            <a:endParaRPr lang="en-US" dirty="0"/>
          </a:p>
          <a:p>
            <a:r>
              <a:rPr lang="en-US" dirty="0"/>
              <a:t>Asynchronous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Communications are parallel</a:t>
            </a:r>
          </a:p>
          <a:p>
            <a:pPr lvl="3"/>
            <a:r>
              <a:rPr lang="en-US" dirty="0"/>
              <a:t>Transactions do not wait for commit confirmation</a:t>
            </a:r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14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Failover</a:t>
            </a:r>
          </a:p>
          <a:p>
            <a:r>
              <a:rPr lang="en-US" dirty="0"/>
              <a:t>Fault Tolerance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Ability of system to continue functioning after failure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Alleviates problems caused by component failures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/>
              <a:t>disk subsystems (RAID)</a:t>
            </a:r>
          </a:p>
          <a:p>
            <a:pPr lvl="3"/>
            <a:r>
              <a:rPr lang="en-US" dirty="0"/>
              <a:t>symmetric multiple processors (SMP)</a:t>
            </a:r>
          </a:p>
          <a:p>
            <a:pPr lvl="3"/>
            <a:r>
              <a:rPr lang="en-US" dirty="0"/>
              <a:t>redundant power supplies with separate power sources</a:t>
            </a:r>
          </a:p>
          <a:p>
            <a:pPr lvl="3"/>
            <a:r>
              <a:rPr lang="en-US" dirty="0"/>
              <a:t>uninterruptible power supplies</a:t>
            </a:r>
          </a:p>
          <a:p>
            <a:pPr lvl="3"/>
            <a:r>
              <a:rPr lang="en-US" dirty="0"/>
              <a:t>redundant network adapters</a:t>
            </a:r>
          </a:p>
          <a:p>
            <a:r>
              <a:rPr lang="en-US" dirty="0"/>
              <a:t>Quorum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Used to determine ‘owner’ of Clusters and mirroring</a:t>
            </a:r>
          </a:p>
          <a:p>
            <a:pPr lvl="3"/>
            <a:r>
              <a:rPr lang="en-US" dirty="0"/>
              <a:t>Avoids ‘split-brain’</a:t>
            </a:r>
          </a:p>
          <a:p>
            <a:endParaRPr lang="en-US" sz="1200" dirty="0"/>
          </a:p>
        </p:txBody>
      </p:sp>
      <p:pic>
        <p:nvPicPr>
          <p:cNvPr id="4" name="Picture 4" descr="http://www.gtps.k12.nj.us/StudentHome/student_page/images/vocabul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905000" cy="2062810"/>
          </a:xfrm>
          <a:prstGeom prst="rect">
            <a:avLst/>
          </a:prstGeom>
          <a:noFill/>
        </p:spPr>
      </p:pic>
      <p:pic>
        <p:nvPicPr>
          <p:cNvPr id="5" name="Picture 9" descr="http://johndebarberie.googlepages.com/Vocabulary.jpg/Vocabulary-full;init: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0"/>
            <a:ext cx="4432300" cy="1662113"/>
          </a:xfrm>
          <a:prstGeom prst="rect">
            <a:avLst/>
          </a:prstGeom>
          <a:noFill/>
        </p:spPr>
      </p:pic>
      <p:pic>
        <p:nvPicPr>
          <p:cNvPr id="6" name="Picture 2" descr="http://teacherweb.craven.k12.nc.us/images/82114F1AA08D4C7490A371279AE2EE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0"/>
            <a:ext cx="1981200" cy="191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05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Questions?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0418" name="Picture 2" descr="http://www.tomatocasual.com/wp-content/uploads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98115"/>
            <a:ext cx="4724400" cy="5759885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hsmai.no/aimages/happy_people_1152192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8083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274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 descr="http://www.ccer.org/_public/site/files/images/UW.Signature_stack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40" y="492247"/>
            <a:ext cx="8602160" cy="4232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28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Quiz 1 on Thursday</a:t>
            </a:r>
            <a:endParaRPr lang="en-US" dirty="0" smtClean="0"/>
          </a:p>
          <a:p>
            <a:pPr lvl="1"/>
            <a:r>
              <a:rPr lang="en-US" dirty="0" smtClean="0"/>
              <a:t>No code</a:t>
            </a:r>
          </a:p>
          <a:p>
            <a:pPr lvl="1"/>
            <a:r>
              <a:rPr lang="en-US" dirty="0" smtClean="0"/>
              <a:t>ERD challenge based on business scenario</a:t>
            </a:r>
          </a:p>
          <a:p>
            <a:pPr lvl="1"/>
            <a:r>
              <a:rPr lang="en-US" dirty="0" smtClean="0"/>
              <a:t>Husky Tours will be presented in Lab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r>
              <a:rPr lang="en-US" dirty="0"/>
              <a:t>Project status</a:t>
            </a:r>
          </a:p>
          <a:p>
            <a:pPr lvl="1"/>
            <a:r>
              <a:rPr lang="en-US" dirty="0" smtClean="0"/>
              <a:t>Revised ERD due tomorrow</a:t>
            </a:r>
            <a:endParaRPr lang="en-US" dirty="0"/>
          </a:p>
          <a:p>
            <a:pPr lvl="1"/>
            <a:r>
              <a:rPr lang="en-US" dirty="0"/>
              <a:t>Proper PK/FK</a:t>
            </a:r>
          </a:p>
          <a:p>
            <a:pPr lvl="1"/>
            <a:r>
              <a:rPr lang="en-US" dirty="0"/>
              <a:t>3NF</a:t>
            </a:r>
          </a:p>
          <a:p>
            <a:pPr lvl="1"/>
            <a:r>
              <a:rPr lang="en-US" dirty="0"/>
              <a:t>Follow ‘ID, Name &amp; Description’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Bring questions to office hours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>
            <a:normAutofit/>
          </a:bodyPr>
          <a:lstStyle/>
          <a:p>
            <a:r>
              <a:rPr lang="en-US" dirty="0"/>
              <a:t>Office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Wednesday evenings at 6:00 </a:t>
            </a:r>
            <a:r>
              <a:rPr lang="en-US" dirty="0" smtClean="0"/>
              <a:t>PM</a:t>
            </a:r>
          </a:p>
          <a:p>
            <a:pPr lvl="1"/>
            <a:r>
              <a:rPr lang="en-US" dirty="0" smtClean="0"/>
              <a:t>We will practice for Quiz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https</a:t>
            </a:r>
            <a:r>
              <a:rPr lang="en-US" dirty="0">
                <a:solidFill>
                  <a:srgbClr val="FF0000"/>
                </a:solidFill>
              </a:rPr>
              <a:t>://washington.zoom.us/j/386633611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>
            <a:normAutofit/>
          </a:bodyPr>
          <a:lstStyle/>
          <a:p>
            <a:r>
              <a:rPr lang="en-US" dirty="0"/>
              <a:t>Project status</a:t>
            </a:r>
          </a:p>
          <a:p>
            <a:pPr lvl="1"/>
            <a:r>
              <a:rPr lang="en-US" dirty="0"/>
              <a:t>Begin thinking about stored procedures </a:t>
            </a:r>
          </a:p>
          <a:p>
            <a:pPr lvl="2"/>
            <a:r>
              <a:rPr lang="en-US" dirty="0"/>
              <a:t>Parameters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Explicit transaction</a:t>
            </a:r>
          </a:p>
          <a:p>
            <a:pPr lvl="2"/>
            <a:r>
              <a:rPr lang="en-US" dirty="0"/>
              <a:t>Error-handling</a:t>
            </a:r>
          </a:p>
          <a:p>
            <a:pPr lvl="2"/>
            <a:r>
              <a:rPr lang="en-US" dirty="0"/>
              <a:t>Sub-queries 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Goal is to get 4 by end of quarter for each student</a:t>
            </a:r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953000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at 1:30</a:t>
            </a:r>
          </a:p>
          <a:p>
            <a:pPr lvl="1"/>
            <a:r>
              <a:rPr lang="en-US" dirty="0" smtClean="0"/>
              <a:t>Practice on ERD</a:t>
            </a:r>
          </a:p>
          <a:p>
            <a:pPr lvl="1"/>
            <a:r>
              <a:rPr lang="en-US" dirty="0" smtClean="0"/>
              <a:t>No deliverable</a:t>
            </a:r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Internship Opportunity</a:t>
            </a:r>
          </a:p>
          <a:p>
            <a:pPr lvl="1"/>
            <a:r>
              <a:rPr lang="en-US" dirty="0" smtClean="0"/>
              <a:t>7 Spoons needs ~10 interns</a:t>
            </a:r>
          </a:p>
          <a:p>
            <a:pPr lvl="1"/>
            <a:r>
              <a:rPr lang="en-US" dirty="0" smtClean="0"/>
              <a:t>Database modeling</a:t>
            </a:r>
          </a:p>
          <a:p>
            <a:pPr lvl="1"/>
            <a:r>
              <a:rPr lang="en-US" dirty="0" smtClean="0"/>
              <a:t>Database development</a:t>
            </a:r>
          </a:p>
          <a:p>
            <a:pPr lvl="1"/>
            <a:r>
              <a:rPr lang="en-US" dirty="0" smtClean="0"/>
              <a:t>Web development</a:t>
            </a:r>
          </a:p>
          <a:p>
            <a:pPr lvl="1"/>
            <a:r>
              <a:rPr lang="en-US" dirty="0" smtClean="0"/>
              <a:t>Mobile development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Interviews tomorrow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Resume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ake survey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0176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574</Words>
  <Application>Microsoft Office PowerPoint</Application>
  <PresentationFormat>On-screen Show (4:3)</PresentationFormat>
  <Paragraphs>190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1_Office Theme</vt:lpstr>
      <vt:lpstr>INFO 445: Advanced DBMS Design</vt:lpstr>
      <vt:lpstr>Agenda</vt:lpstr>
      <vt:lpstr> </vt:lpstr>
      <vt:lpstr>Announcements</vt:lpstr>
      <vt:lpstr>Announcements</vt:lpstr>
      <vt:lpstr>Announcements</vt:lpstr>
      <vt:lpstr>Announcements</vt:lpstr>
      <vt:lpstr>Announcements</vt:lpstr>
      <vt:lpstr>Announcements</vt:lpstr>
      <vt:lpstr> Questions?</vt:lpstr>
      <vt:lpstr>Review: Error Handling</vt:lpstr>
      <vt:lpstr>Error Handling Take-aways</vt:lpstr>
      <vt:lpstr>Error Handling Take-aways</vt:lpstr>
      <vt:lpstr>Error Handling Take-aways</vt:lpstr>
      <vt:lpstr>Questions?</vt:lpstr>
      <vt:lpstr>How do we process M:M?</vt:lpstr>
      <vt:lpstr> </vt:lpstr>
      <vt:lpstr>How do we process a new ORDER?</vt:lpstr>
      <vt:lpstr> </vt:lpstr>
      <vt:lpstr>Let’s see a demo</vt:lpstr>
      <vt:lpstr>Questions?</vt:lpstr>
      <vt:lpstr>Break: 10-minutes </vt:lpstr>
      <vt:lpstr>High Availability vs Scalability</vt:lpstr>
      <vt:lpstr>High Availability</vt:lpstr>
      <vt:lpstr>Scalability</vt:lpstr>
      <vt:lpstr> </vt:lpstr>
      <vt:lpstr> </vt:lpstr>
      <vt:lpstr> </vt:lpstr>
      <vt:lpstr> </vt:lpstr>
      <vt:lpstr> </vt:lpstr>
      <vt:lpstr> </vt:lpstr>
      <vt:lpstr> </vt:lpstr>
      <vt:lpstr>Questions?</vt:lpstr>
      <vt:lpstr> </vt:lpstr>
      <vt:lpstr> </vt:lpstr>
      <vt:lpstr>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Wang (Wimmer Solutions Corporation)</dc:creator>
  <cp:lastModifiedBy>Greg Hay</cp:lastModifiedBy>
  <cp:revision>312</cp:revision>
  <dcterms:created xsi:type="dcterms:W3CDTF">2013-04-05T16:19:00Z</dcterms:created>
  <dcterms:modified xsi:type="dcterms:W3CDTF">2018-01-16T18:13:30Z</dcterms:modified>
</cp:coreProperties>
</file>