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8"/>
  </p:notesMasterIdLst>
  <p:sldIdLst>
    <p:sldId id="1515" r:id="rId2"/>
    <p:sldId id="1517" r:id="rId3"/>
    <p:sldId id="1132" r:id="rId4"/>
    <p:sldId id="1516" r:id="rId5"/>
    <p:sldId id="1521" r:id="rId6"/>
    <p:sldId id="1522" r:id="rId7"/>
    <p:sldId id="1475" r:id="rId8"/>
    <p:sldId id="1518" r:id="rId9"/>
    <p:sldId id="1519" r:id="rId10"/>
    <p:sldId id="1520" r:id="rId11"/>
    <p:sldId id="1474" r:id="rId12"/>
    <p:sldId id="1484" r:id="rId13"/>
    <p:sldId id="1317" r:id="rId14"/>
    <p:sldId id="1318" r:id="rId15"/>
    <p:sldId id="1319" r:id="rId16"/>
    <p:sldId id="1320" r:id="rId17"/>
    <p:sldId id="1321" r:id="rId18"/>
    <p:sldId id="1322" r:id="rId19"/>
    <p:sldId id="1323" r:id="rId20"/>
    <p:sldId id="1324" r:id="rId21"/>
    <p:sldId id="1325" r:id="rId22"/>
    <p:sldId id="1326" r:id="rId23"/>
    <p:sldId id="1327" r:id="rId24"/>
    <p:sldId id="1328" r:id="rId25"/>
    <p:sldId id="1329" r:id="rId26"/>
    <p:sldId id="1330" r:id="rId27"/>
    <p:sldId id="1331" r:id="rId28"/>
    <p:sldId id="1332" r:id="rId29"/>
    <p:sldId id="1333" r:id="rId30"/>
    <p:sldId id="1334" r:id="rId31"/>
    <p:sldId id="1473" r:id="rId32"/>
    <p:sldId id="1523" r:id="rId33"/>
    <p:sldId id="1336" r:id="rId34"/>
    <p:sldId id="1337" r:id="rId35"/>
    <p:sldId id="1338" r:id="rId36"/>
    <p:sldId id="1339" r:id="rId37"/>
    <p:sldId id="1340" r:id="rId38"/>
    <p:sldId id="1341" r:id="rId39"/>
    <p:sldId id="1342" r:id="rId40"/>
    <p:sldId id="1343" r:id="rId41"/>
    <p:sldId id="1344" r:id="rId42"/>
    <p:sldId id="1345" r:id="rId43"/>
    <p:sldId id="1346" r:id="rId44"/>
    <p:sldId id="1347" r:id="rId45"/>
    <p:sldId id="1348" r:id="rId46"/>
    <p:sldId id="1349" r:id="rId47"/>
    <p:sldId id="1350" r:id="rId48"/>
    <p:sldId id="1351" r:id="rId49"/>
    <p:sldId id="1352" r:id="rId50"/>
    <p:sldId id="1353" r:id="rId51"/>
    <p:sldId id="1354" r:id="rId52"/>
    <p:sldId id="1355" r:id="rId53"/>
    <p:sldId id="1356" r:id="rId54"/>
    <p:sldId id="1357" r:id="rId55"/>
    <p:sldId id="1358" r:id="rId56"/>
    <p:sldId id="1359" r:id="rId57"/>
    <p:sldId id="1360" r:id="rId58"/>
    <p:sldId id="1361" r:id="rId59"/>
    <p:sldId id="1362" r:id="rId60"/>
    <p:sldId id="1363" r:id="rId61"/>
    <p:sldId id="1364" r:id="rId62"/>
    <p:sldId id="1365" r:id="rId63"/>
    <p:sldId id="1366" r:id="rId64"/>
    <p:sldId id="1367" r:id="rId65"/>
    <p:sldId id="1368" r:id="rId66"/>
    <p:sldId id="1369" r:id="rId67"/>
    <p:sldId id="1370" r:id="rId68"/>
    <p:sldId id="1371" r:id="rId69"/>
    <p:sldId id="1372" r:id="rId70"/>
    <p:sldId id="1373" r:id="rId71"/>
    <p:sldId id="1374" r:id="rId72"/>
    <p:sldId id="1375" r:id="rId73"/>
    <p:sldId id="1376" r:id="rId74"/>
    <p:sldId id="1377" r:id="rId75"/>
    <p:sldId id="1378" r:id="rId76"/>
    <p:sldId id="1379" r:id="rId77"/>
    <p:sldId id="1380" r:id="rId78"/>
    <p:sldId id="1381" r:id="rId79"/>
    <p:sldId id="1382" r:id="rId80"/>
    <p:sldId id="1383" r:id="rId81"/>
    <p:sldId id="1384" r:id="rId82"/>
    <p:sldId id="1385" r:id="rId83"/>
    <p:sldId id="1386" r:id="rId84"/>
    <p:sldId id="1387" r:id="rId85"/>
    <p:sldId id="1388" r:id="rId86"/>
    <p:sldId id="1389" r:id="rId87"/>
    <p:sldId id="1390" r:id="rId88"/>
    <p:sldId id="1391" r:id="rId89"/>
    <p:sldId id="1392" r:id="rId90"/>
    <p:sldId id="1393" r:id="rId91"/>
    <p:sldId id="1394" r:id="rId92"/>
    <p:sldId id="1395" r:id="rId93"/>
    <p:sldId id="1396" r:id="rId94"/>
    <p:sldId id="1397" r:id="rId95"/>
    <p:sldId id="1398" r:id="rId96"/>
    <p:sldId id="1399" r:id="rId97"/>
    <p:sldId id="1400" r:id="rId98"/>
    <p:sldId id="1401" r:id="rId99"/>
    <p:sldId id="1402" r:id="rId100"/>
    <p:sldId id="1403" r:id="rId101"/>
    <p:sldId id="1404" r:id="rId102"/>
    <p:sldId id="1405" r:id="rId103"/>
    <p:sldId id="1406" r:id="rId104"/>
    <p:sldId id="1407" r:id="rId105"/>
    <p:sldId id="1408" r:id="rId106"/>
    <p:sldId id="1409" r:id="rId107"/>
    <p:sldId id="1410" r:id="rId108"/>
    <p:sldId id="1411" r:id="rId109"/>
    <p:sldId id="1412" r:id="rId110"/>
    <p:sldId id="1413" r:id="rId111"/>
    <p:sldId id="1414" r:id="rId112"/>
    <p:sldId id="1415" r:id="rId113"/>
    <p:sldId id="1416" r:id="rId114"/>
    <p:sldId id="1417" r:id="rId115"/>
    <p:sldId id="1418" r:id="rId116"/>
    <p:sldId id="1419" r:id="rId117"/>
    <p:sldId id="1420" r:id="rId118"/>
    <p:sldId id="1421" r:id="rId119"/>
    <p:sldId id="1422" r:id="rId120"/>
    <p:sldId id="1423" r:id="rId121"/>
    <p:sldId id="1424" r:id="rId122"/>
    <p:sldId id="1425" r:id="rId123"/>
    <p:sldId id="1426" r:id="rId124"/>
    <p:sldId id="1127" r:id="rId125"/>
    <p:sldId id="1128" r:id="rId126"/>
    <p:sldId id="1129" r:id="rId1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5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5" autoAdjust="0"/>
    <p:restoredTop sz="94624" autoAdjust="0"/>
  </p:normalViewPr>
  <p:slideViewPr>
    <p:cSldViewPr>
      <p:cViewPr varScale="1">
        <p:scale>
          <a:sx n="101" d="100"/>
          <a:sy n="101" d="100"/>
        </p:scale>
        <p:origin x="501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1A02A-FDFA-4DC5-B346-6E2C6B0595E4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9007A-E411-444B-8B6B-8E9804AF9A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48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98575" y="801688"/>
            <a:ext cx="4260850" cy="31956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335121"/>
            <a:ext cx="4975225" cy="385245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87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4A920-BDD4-4D26-AD31-02435DC86CF6}" type="slidenum">
              <a:rPr lang="en-US" smtClean="0"/>
              <a:pPr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7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4A920-BDD4-4D26-AD31-02435DC86CF6}" type="slidenum">
              <a:rPr lang="en-US" smtClean="0"/>
              <a:pPr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37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4A920-BDD4-4D26-AD31-02435DC86CF6}" type="slidenum">
              <a:rPr lang="en-US" smtClean="0"/>
              <a:pPr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72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761-5A98-4EE0-A326-3E3C528C67D8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535F-E4BD-4DAA-BC5C-CDF6D4658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761-5A98-4EE0-A326-3E3C528C67D8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535F-E4BD-4DAA-BC5C-CDF6D4658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761-5A98-4EE0-A326-3E3C528C67D8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535F-E4BD-4DAA-BC5C-CDF6D4658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761-5A98-4EE0-A326-3E3C528C67D8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535F-E4BD-4DAA-BC5C-CDF6D4658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761-5A98-4EE0-A326-3E3C528C67D8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535F-E4BD-4DAA-BC5C-CDF6D4658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761-5A98-4EE0-A326-3E3C528C67D8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535F-E4BD-4DAA-BC5C-CDF6D4658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761-5A98-4EE0-A326-3E3C528C67D8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535F-E4BD-4DAA-BC5C-CDF6D4658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761-5A98-4EE0-A326-3E3C528C67D8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535F-E4BD-4DAA-BC5C-CDF6D4658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761-5A98-4EE0-A326-3E3C528C67D8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535F-E4BD-4DAA-BC5C-CDF6D4658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761-5A98-4EE0-A326-3E3C528C67D8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535F-E4BD-4DAA-BC5C-CDF6D4658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761-5A98-4EE0-A326-3E3C528C67D8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535F-E4BD-4DAA-BC5C-CDF6D4658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1D761-5A98-4EE0-A326-3E3C528C67D8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7535F-E4BD-4DAA-BC5C-CDF6D4658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depts.washington.edu/mcklab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5" Type="http://schemas.openxmlformats.org/officeDocument/2006/relationships/hyperlink" Target="http://206.253.219.101/boikocourses/default.asp?class=cm1fa04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arshallan.org/memoranda-for-review-of-noble-order-constitution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bonnernetwork.pbworks.com/w/page/13113051/Sample%20Agenda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marshallan.org/memoranda-for-review-of-noble-order-constitution/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arshallan.org/memoranda-for-review-of-noble-order-constitution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27701"/>
            <a:ext cx="9144000" cy="2438400"/>
          </a:xfrm>
        </p:spPr>
        <p:txBody>
          <a:bodyPr>
            <a:normAutofit/>
          </a:bodyPr>
          <a:lstStyle/>
          <a:p>
            <a:r>
              <a:rPr lang="en-US" dirty="0"/>
              <a:t>INF0 445: Adv. Database Management</a:t>
            </a:r>
            <a:br>
              <a:rPr lang="en-US" dirty="0"/>
            </a:br>
            <a:r>
              <a:rPr lang="en-US" dirty="0"/>
              <a:t>Lecture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876800"/>
            <a:ext cx="6400800" cy="17526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Instructor: Greg Hay</a:t>
            </a:r>
          </a:p>
          <a:p>
            <a:r>
              <a:rPr lang="en-US" dirty="0" smtClean="0"/>
              <a:t>February 27, 2018</a:t>
            </a:r>
            <a:endParaRPr lang="en-US" dirty="0"/>
          </a:p>
        </p:txBody>
      </p:sp>
      <p:pic>
        <p:nvPicPr>
          <p:cNvPr id="7" name="Picture 14" descr="http://depts.washington.edu/mcklab/images/UW%20logo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553764" cy="183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867" y="4539867"/>
            <a:ext cx="2241933" cy="2241933"/>
          </a:xfrm>
          <a:prstGeom prst="rect">
            <a:avLst/>
          </a:prstGeom>
        </p:spPr>
      </p:pic>
      <p:pic>
        <p:nvPicPr>
          <p:cNvPr id="6" name="Picture 2" descr="http://206.253.219.101/boikocourses/images/ilogo.gif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04" y="4496513"/>
            <a:ext cx="2180792" cy="228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479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Explain the conditions outlined in lecture that make for successful database maintenance.</a:t>
            </a:r>
          </a:p>
        </p:txBody>
      </p:sp>
      <p:pic>
        <p:nvPicPr>
          <p:cNvPr id="6" name="Picture 2" descr="http://www.ala.org/img/alonline/computer%20gu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3150" y="3810000"/>
            <a:ext cx="2990850" cy="3048000"/>
          </a:xfrm>
          <a:prstGeom prst="rect">
            <a:avLst/>
          </a:prstGeom>
          <a:noFill/>
        </p:spPr>
      </p:pic>
      <p:pic>
        <p:nvPicPr>
          <p:cNvPr id="5" name="Picture 2" descr="Image result for review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180" y="0"/>
            <a:ext cx="1912819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022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Mgt Views &amp;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sz="3200" dirty="0" err="1"/>
              <a:t>dm_io</a:t>
            </a:r>
            <a:r>
              <a:rPr lang="en-US" sz="3200" dirty="0"/>
              <a:t>_*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/>
              <a:t>Range of I/O statistics</a:t>
            </a:r>
          </a:p>
          <a:p>
            <a:pPr lvl="3"/>
            <a:r>
              <a:rPr lang="en-US" sz="2400" dirty="0"/>
              <a:t>Current data previously required System Monitor</a:t>
            </a:r>
          </a:p>
          <a:p>
            <a:pPr marL="342900" lvl="2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00835"/>
      </p:ext>
    </p:extLst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Mgt Views &amp;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dm_os</a:t>
            </a:r>
            <a:r>
              <a:rPr lang="en-US" dirty="0"/>
              <a:t>_*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/>
              <a:t> Range of hardware-level information</a:t>
            </a:r>
          </a:p>
          <a:p>
            <a:pPr lvl="3"/>
            <a:r>
              <a:rPr lang="en-US" sz="2400" dirty="0"/>
              <a:t>Fantastic measurements most-effective</a:t>
            </a:r>
          </a:p>
          <a:p>
            <a:pPr marL="342900" lvl="2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261508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Mgt Views &amp;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Database Statistics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 err="1"/>
              <a:t>sys.dm_db_index_usage_stats</a:t>
            </a:r>
            <a:r>
              <a:rPr lang="en-US" sz="2800" dirty="0"/>
              <a:t> (DMV)</a:t>
            </a:r>
          </a:p>
          <a:p>
            <a:pPr lvl="3"/>
            <a:r>
              <a:rPr lang="en-US" sz="2400" dirty="0"/>
              <a:t>Contains core statistics about each index in db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 err="1"/>
              <a:t>sys.dm_db_index_operational_stats</a:t>
            </a:r>
            <a:r>
              <a:rPr lang="en-US" sz="2800" dirty="0"/>
              <a:t> (DMF)</a:t>
            </a:r>
          </a:p>
          <a:p>
            <a:pPr lvl="3"/>
            <a:r>
              <a:rPr lang="en-US" sz="2400" dirty="0"/>
              <a:t>Takes 4 parameters</a:t>
            </a:r>
          </a:p>
          <a:p>
            <a:pPr lvl="4"/>
            <a:r>
              <a:rPr lang="en-US" sz="2400" dirty="0" err="1"/>
              <a:t>Database_id</a:t>
            </a:r>
            <a:endParaRPr lang="en-US" sz="2400" dirty="0"/>
          </a:p>
          <a:p>
            <a:pPr lvl="4"/>
            <a:r>
              <a:rPr lang="en-US" sz="2400" dirty="0" err="1"/>
              <a:t>Object_id</a:t>
            </a:r>
            <a:endParaRPr lang="en-US" sz="2400" dirty="0"/>
          </a:p>
          <a:p>
            <a:pPr lvl="4"/>
            <a:r>
              <a:rPr lang="en-US" sz="2400" dirty="0" err="1"/>
              <a:t>Index_id</a:t>
            </a:r>
            <a:endParaRPr lang="en-US" sz="2400" dirty="0"/>
          </a:p>
          <a:p>
            <a:pPr lvl="4"/>
            <a:r>
              <a:rPr lang="en-US" sz="2400" dirty="0" err="1"/>
              <a:t>Partition_id</a:t>
            </a:r>
            <a:endParaRPr lang="en-US" sz="2400" dirty="0"/>
          </a:p>
          <a:p>
            <a:pPr lvl="3"/>
            <a:r>
              <a:rPr lang="en-US" sz="2400" dirty="0"/>
              <a:t>Displays all current info on locking\latching</a:t>
            </a:r>
          </a:p>
          <a:p>
            <a:pPr marL="342900" lvl="2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309875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Mgt Views &amp;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Statistics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 err="1"/>
              <a:t>sys.dm_db_index_physical_stats</a:t>
            </a:r>
            <a:r>
              <a:rPr lang="en-US" sz="2800" dirty="0"/>
              <a:t> (DMF)</a:t>
            </a:r>
          </a:p>
          <a:p>
            <a:pPr lvl="3"/>
            <a:r>
              <a:rPr lang="en-US" sz="2400" dirty="0"/>
              <a:t>Takes 5 parameters</a:t>
            </a:r>
          </a:p>
          <a:p>
            <a:pPr lvl="4"/>
            <a:r>
              <a:rPr lang="en-US" sz="2400" dirty="0" err="1"/>
              <a:t>Database_id</a:t>
            </a:r>
            <a:endParaRPr lang="en-US" sz="2400" dirty="0"/>
          </a:p>
          <a:p>
            <a:pPr lvl="4"/>
            <a:r>
              <a:rPr lang="en-US" sz="2400" dirty="0" err="1"/>
              <a:t>Object_id</a:t>
            </a:r>
            <a:endParaRPr lang="en-US" sz="2400" dirty="0"/>
          </a:p>
          <a:p>
            <a:pPr lvl="4"/>
            <a:r>
              <a:rPr lang="en-US" sz="2400" dirty="0" err="1"/>
              <a:t>Index_id</a:t>
            </a:r>
            <a:endParaRPr lang="en-US" sz="2400" dirty="0"/>
          </a:p>
          <a:p>
            <a:pPr lvl="4"/>
            <a:r>
              <a:rPr lang="en-US" sz="2400" dirty="0" err="1"/>
              <a:t>Partition_id</a:t>
            </a:r>
            <a:endParaRPr lang="en-US" sz="2400" dirty="0"/>
          </a:p>
          <a:p>
            <a:pPr lvl="4"/>
            <a:r>
              <a:rPr lang="en-US" sz="2400" dirty="0"/>
              <a:t>Mode</a:t>
            </a:r>
          </a:p>
          <a:p>
            <a:pPr lvl="3"/>
            <a:r>
              <a:rPr lang="en-US" sz="2400" dirty="0"/>
              <a:t>Replaces DBCC SHOWCONTIG</a:t>
            </a:r>
          </a:p>
          <a:p>
            <a:pPr marL="342900" lvl="2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265108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Mgt Views &amp;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Statistics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 err="1"/>
              <a:t>sys.dm_db_missing_index</a:t>
            </a:r>
            <a:r>
              <a:rPr lang="en-US" sz="2800" dirty="0"/>
              <a:t>_*</a:t>
            </a:r>
          </a:p>
          <a:p>
            <a:pPr lvl="3"/>
            <a:r>
              <a:rPr lang="en-US" sz="2400" dirty="0" err="1"/>
              <a:t>sys.dm_db_missing_index_details</a:t>
            </a:r>
            <a:endParaRPr lang="en-US" sz="2400" dirty="0"/>
          </a:p>
          <a:p>
            <a:pPr lvl="3"/>
            <a:r>
              <a:rPr lang="en-US" sz="2400" dirty="0" err="1"/>
              <a:t>sys.dm_db_missing_index_group_stats</a:t>
            </a:r>
            <a:endParaRPr lang="en-US" sz="2400" dirty="0"/>
          </a:p>
          <a:p>
            <a:pPr lvl="3"/>
            <a:r>
              <a:rPr lang="en-US" sz="2400" dirty="0" err="1"/>
              <a:t>sys.dm_db_missing_index_groups</a:t>
            </a:r>
            <a:endParaRPr lang="en-US" sz="2400" dirty="0"/>
          </a:p>
          <a:p>
            <a:pPr lvl="2">
              <a:buFont typeface="Wingdings" pitchFamily="2" charset="2"/>
              <a:buChar char="§"/>
            </a:pPr>
            <a:r>
              <a:rPr lang="en-US" sz="2800" dirty="0"/>
              <a:t>Able to assess where indexes could be best</a:t>
            </a:r>
          </a:p>
          <a:p>
            <a:pPr lvl="3"/>
            <a:r>
              <a:rPr lang="en-US" sz="2400" dirty="0"/>
              <a:t>Not as robust as DTA but VERY quick</a:t>
            </a:r>
          </a:p>
          <a:p>
            <a:pPr marL="342900" lvl="2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747194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Mgt Views &amp;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Query Statistics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 err="1"/>
              <a:t>sys.dm_exec_sessions</a:t>
            </a:r>
            <a:endParaRPr lang="en-US" sz="2800" dirty="0"/>
          </a:p>
          <a:p>
            <a:pPr lvl="3"/>
            <a:r>
              <a:rPr lang="en-US" sz="2400" dirty="0"/>
              <a:t>Covers functionality for </a:t>
            </a:r>
            <a:r>
              <a:rPr lang="en-US" sz="2400" b="1" dirty="0"/>
              <a:t>connections</a:t>
            </a:r>
            <a:r>
              <a:rPr lang="en-US" sz="2400" dirty="0"/>
              <a:t> to instance</a:t>
            </a:r>
          </a:p>
          <a:p>
            <a:pPr lvl="3"/>
            <a:r>
              <a:rPr lang="en-US" sz="2400" dirty="0"/>
              <a:t>Replaces sp_who2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 err="1"/>
              <a:t>sys.dm_exec_requests</a:t>
            </a:r>
            <a:endParaRPr lang="en-US" sz="2800" dirty="0"/>
          </a:p>
          <a:p>
            <a:pPr lvl="3"/>
            <a:r>
              <a:rPr lang="en-US" sz="2400" dirty="0"/>
              <a:t>Covers functionality for </a:t>
            </a:r>
            <a:r>
              <a:rPr lang="en-US" sz="2400" b="1" dirty="0"/>
              <a:t>queries</a:t>
            </a:r>
            <a:r>
              <a:rPr lang="en-US" sz="2400" dirty="0"/>
              <a:t> inside engine</a:t>
            </a:r>
          </a:p>
          <a:p>
            <a:pPr lvl="3"/>
            <a:r>
              <a:rPr lang="en-US" sz="2400" dirty="0"/>
              <a:t>Basis for resolving many performance issues</a:t>
            </a:r>
          </a:p>
          <a:p>
            <a:pPr lvl="4"/>
            <a:r>
              <a:rPr lang="en-US" sz="2400" dirty="0"/>
              <a:t>Query settings</a:t>
            </a:r>
          </a:p>
          <a:p>
            <a:pPr lvl="4"/>
            <a:r>
              <a:rPr lang="en-US" sz="2400" dirty="0"/>
              <a:t>Query execution</a:t>
            </a:r>
          </a:p>
          <a:p>
            <a:pPr lvl="4"/>
            <a:r>
              <a:rPr lang="en-US" sz="2400" dirty="0"/>
              <a:t>Transaction</a:t>
            </a:r>
          </a:p>
          <a:p>
            <a:pPr lvl="4"/>
            <a:r>
              <a:rPr lang="en-US" sz="2400" dirty="0"/>
              <a:t>Resource allocation</a:t>
            </a:r>
          </a:p>
          <a:p>
            <a:pPr marL="342900" lvl="2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059434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Mgt Views &amp;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I/O Statistics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 err="1"/>
              <a:t>sys.dm_io_virtual_file_stats</a:t>
            </a:r>
            <a:endParaRPr lang="en-US" sz="2800" dirty="0"/>
          </a:p>
          <a:p>
            <a:pPr lvl="3"/>
            <a:r>
              <a:rPr lang="en-US" sz="2400" dirty="0"/>
              <a:t>Similar to </a:t>
            </a:r>
            <a:r>
              <a:rPr lang="en-US" sz="2400" dirty="0" err="1"/>
              <a:t>fn_virtual_filestats</a:t>
            </a:r>
            <a:r>
              <a:rPr lang="en-US" sz="2400" dirty="0"/>
              <a:t>() function in SQL 2000</a:t>
            </a:r>
          </a:p>
          <a:p>
            <a:pPr lvl="4"/>
            <a:r>
              <a:rPr lang="en-US" sz="2400" dirty="0"/>
              <a:t>More granular</a:t>
            </a:r>
          </a:p>
          <a:p>
            <a:pPr lvl="3"/>
            <a:r>
              <a:rPr lang="en-US" sz="2400" dirty="0"/>
              <a:t>I/O stats are cumulative since SQL was started</a:t>
            </a:r>
          </a:p>
          <a:p>
            <a:pPr lvl="3"/>
            <a:endParaRPr lang="en-US" sz="2400" dirty="0"/>
          </a:p>
          <a:p>
            <a:pPr lvl="2">
              <a:buFont typeface="Wingdings" pitchFamily="2" charset="2"/>
              <a:buChar char="§"/>
            </a:pPr>
            <a:r>
              <a:rPr lang="en-US" sz="2800" dirty="0" err="1"/>
              <a:t>sys.dm_io_pending_io_requests</a:t>
            </a:r>
            <a:endParaRPr lang="en-US" sz="2800" dirty="0"/>
          </a:p>
          <a:p>
            <a:pPr lvl="3"/>
            <a:r>
              <a:rPr lang="en-US" sz="2400" dirty="0"/>
              <a:t>One row for each request waiting for I/O</a:t>
            </a:r>
          </a:p>
          <a:p>
            <a:pPr marL="342900" lvl="2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36853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Mgt Views &amp;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 Statistics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 err="1"/>
              <a:t>sys.dm_os_performance_counters</a:t>
            </a:r>
            <a:endParaRPr lang="en-US" sz="2800" dirty="0"/>
          </a:p>
          <a:p>
            <a:pPr lvl="3"/>
            <a:r>
              <a:rPr lang="en-US" sz="2400" dirty="0"/>
              <a:t>Allows similar but easier data to System Monitor 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 err="1"/>
              <a:t>sys.dm_os_wait_stats</a:t>
            </a:r>
            <a:endParaRPr lang="en-US" sz="2800" dirty="0"/>
          </a:p>
          <a:p>
            <a:pPr lvl="3"/>
            <a:r>
              <a:rPr lang="en-US" sz="2400" dirty="0"/>
              <a:t>Replaces DBCC SQLPERF(WAITSTATS)</a:t>
            </a:r>
          </a:p>
          <a:p>
            <a:pPr lvl="3"/>
            <a:r>
              <a:rPr lang="en-US" sz="2400" dirty="0"/>
              <a:t>Review wait types</a:t>
            </a:r>
          </a:p>
          <a:p>
            <a:pPr marL="342900" lvl="2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04753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80226" name="Picture 2" descr="http://www.sccfd.org/pub_ed/images/sitter_answer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5837" y="1295400"/>
            <a:ext cx="4297363" cy="53810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01678259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SQL Server Profiler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sz="3200" dirty="0"/>
              <a:t>Defining a Trace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>
                <a:solidFill>
                  <a:srgbClr val="FF0000"/>
                </a:solidFill>
              </a:rPr>
              <a:t>Have a plan!!</a:t>
            </a:r>
          </a:p>
          <a:p>
            <a:pPr lvl="3"/>
            <a:r>
              <a:rPr lang="en-US" sz="2400" dirty="0"/>
              <a:t>Data scope</a:t>
            </a:r>
          </a:p>
          <a:p>
            <a:pPr lvl="3"/>
            <a:r>
              <a:rPr lang="en-US" sz="2400" dirty="0"/>
              <a:t>Filters</a:t>
            </a:r>
          </a:p>
          <a:p>
            <a:pPr lvl="3"/>
            <a:r>
              <a:rPr lang="en-US" sz="2400" dirty="0"/>
              <a:t>Events and Data Columns</a:t>
            </a:r>
          </a:p>
          <a:p>
            <a:pPr lvl="3"/>
            <a:endParaRPr lang="en-US" sz="2400" dirty="0"/>
          </a:p>
          <a:p>
            <a:pPr lvl="2">
              <a:buFont typeface="Wingdings" pitchFamily="2" charset="2"/>
              <a:buChar char="§"/>
            </a:pPr>
            <a:r>
              <a:rPr lang="en-US" sz="2800" dirty="0"/>
              <a:t>Start with a predefined template</a:t>
            </a:r>
          </a:p>
          <a:p>
            <a:pPr lvl="3"/>
            <a:r>
              <a:rPr lang="en-US" sz="2400" dirty="0"/>
              <a:t>Different scenarios have distinct template</a:t>
            </a:r>
          </a:p>
          <a:p>
            <a:pPr lvl="3"/>
            <a:r>
              <a:rPr lang="en-US" sz="2400" dirty="0"/>
              <a:t>Build a set of templates to capture info quickly</a:t>
            </a:r>
          </a:p>
          <a:p>
            <a:pPr marL="342900" lvl="2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11604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167938" name="Picture 2" descr="http://www.thinkbigcreate.com/ThinkBigCreate/images/ThinkingSmile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607429"/>
            <a:ext cx="4876800" cy="52505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5408984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Mgt Views &amp;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Database Statistics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 err="1">
                <a:solidFill>
                  <a:srgbClr val="FF0000"/>
                </a:solidFill>
              </a:rPr>
              <a:t>sys.dm_db_index_usage_stats</a:t>
            </a:r>
            <a:r>
              <a:rPr lang="en-US" sz="2800" dirty="0"/>
              <a:t> (DMV)</a:t>
            </a:r>
          </a:p>
          <a:p>
            <a:pPr lvl="3"/>
            <a:r>
              <a:rPr lang="en-US" sz="2400" dirty="0"/>
              <a:t>Contains core statistics about each index in db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 err="1">
                <a:solidFill>
                  <a:srgbClr val="FF0000"/>
                </a:solidFill>
              </a:rPr>
              <a:t>sys.dm_db_index_operational_stats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(DMF)</a:t>
            </a:r>
          </a:p>
          <a:p>
            <a:pPr lvl="3"/>
            <a:r>
              <a:rPr lang="en-US" sz="2400" dirty="0"/>
              <a:t>Takes 4 parameters</a:t>
            </a:r>
          </a:p>
          <a:p>
            <a:pPr lvl="4"/>
            <a:r>
              <a:rPr lang="en-US" sz="2400" dirty="0" err="1"/>
              <a:t>Database_id</a:t>
            </a:r>
            <a:endParaRPr lang="en-US" sz="2400" dirty="0"/>
          </a:p>
          <a:p>
            <a:pPr lvl="4"/>
            <a:r>
              <a:rPr lang="en-US" sz="2400" dirty="0" err="1"/>
              <a:t>Object_id</a:t>
            </a:r>
            <a:endParaRPr lang="en-US" sz="2400" dirty="0"/>
          </a:p>
          <a:p>
            <a:pPr lvl="4"/>
            <a:r>
              <a:rPr lang="en-US" sz="2400" dirty="0" err="1"/>
              <a:t>Index_id</a:t>
            </a:r>
            <a:endParaRPr lang="en-US" sz="2400" dirty="0"/>
          </a:p>
          <a:p>
            <a:pPr lvl="4"/>
            <a:r>
              <a:rPr lang="en-US" sz="2400" dirty="0" err="1"/>
              <a:t>Partition_id</a:t>
            </a:r>
            <a:endParaRPr lang="en-US" sz="2400" dirty="0"/>
          </a:p>
          <a:p>
            <a:pPr lvl="3"/>
            <a:r>
              <a:rPr lang="en-US" sz="2400" dirty="0"/>
              <a:t>Displays all current info on locking\latching</a:t>
            </a:r>
          </a:p>
          <a:p>
            <a:pPr marL="342900" lvl="2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492874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Mgt Views &amp;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Statistics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 err="1">
                <a:solidFill>
                  <a:srgbClr val="FF0000"/>
                </a:solidFill>
              </a:rPr>
              <a:t>sys.dm_db_index_physical_stats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(DMF)</a:t>
            </a:r>
          </a:p>
          <a:p>
            <a:pPr lvl="3"/>
            <a:r>
              <a:rPr lang="en-US" sz="2400" dirty="0"/>
              <a:t>Takes 5 parameters</a:t>
            </a:r>
          </a:p>
          <a:p>
            <a:pPr lvl="4"/>
            <a:r>
              <a:rPr lang="en-US" sz="2400" dirty="0" err="1"/>
              <a:t>Database_id</a:t>
            </a:r>
            <a:endParaRPr lang="en-US" sz="2400" dirty="0"/>
          </a:p>
          <a:p>
            <a:pPr lvl="4"/>
            <a:r>
              <a:rPr lang="en-US" sz="2400" dirty="0" err="1"/>
              <a:t>Object_id</a:t>
            </a:r>
            <a:endParaRPr lang="en-US" sz="2400" dirty="0"/>
          </a:p>
          <a:p>
            <a:pPr lvl="4"/>
            <a:r>
              <a:rPr lang="en-US" sz="2400" dirty="0" err="1"/>
              <a:t>Index_id</a:t>
            </a:r>
            <a:endParaRPr lang="en-US" sz="2400" dirty="0"/>
          </a:p>
          <a:p>
            <a:pPr lvl="4"/>
            <a:r>
              <a:rPr lang="en-US" sz="2400" dirty="0" err="1"/>
              <a:t>Partition_id</a:t>
            </a:r>
            <a:endParaRPr lang="en-US" sz="2400" dirty="0"/>
          </a:p>
          <a:p>
            <a:pPr lvl="4"/>
            <a:r>
              <a:rPr lang="en-US" sz="2400" dirty="0"/>
              <a:t>Mode</a:t>
            </a:r>
          </a:p>
          <a:p>
            <a:pPr lvl="3"/>
            <a:r>
              <a:rPr lang="en-US" sz="2400" dirty="0">
                <a:solidFill>
                  <a:srgbClr val="7030A0"/>
                </a:solidFill>
              </a:rPr>
              <a:t>Replaces DBCC SHOWCONTIG</a:t>
            </a:r>
          </a:p>
          <a:p>
            <a:pPr marL="342900" lvl="2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453485"/>
      </p:ext>
    </p:extLst>
  </p:cSld>
  <p:clrMapOvr>
    <a:masterClrMapping/>
  </p:clrMapOvr>
  <p:transition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Mgt Views &amp;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Statistics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 err="1"/>
              <a:t>sys.dm_db_missing_index</a:t>
            </a:r>
            <a:r>
              <a:rPr lang="en-US" sz="2800" dirty="0"/>
              <a:t>_*</a:t>
            </a:r>
          </a:p>
          <a:p>
            <a:pPr lvl="3"/>
            <a:r>
              <a:rPr lang="en-US" sz="2400" dirty="0" err="1"/>
              <a:t>sys.dm_db_missing_index_details</a:t>
            </a:r>
            <a:endParaRPr lang="en-US" sz="2400" dirty="0"/>
          </a:p>
          <a:p>
            <a:pPr lvl="3"/>
            <a:r>
              <a:rPr lang="en-US" sz="2400" dirty="0" err="1"/>
              <a:t>sys.dm_db_missing_index_group_stats</a:t>
            </a:r>
            <a:endParaRPr lang="en-US" sz="2400" dirty="0"/>
          </a:p>
          <a:p>
            <a:pPr lvl="3"/>
            <a:r>
              <a:rPr lang="en-US" sz="2400" dirty="0" err="1"/>
              <a:t>sys.dm_db_missing_index_groups</a:t>
            </a:r>
            <a:endParaRPr lang="en-US" sz="2400" dirty="0"/>
          </a:p>
          <a:p>
            <a:pPr lvl="3"/>
            <a:endParaRPr lang="en-US" sz="2400" dirty="0"/>
          </a:p>
          <a:p>
            <a:pPr lvl="2">
              <a:buFont typeface="Wingdings" pitchFamily="2" charset="2"/>
              <a:buChar char="§"/>
            </a:pPr>
            <a:r>
              <a:rPr lang="en-US" sz="2800" dirty="0"/>
              <a:t>Able to assess where indexes could be best</a:t>
            </a:r>
          </a:p>
          <a:p>
            <a:pPr lvl="3"/>
            <a:r>
              <a:rPr lang="en-US" sz="2400" dirty="0"/>
              <a:t>Not as robust as DTA but VERY quick</a:t>
            </a:r>
          </a:p>
          <a:p>
            <a:pPr marL="342900" lvl="2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399234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Mgt Views &amp;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Query Statistics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 err="1">
                <a:solidFill>
                  <a:srgbClr val="FF0000"/>
                </a:solidFill>
              </a:rPr>
              <a:t>sys.dm_exec_sessions</a:t>
            </a:r>
            <a:endParaRPr lang="en-US" sz="2800" dirty="0">
              <a:solidFill>
                <a:srgbClr val="FF0000"/>
              </a:solidFill>
            </a:endParaRPr>
          </a:p>
          <a:p>
            <a:pPr lvl="3"/>
            <a:r>
              <a:rPr lang="en-US" sz="2400" dirty="0"/>
              <a:t>Covers functionality for </a:t>
            </a:r>
            <a:r>
              <a:rPr lang="en-US" sz="2400" b="1" dirty="0"/>
              <a:t>connections</a:t>
            </a:r>
            <a:r>
              <a:rPr lang="en-US" sz="2400" dirty="0"/>
              <a:t> to instance</a:t>
            </a:r>
          </a:p>
          <a:p>
            <a:pPr lvl="3"/>
            <a:r>
              <a:rPr lang="en-US" sz="2400" dirty="0">
                <a:solidFill>
                  <a:srgbClr val="7030A0"/>
                </a:solidFill>
              </a:rPr>
              <a:t>Replaces sp_who2</a:t>
            </a:r>
          </a:p>
          <a:p>
            <a:pPr marL="342900" lvl="2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09998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Mgt Views &amp;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Query Statistics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 err="1">
                <a:solidFill>
                  <a:srgbClr val="FF0000"/>
                </a:solidFill>
              </a:rPr>
              <a:t>sys.dm_exec_requests</a:t>
            </a:r>
            <a:endParaRPr lang="en-US" sz="2800" dirty="0">
              <a:solidFill>
                <a:srgbClr val="FF0000"/>
              </a:solidFill>
            </a:endParaRPr>
          </a:p>
          <a:p>
            <a:pPr lvl="3"/>
            <a:r>
              <a:rPr lang="en-US" sz="2400" dirty="0"/>
              <a:t>Covers functionality for </a:t>
            </a:r>
            <a:r>
              <a:rPr lang="en-US" sz="2400" b="1" dirty="0"/>
              <a:t>queries</a:t>
            </a:r>
            <a:r>
              <a:rPr lang="en-US" sz="2400" dirty="0"/>
              <a:t> inside engine</a:t>
            </a:r>
          </a:p>
          <a:p>
            <a:pPr lvl="3"/>
            <a:r>
              <a:rPr lang="en-US" sz="2400" dirty="0"/>
              <a:t>Basis for resolving many performance issues</a:t>
            </a:r>
          </a:p>
          <a:p>
            <a:pPr lvl="4"/>
            <a:r>
              <a:rPr lang="en-US" sz="2400" dirty="0"/>
              <a:t>Query settings</a:t>
            </a:r>
          </a:p>
          <a:p>
            <a:pPr lvl="4"/>
            <a:r>
              <a:rPr lang="en-US" sz="2400" dirty="0"/>
              <a:t>Query execution</a:t>
            </a:r>
          </a:p>
          <a:p>
            <a:pPr lvl="4"/>
            <a:r>
              <a:rPr lang="en-US" sz="2400" dirty="0"/>
              <a:t>Transaction</a:t>
            </a:r>
          </a:p>
          <a:p>
            <a:pPr lvl="4"/>
            <a:r>
              <a:rPr lang="en-US" sz="2400" dirty="0"/>
              <a:t>Resource allocation</a:t>
            </a:r>
          </a:p>
          <a:p>
            <a:pPr marL="342900" lvl="2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724055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Mgt Views &amp;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I/O Statistics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 err="1">
                <a:solidFill>
                  <a:srgbClr val="FF0000"/>
                </a:solidFill>
              </a:rPr>
              <a:t>sys.dm_io_virtual_file_stats</a:t>
            </a:r>
            <a:endParaRPr lang="en-US" sz="2800" dirty="0">
              <a:solidFill>
                <a:srgbClr val="FF0000"/>
              </a:solidFill>
            </a:endParaRPr>
          </a:p>
          <a:p>
            <a:pPr lvl="3"/>
            <a:r>
              <a:rPr lang="en-US" sz="2400" dirty="0"/>
              <a:t>Similar to </a:t>
            </a:r>
            <a:r>
              <a:rPr lang="en-US" sz="2400" dirty="0" err="1"/>
              <a:t>fn_virtual_filestats</a:t>
            </a:r>
            <a:r>
              <a:rPr lang="en-US" sz="2400" dirty="0"/>
              <a:t>() function</a:t>
            </a:r>
          </a:p>
          <a:p>
            <a:pPr lvl="4"/>
            <a:r>
              <a:rPr lang="en-US" sz="2400" dirty="0"/>
              <a:t>More granular</a:t>
            </a:r>
          </a:p>
          <a:p>
            <a:pPr lvl="3"/>
            <a:r>
              <a:rPr lang="en-US" sz="2400" dirty="0"/>
              <a:t>I/O stats are cumulative since SQL was started</a:t>
            </a:r>
          </a:p>
          <a:p>
            <a:pPr lvl="3"/>
            <a:endParaRPr lang="en-US" sz="2400" dirty="0"/>
          </a:p>
          <a:p>
            <a:pPr lvl="2">
              <a:buFont typeface="Wingdings" pitchFamily="2" charset="2"/>
              <a:buChar char="§"/>
            </a:pPr>
            <a:r>
              <a:rPr lang="en-US" sz="2800" dirty="0" err="1">
                <a:solidFill>
                  <a:srgbClr val="FF0000"/>
                </a:solidFill>
              </a:rPr>
              <a:t>sys.dm_io_pending_io_requests</a:t>
            </a:r>
            <a:endParaRPr lang="en-US" sz="2800" dirty="0">
              <a:solidFill>
                <a:srgbClr val="FF0000"/>
              </a:solidFill>
            </a:endParaRPr>
          </a:p>
          <a:p>
            <a:pPr lvl="3"/>
            <a:r>
              <a:rPr lang="en-US" sz="2400" dirty="0"/>
              <a:t>One row for each request waiting for I/O</a:t>
            </a:r>
          </a:p>
          <a:p>
            <a:pPr marL="342900" lvl="2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968648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Mgt Views &amp;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 Statistics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 err="1">
                <a:solidFill>
                  <a:srgbClr val="FF0000"/>
                </a:solidFill>
              </a:rPr>
              <a:t>sys.dm_os_performance_counters</a:t>
            </a:r>
            <a:endParaRPr lang="en-US" sz="2800" dirty="0">
              <a:solidFill>
                <a:srgbClr val="FF0000"/>
              </a:solidFill>
            </a:endParaRPr>
          </a:p>
          <a:p>
            <a:pPr lvl="3"/>
            <a:r>
              <a:rPr lang="en-US" sz="2400" dirty="0"/>
              <a:t>Allows similar but easier data to System Monitor</a:t>
            </a:r>
          </a:p>
          <a:p>
            <a:pPr lvl="3">
              <a:buNone/>
            </a:pPr>
            <a:r>
              <a:rPr lang="en-US" sz="2400" dirty="0"/>
              <a:t> 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 err="1">
                <a:solidFill>
                  <a:srgbClr val="FF0000"/>
                </a:solidFill>
              </a:rPr>
              <a:t>sys.dm_os_wait_stats</a:t>
            </a:r>
            <a:endParaRPr lang="en-US" sz="2800" dirty="0">
              <a:solidFill>
                <a:srgbClr val="FF0000"/>
              </a:solidFill>
            </a:endParaRPr>
          </a:p>
          <a:p>
            <a:pPr lvl="3"/>
            <a:r>
              <a:rPr lang="en-US" sz="2400" dirty="0">
                <a:solidFill>
                  <a:srgbClr val="7030A0"/>
                </a:solidFill>
              </a:rPr>
              <a:t>Replaces DBCC SQLPERF(WAITSTATS)</a:t>
            </a:r>
          </a:p>
          <a:p>
            <a:pPr lvl="3"/>
            <a:r>
              <a:rPr lang="en-US" sz="2400" dirty="0"/>
              <a:t>Review wait types</a:t>
            </a:r>
          </a:p>
          <a:p>
            <a:pPr marL="342900" lvl="2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198888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Performance Baseline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sz="3200" dirty="0"/>
              <a:t>Defines what is currently ‘normal’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 err="1"/>
              <a:t>PerfMon</a:t>
            </a:r>
            <a:endParaRPr lang="en-US" sz="2800" dirty="0"/>
          </a:p>
          <a:p>
            <a:pPr lvl="3"/>
            <a:r>
              <a:rPr lang="en-US" sz="2400" dirty="0"/>
              <a:t>Create a log </a:t>
            </a:r>
          </a:p>
          <a:p>
            <a:pPr lvl="3"/>
            <a:r>
              <a:rPr lang="en-US" sz="2400" dirty="0"/>
              <a:t>Capture measurements 2-3 times a minute</a:t>
            </a:r>
          </a:p>
          <a:p>
            <a:pPr lvl="3"/>
            <a:endParaRPr lang="en-US" sz="2400" dirty="0"/>
          </a:p>
          <a:p>
            <a:pPr lvl="2">
              <a:buFont typeface="Wingdings" pitchFamily="2" charset="2"/>
              <a:buChar char="§"/>
            </a:pPr>
            <a:r>
              <a:rPr lang="en-US" sz="2800" dirty="0"/>
              <a:t>Standard Counters</a:t>
            </a:r>
          </a:p>
          <a:p>
            <a:pPr lvl="3"/>
            <a:r>
              <a:rPr lang="en-US" sz="2400" dirty="0"/>
              <a:t>Become familiar with what is important for YOU</a:t>
            </a:r>
          </a:p>
        </p:txBody>
      </p:sp>
    </p:spTree>
    <p:extLst>
      <p:ext uri="{BB962C8B-B14F-4D97-AF65-F5344CB8AC3E}">
        <p14:creationId xmlns:p14="http://schemas.microsoft.com/office/powerpoint/2010/main" val="2258839222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100" b="1" i="1" u="sng" dirty="0"/>
              <a:t>Memory</a:t>
            </a:r>
            <a:r>
              <a:rPr lang="en-US" sz="3100" dirty="0"/>
              <a:t>			</a:t>
            </a:r>
          </a:p>
          <a:p>
            <a:pPr>
              <a:buNone/>
            </a:pPr>
            <a:r>
              <a:rPr lang="en-US" sz="3100" dirty="0"/>
              <a:t>	Available MB:			</a:t>
            </a:r>
            <a:r>
              <a:rPr lang="en-US" sz="3100" i="1" dirty="0"/>
              <a:t> Average </a:t>
            </a:r>
            <a:r>
              <a:rPr lang="en-US" sz="3100" dirty="0"/>
              <a:t>&gt; 10MB</a:t>
            </a:r>
          </a:p>
          <a:p>
            <a:pPr>
              <a:buNone/>
            </a:pPr>
            <a:r>
              <a:rPr lang="en-US" sz="3100" dirty="0"/>
              <a:t>	Pages/sec:				</a:t>
            </a:r>
            <a:r>
              <a:rPr lang="en-US" sz="2400" i="1" dirty="0"/>
              <a:t> </a:t>
            </a:r>
            <a:r>
              <a:rPr lang="en-US" sz="3100" i="1" dirty="0"/>
              <a:t>Average</a:t>
            </a:r>
            <a:r>
              <a:rPr lang="en-US" sz="2400" i="1" dirty="0"/>
              <a:t> </a:t>
            </a:r>
            <a:r>
              <a:rPr lang="en-US" sz="3100" dirty="0"/>
              <a:t>&lt; 50</a:t>
            </a:r>
          </a:p>
          <a:p>
            <a:pPr>
              <a:buNone/>
            </a:pPr>
            <a:endParaRPr lang="en-US" sz="3100" dirty="0"/>
          </a:p>
          <a:p>
            <a:pPr>
              <a:buNone/>
            </a:pPr>
            <a:r>
              <a:rPr lang="en-US" sz="3100" b="1" i="1" u="sng" dirty="0"/>
              <a:t>SQL Server: Buffer Mgr</a:t>
            </a:r>
            <a:r>
              <a:rPr lang="en-US" sz="3100" dirty="0"/>
              <a:t>			</a:t>
            </a:r>
          </a:p>
          <a:p>
            <a:pPr>
              <a:buNone/>
            </a:pPr>
            <a:r>
              <a:rPr lang="en-US" sz="3100" dirty="0"/>
              <a:t>	Buffer Cache Hit Ratio:		Average &gt; 90%</a:t>
            </a:r>
          </a:p>
          <a:p>
            <a:pPr>
              <a:buNone/>
            </a:pPr>
            <a:r>
              <a:rPr lang="en-US" sz="3100" dirty="0"/>
              <a:t>	Free Pages:				Min Value &gt; 640</a:t>
            </a:r>
          </a:p>
          <a:p>
            <a:pPr>
              <a:buNone/>
            </a:pPr>
            <a:endParaRPr lang="en-US" sz="3100" dirty="0"/>
          </a:p>
          <a:p>
            <a:pPr>
              <a:buNone/>
            </a:pPr>
            <a:r>
              <a:rPr lang="en-US" sz="3100" b="1" i="1" u="sng" dirty="0" err="1"/>
              <a:t>SQLServer</a:t>
            </a:r>
            <a:r>
              <a:rPr lang="en-US" sz="3100" b="1" i="1" u="sng" dirty="0"/>
              <a:t>: Memory Manager</a:t>
            </a:r>
            <a:r>
              <a:rPr lang="en-US" sz="3100" dirty="0"/>
              <a:t>			</a:t>
            </a:r>
          </a:p>
          <a:p>
            <a:pPr>
              <a:buNone/>
            </a:pPr>
            <a:r>
              <a:rPr lang="en-US" sz="3100" dirty="0"/>
              <a:t>	Memory Grants Pending:		Average = 0</a:t>
            </a:r>
          </a:p>
          <a:p>
            <a:pPr>
              <a:buNone/>
            </a:pPr>
            <a:r>
              <a:rPr lang="en-US" sz="3100" dirty="0"/>
              <a:t>	Target Server Memory:		Close to  physical memory</a:t>
            </a:r>
          </a:p>
          <a:p>
            <a:pPr>
              <a:buNone/>
            </a:pPr>
            <a:r>
              <a:rPr lang="en-US" sz="3100" dirty="0"/>
              <a:t>	Total Server Memory:		Close to Target Server </a:t>
            </a:r>
            <a:r>
              <a:rPr lang="en-US" dirty="0"/>
              <a:t>memory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35961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Disk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i="1" u="sng" dirty="0" err="1"/>
              <a:t>PhysicalDisk</a:t>
            </a:r>
            <a:r>
              <a:rPr lang="en-US" sz="2400" b="1" i="1" u="sng" dirty="0"/>
              <a:t>	</a:t>
            </a:r>
            <a:r>
              <a:rPr lang="en-US" sz="2400" i="1" dirty="0"/>
              <a:t>		</a:t>
            </a:r>
          </a:p>
          <a:p>
            <a:pPr>
              <a:buNone/>
            </a:pPr>
            <a:r>
              <a:rPr lang="en-US" sz="2400" i="1" dirty="0"/>
              <a:t>	% Disk Time:			&lt; 5%</a:t>
            </a:r>
          </a:p>
          <a:p>
            <a:pPr>
              <a:buNone/>
            </a:pPr>
            <a:r>
              <a:rPr lang="en-US" sz="2400" i="1" dirty="0"/>
              <a:t>	Current Disk Queue Length:	&lt; 2 per disk</a:t>
            </a:r>
          </a:p>
          <a:p>
            <a:pPr>
              <a:buNone/>
            </a:pPr>
            <a:r>
              <a:rPr lang="en-US" sz="2400" i="1" dirty="0"/>
              <a:t>	</a:t>
            </a:r>
            <a:r>
              <a:rPr lang="en-US" sz="2400" i="1" dirty="0" err="1"/>
              <a:t>Avg</a:t>
            </a:r>
            <a:r>
              <a:rPr lang="en-US" sz="2400" i="1" dirty="0"/>
              <a:t> Disk Queue Length:		&lt; 2 per disk</a:t>
            </a:r>
          </a:p>
          <a:p>
            <a:pPr>
              <a:buNone/>
            </a:pPr>
            <a:r>
              <a:rPr lang="en-US" sz="2400" i="1" dirty="0"/>
              <a:t>	Disk Transfers/sec:			Max Value &lt; 100</a:t>
            </a:r>
          </a:p>
          <a:p>
            <a:pPr>
              <a:buNone/>
            </a:pPr>
            <a:r>
              <a:rPr lang="en-US" sz="2400" i="1" dirty="0"/>
              <a:t>	Disk Bytes/sec:			Max Value &lt;10 MB/sec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3295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/>
              <a:t>SQL Server Profiler</a:t>
            </a:r>
          </a:p>
          <a:p>
            <a:r>
              <a:rPr lang="en-US" dirty="0"/>
              <a:t>System monitor (“</a:t>
            </a:r>
            <a:r>
              <a:rPr lang="en-US" dirty="0" err="1"/>
              <a:t>PerfMon</a:t>
            </a:r>
            <a:r>
              <a:rPr lang="en-US" dirty="0"/>
              <a:t>”)</a:t>
            </a:r>
          </a:p>
          <a:p>
            <a:r>
              <a:rPr lang="en-US" dirty="0"/>
              <a:t>Activity Monitor</a:t>
            </a:r>
          </a:p>
          <a:p>
            <a:r>
              <a:rPr lang="en-US" dirty="0"/>
              <a:t>Task Manager</a:t>
            </a:r>
          </a:p>
          <a:p>
            <a:r>
              <a:rPr lang="en-US" dirty="0"/>
              <a:t>Brief intro into DMVs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Content Placeholder 5" descr="biz_student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71711" y="4419601"/>
            <a:ext cx="3672289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61273"/>
      </p:ext>
    </p:extLst>
  </p:cSld>
  <p:clrMapOvr>
    <a:masterClrMapping/>
  </p:clrMapOvr>
  <p:transition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i="1" u="sng" dirty="0"/>
              <a:t>Processor (_Total)</a:t>
            </a:r>
            <a:r>
              <a:rPr lang="en-US" sz="2400" i="1" dirty="0"/>
              <a:t>			</a:t>
            </a:r>
          </a:p>
          <a:p>
            <a:pPr>
              <a:buNone/>
            </a:pPr>
            <a:r>
              <a:rPr lang="en-US" sz="2400" i="1" dirty="0"/>
              <a:t>	% Processor Time:			Average &lt; 80%</a:t>
            </a:r>
          </a:p>
          <a:p>
            <a:pPr>
              <a:buNone/>
            </a:pPr>
            <a:r>
              <a:rPr lang="en-US" sz="2400" i="1" dirty="0"/>
              <a:t>	% Privileged Time:			Average  &lt; 10%</a:t>
            </a:r>
          </a:p>
          <a:p>
            <a:pPr>
              <a:buNone/>
            </a:pPr>
            <a:r>
              <a:rPr lang="en-US" sz="2400" b="1" i="1" u="sng" dirty="0"/>
              <a:t>System	</a:t>
            </a:r>
            <a:r>
              <a:rPr lang="en-US" sz="2400" i="1" dirty="0"/>
              <a:t>		</a:t>
            </a:r>
          </a:p>
          <a:p>
            <a:pPr>
              <a:buNone/>
            </a:pPr>
            <a:r>
              <a:rPr lang="en-US" sz="2400" i="1" dirty="0"/>
              <a:t>	Proc Queue Length:		 Average &lt; 2</a:t>
            </a:r>
          </a:p>
          <a:p>
            <a:pPr>
              <a:buNone/>
            </a:pPr>
            <a:r>
              <a:rPr lang="en-US" sz="2400" i="1" dirty="0"/>
              <a:t>	Context Switches/sec:		</a:t>
            </a:r>
            <a:r>
              <a:rPr lang="en-US" sz="2400" i="1" dirty="0" err="1"/>
              <a:t>Avg</a:t>
            </a:r>
            <a:r>
              <a:rPr lang="en-US" sz="2400" i="1" dirty="0"/>
              <a:t>  &lt; 1000 per processor</a:t>
            </a:r>
          </a:p>
          <a:p>
            <a:pPr>
              <a:buNone/>
            </a:pPr>
            <a:r>
              <a:rPr lang="en-US" sz="2400" b="1" i="1" u="sng" dirty="0" err="1"/>
              <a:t>SQLServer</a:t>
            </a:r>
            <a:r>
              <a:rPr lang="en-US" sz="2400" b="1" i="1" u="sng" dirty="0"/>
              <a:t>: SQL Statistics</a:t>
            </a:r>
            <a:r>
              <a:rPr lang="en-US" sz="2400" i="1" dirty="0"/>
              <a:t>			</a:t>
            </a:r>
          </a:p>
          <a:p>
            <a:pPr>
              <a:buNone/>
            </a:pPr>
            <a:r>
              <a:rPr lang="en-US" sz="2400" i="1" dirty="0"/>
              <a:t>	Compilations/sec:			~ 0</a:t>
            </a:r>
          </a:p>
          <a:p>
            <a:pPr>
              <a:buNone/>
            </a:pPr>
            <a:r>
              <a:rPr lang="en-US" sz="2400" i="1" dirty="0"/>
              <a:t>	Re-Compilations/sec:		~ 0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31877"/>
      </p:ext>
    </p:extLst>
  </p:cSld>
  <p:clrMapOvr>
    <a:masterClrMapping/>
  </p:clrMapOvr>
  <p:transition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i="1" u="sng" dirty="0" err="1"/>
              <a:t>SQLServer</a:t>
            </a:r>
            <a:r>
              <a:rPr lang="en-US" sz="2400" b="1" i="1" u="sng" dirty="0"/>
              <a:t>: Access Methods</a:t>
            </a:r>
          </a:p>
          <a:p>
            <a:pPr>
              <a:buNone/>
            </a:pPr>
            <a:r>
              <a:rPr lang="en-US" sz="2400" i="1" dirty="0"/>
              <a:t>	Free Space Scans/sec:		~ 0</a:t>
            </a:r>
          </a:p>
          <a:p>
            <a:pPr>
              <a:buNone/>
            </a:pPr>
            <a:r>
              <a:rPr lang="en-US" sz="2400" i="1" dirty="0"/>
              <a:t>	Full Scans/sec:			~ 0</a:t>
            </a:r>
          </a:p>
          <a:p>
            <a:pPr>
              <a:buNone/>
            </a:pPr>
            <a:r>
              <a:rPr lang="en-US" sz="2400" i="1" dirty="0"/>
              <a:t>	Page Splits/sec			&lt; 12,000/sec</a:t>
            </a:r>
          </a:p>
          <a:p>
            <a:pPr>
              <a:buNone/>
            </a:pPr>
            <a:r>
              <a:rPr lang="en-US" sz="2400" b="1" i="1" u="sng" dirty="0"/>
              <a:t>SQL Server: General Statistics </a:t>
            </a:r>
            <a:r>
              <a:rPr lang="en-US" sz="2400" i="1" dirty="0"/>
              <a:t>			</a:t>
            </a:r>
          </a:p>
          <a:p>
            <a:pPr>
              <a:buNone/>
            </a:pPr>
            <a:r>
              <a:rPr lang="en-US" sz="2400" i="1" dirty="0"/>
              <a:t>	User Connections:			varies by load</a:t>
            </a:r>
          </a:p>
          <a:p>
            <a:pPr>
              <a:buNone/>
            </a:pPr>
            <a:r>
              <a:rPr lang="en-US" sz="2400" b="1" i="1" u="sng" dirty="0" err="1"/>
              <a:t>SQLServer</a:t>
            </a:r>
            <a:r>
              <a:rPr lang="en-US" sz="2400" b="1" i="1" u="sng" dirty="0"/>
              <a:t>: Latches </a:t>
            </a:r>
            <a:r>
              <a:rPr lang="en-US" sz="2400" i="1" dirty="0"/>
              <a:t>		</a:t>
            </a:r>
          </a:p>
          <a:p>
            <a:pPr>
              <a:buNone/>
            </a:pPr>
            <a:r>
              <a:rPr lang="en-US" sz="2400" i="1" dirty="0"/>
              <a:t>	Total Latch Wait time:		~ 0</a:t>
            </a:r>
          </a:p>
          <a:p>
            <a:pPr>
              <a:buNone/>
            </a:pPr>
            <a:r>
              <a:rPr lang="en-US" sz="2400" b="1" i="1" u="sng" dirty="0" err="1"/>
              <a:t>SQLServer</a:t>
            </a:r>
            <a:r>
              <a:rPr lang="en-US" sz="2400" b="1" i="1" u="sng" dirty="0"/>
              <a:t>: Locks</a:t>
            </a:r>
          </a:p>
          <a:p>
            <a:pPr>
              <a:buNone/>
            </a:pPr>
            <a:r>
              <a:rPr lang="en-US" sz="2400" i="1" dirty="0"/>
              <a:t>	Lock Timeouts/sec:			0 (!)</a:t>
            </a:r>
          </a:p>
          <a:p>
            <a:pPr>
              <a:buNone/>
            </a:pPr>
            <a:r>
              <a:rPr lang="en-US" sz="2400" i="1" dirty="0"/>
              <a:t>	Lock Wait time:	 		~ 0</a:t>
            </a:r>
          </a:p>
          <a:p>
            <a:pPr>
              <a:buNone/>
            </a:pPr>
            <a:r>
              <a:rPr lang="en-US" sz="2400" i="1" dirty="0"/>
              <a:t>	Number of Deadlocks/sec:		0 (!)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39666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Points: Creating a Baseline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/>
              <a:t>Invaluable when troubleshooting</a:t>
            </a:r>
          </a:p>
          <a:p>
            <a:pPr marL="342900" lvl="2" indent="-342900"/>
            <a:r>
              <a:rPr lang="en-US" dirty="0"/>
              <a:t>Able to identify trends and avert problems</a:t>
            </a:r>
          </a:p>
          <a:p>
            <a:pPr marL="342900" lvl="2" indent="-342900"/>
            <a:r>
              <a:rPr lang="en-US" dirty="0"/>
              <a:t>Makes technicians pay attention</a:t>
            </a:r>
          </a:p>
        </p:txBody>
      </p:sp>
      <p:pic>
        <p:nvPicPr>
          <p:cNvPr id="5" name="Picture 4" descr="http://marimbamusic.org/wp-content/uploads/2008/05/teach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91000"/>
            <a:ext cx="2649338" cy="2667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38452526"/>
      </p:ext>
    </p:extLst>
  </p:cSld>
  <p:clrMapOvr>
    <a:masterClrMapping/>
  </p:clrMapOvr>
  <p:transition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dirty="0">
                <a:latin typeface="Arial" pitchFamily="34" charset="0"/>
                <a:cs typeface="Arial" pitchFamily="34" charset="0"/>
              </a:rPr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24578" name="Picture 2" descr="http://climate.nasa.gov/kids/images/Kid_ques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2613"/>
            <a:ext cx="3733800" cy="6825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9937772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 descr="http://www.hsmai.no/aimages/happy_people_115219288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9180837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2274647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4209" name="Picture 1" descr="http://www.ccer.org/_public/site/files/images/UW.Signature_stack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240" y="492247"/>
            <a:ext cx="8602160" cy="42321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97280169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57200"/>
            <a:ext cx="58674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6253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A95A8A4-7272-44C8-B0CF-1110E506C36A}" type="slidenum">
              <a:rPr lang="en-GB"/>
              <a:pPr/>
              <a:t>13</a:t>
            </a:fld>
            <a:endParaRPr lang="en-GB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108586" tIns="53340" rIns="108586" bIns="53340"/>
          <a:lstStyle/>
          <a:p>
            <a:r>
              <a:rPr lang="en-GB" dirty="0"/>
              <a:t>Know Database Environment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953000"/>
          </a:xfrm>
          <a:noFill/>
        </p:spPr>
        <p:txBody>
          <a:bodyPr lIns="108586" tIns="53340" rIns="108586" bIns="53340">
            <a:normAutofit/>
          </a:bodyPr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Transactions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Data flow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Customers (internal and external)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Hardware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Database objects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Skills of DBA staff</a:t>
            </a:r>
          </a:p>
          <a:p>
            <a:endParaRPr lang="en-GB" dirty="0"/>
          </a:p>
          <a:p>
            <a:pPr>
              <a:buFont typeface="Monotype Sorts" pitchFamily="2" charset="2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279451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sz="4000" dirty="0">
                <a:latin typeface="+mj-lt"/>
              </a:rPr>
              <a:t>Monitoring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sz="3200" dirty="0"/>
              <a:t>Plethora of Tools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/>
              <a:t>SQL Server Profiler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/>
              <a:t>System Monitor (‘</a:t>
            </a:r>
            <a:r>
              <a:rPr lang="en-US" sz="2800" dirty="0" err="1"/>
              <a:t>PerfMon</a:t>
            </a:r>
            <a:r>
              <a:rPr lang="en-US" sz="2800" dirty="0"/>
              <a:t>’)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/>
              <a:t>Dynamic Management Views and Functions</a:t>
            </a:r>
          </a:p>
          <a:p>
            <a:pPr lvl="3">
              <a:buNone/>
            </a:pP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9996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High-Level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/>
              <a:t>Why should I monitor SQL Server performance?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i="1" dirty="0"/>
          </a:p>
        </p:txBody>
      </p:sp>
      <p:pic>
        <p:nvPicPr>
          <p:cNvPr id="6" name="Picture 2" descr="http://www.ala.org/img/alonline/computer%20gu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3150" y="3810000"/>
            <a:ext cx="2990850" cy="304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322509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High-Level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/>
              <a:t>Why should SQL performance be monitored?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</a:rPr>
              <a:t>Monitoring SQL Server allows a DBA to proactively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</a:rPr>
              <a:t>address concerns before they escalate into customer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</a:rPr>
              <a:t>impacting issues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i="1" dirty="0"/>
          </a:p>
        </p:txBody>
      </p:sp>
      <p:pic>
        <p:nvPicPr>
          <p:cNvPr id="6" name="Picture 2" descr="http://www.ala.org/img/alonline/computer%20gu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3150" y="3810000"/>
            <a:ext cx="2990850" cy="304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445033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High-Level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/>
              <a:t>What scenarios should SQL Server performance be monitored?</a:t>
            </a:r>
          </a:p>
        </p:txBody>
      </p:sp>
      <p:pic>
        <p:nvPicPr>
          <p:cNvPr id="6" name="Picture 2" descr="http://www.ala.org/img/alonline/computer%20gu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3150" y="3810000"/>
            <a:ext cx="2990850" cy="304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969482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High-Level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/>
              <a:t>What scenarios should SQL Server performance be monitored?</a:t>
            </a:r>
          </a:p>
          <a:p>
            <a:pPr>
              <a:buNone/>
            </a:pPr>
            <a:endParaRPr lang="en-US" i="1" dirty="0"/>
          </a:p>
          <a:p>
            <a:r>
              <a:rPr lang="en-US" sz="2800" dirty="0">
                <a:solidFill>
                  <a:srgbClr val="FF0000"/>
                </a:solidFill>
              </a:rPr>
              <a:t>when there is a performance issue within SQL Server</a:t>
            </a:r>
          </a:p>
          <a:p>
            <a:r>
              <a:rPr lang="en-US" sz="2800" dirty="0">
                <a:solidFill>
                  <a:srgbClr val="FF0000"/>
                </a:solidFill>
              </a:rPr>
              <a:t>when there is NOT (benchmarking)</a:t>
            </a:r>
          </a:p>
          <a:p>
            <a:pPr>
              <a:buNone/>
            </a:pPr>
            <a:endParaRPr lang="en-US" i="1" dirty="0"/>
          </a:p>
        </p:txBody>
      </p:sp>
      <p:pic>
        <p:nvPicPr>
          <p:cNvPr id="6" name="Picture 2" descr="http://www.ala.org/img/alonline/computer%20gu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3150" y="3810000"/>
            <a:ext cx="2990850" cy="304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594245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High-Level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/>
              <a:t>How can I monitor SQL Server performance?</a:t>
            </a:r>
          </a:p>
        </p:txBody>
      </p:sp>
      <p:pic>
        <p:nvPicPr>
          <p:cNvPr id="6" name="Picture 2" descr="http://www.ala.org/img/alonline/computer%20gu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3150" y="3810000"/>
            <a:ext cx="2990850" cy="304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7123319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genda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88313"/>
            <a:ext cx="4630882" cy="497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71872"/>
          </a:xfrm>
        </p:spPr>
        <p:txBody>
          <a:bodyPr>
            <a:normAutofit/>
          </a:bodyPr>
          <a:lstStyle/>
          <a:p>
            <a:r>
              <a:rPr lang="en-US" dirty="0"/>
              <a:t>Announcements</a:t>
            </a:r>
          </a:p>
          <a:p>
            <a:endParaRPr lang="en-US" dirty="0"/>
          </a:p>
          <a:p>
            <a:r>
              <a:rPr lang="en-US" dirty="0"/>
              <a:t>Review</a:t>
            </a:r>
          </a:p>
          <a:p>
            <a:pPr lvl="1"/>
            <a:r>
              <a:rPr lang="en-US" dirty="0"/>
              <a:t>Maintenance</a:t>
            </a:r>
          </a:p>
          <a:p>
            <a:endParaRPr lang="en-US" dirty="0"/>
          </a:p>
          <a:p>
            <a:r>
              <a:rPr lang="en-US" dirty="0"/>
              <a:t>Monitoring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000" dirty="0"/>
          </a:p>
          <a:p>
            <a:endParaRPr lang="en-US" sz="2800" dirty="0"/>
          </a:p>
          <a:p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Agenda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982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541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High-Level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i="1" dirty="0"/>
              <a:t>How can I monitor SQL Server performance?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</a:rPr>
              <a:t>SQL Server performance can be monitored with several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</a:rPr>
              <a:t>tools available with SQL Server as well as other 3</a:t>
            </a:r>
            <a:r>
              <a:rPr lang="en-US" sz="2800" baseline="30000" dirty="0">
                <a:solidFill>
                  <a:srgbClr val="FF0000"/>
                </a:solidFill>
              </a:rPr>
              <a:t>rd</a:t>
            </a:r>
            <a:r>
              <a:rPr lang="en-US" sz="2800" dirty="0">
                <a:solidFill>
                  <a:srgbClr val="FF0000"/>
                </a:solidFill>
              </a:rPr>
              <a:t>-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</a:rPr>
              <a:t>party applications:</a:t>
            </a:r>
          </a:p>
          <a:p>
            <a:r>
              <a:rPr lang="en-US" sz="2800" dirty="0">
                <a:solidFill>
                  <a:srgbClr val="FF0000"/>
                </a:solidFill>
              </a:rPr>
              <a:t>SQL Profiler</a:t>
            </a:r>
          </a:p>
          <a:p>
            <a:r>
              <a:rPr lang="en-US" sz="2800" dirty="0">
                <a:solidFill>
                  <a:srgbClr val="FF0000"/>
                </a:solidFill>
              </a:rPr>
              <a:t>System Monitor</a:t>
            </a:r>
          </a:p>
          <a:p>
            <a:r>
              <a:rPr lang="en-US" sz="2800" dirty="0">
                <a:solidFill>
                  <a:srgbClr val="FF0000"/>
                </a:solidFill>
              </a:rPr>
              <a:t>DMVs</a:t>
            </a:r>
          </a:p>
          <a:p>
            <a:r>
              <a:rPr lang="en-US" sz="2800" dirty="0">
                <a:solidFill>
                  <a:srgbClr val="FF0000"/>
                </a:solidFill>
              </a:rPr>
              <a:t>DMFs</a:t>
            </a:r>
          </a:p>
        </p:txBody>
      </p:sp>
      <p:pic>
        <p:nvPicPr>
          <p:cNvPr id="6" name="Picture 2" descr="http://www.ala.org/img/alonline/computer%20gu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3150" y="3810000"/>
            <a:ext cx="2990850" cy="304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209858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High-Level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/>
              <a:t>What is SQL Profiler?</a:t>
            </a:r>
          </a:p>
        </p:txBody>
      </p:sp>
      <p:pic>
        <p:nvPicPr>
          <p:cNvPr id="6" name="Picture 2" descr="http://www.ala.org/img/alonline/computer%20gu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3150" y="3810000"/>
            <a:ext cx="2990850" cy="304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292475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High-Level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/>
              <a:t>What is SQL Profiler?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</a:rPr>
              <a:t>SQL Profiler is a popular monitoring tool available with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</a:rPr>
              <a:t>SQL Server that allows viewing and capturing all 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</a:rPr>
              <a:t>transactional activity in SQL Server</a:t>
            </a:r>
          </a:p>
        </p:txBody>
      </p:sp>
      <p:pic>
        <p:nvPicPr>
          <p:cNvPr id="6" name="Picture 2" descr="http://www.ala.org/img/alonline/computer%20gu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3150" y="3810000"/>
            <a:ext cx="2990850" cy="304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1023405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SQL Server Profiler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sz="3200" dirty="0"/>
              <a:t>Trace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/>
              <a:t>Subsystem of SQL Profiler</a:t>
            </a:r>
          </a:p>
          <a:p>
            <a:pPr lvl="3"/>
            <a:r>
              <a:rPr lang="en-US" sz="2400" dirty="0"/>
              <a:t>Leverages external API</a:t>
            </a:r>
          </a:p>
          <a:p>
            <a:pPr lvl="3"/>
            <a:r>
              <a:rPr lang="en-US" sz="2400" dirty="0"/>
              <a:t>Flexibility in calling subsystem in addition to applying filters to data capture</a:t>
            </a:r>
          </a:p>
          <a:p>
            <a:pPr lvl="3"/>
            <a:endParaRPr lang="en-US" sz="2400" dirty="0"/>
          </a:p>
          <a:p>
            <a:pPr marL="342900" lvl="2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39990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SQL Server Profiler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sz="3200" dirty="0"/>
              <a:t>Defining a Trace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/>
              <a:t>Have a plan!!</a:t>
            </a:r>
          </a:p>
          <a:p>
            <a:pPr lvl="3"/>
            <a:r>
              <a:rPr lang="en-US" sz="2400" dirty="0"/>
              <a:t>Data scope</a:t>
            </a:r>
          </a:p>
          <a:p>
            <a:pPr lvl="3"/>
            <a:r>
              <a:rPr lang="en-US" sz="2400" dirty="0"/>
              <a:t>Filters</a:t>
            </a:r>
          </a:p>
          <a:p>
            <a:pPr lvl="3"/>
            <a:r>
              <a:rPr lang="en-US" sz="2400" dirty="0"/>
              <a:t>Events and Data Columns</a:t>
            </a:r>
          </a:p>
          <a:p>
            <a:pPr lvl="3"/>
            <a:endParaRPr lang="en-US" sz="2400" dirty="0"/>
          </a:p>
          <a:p>
            <a:pPr lvl="2">
              <a:buFont typeface="Wingdings" pitchFamily="2" charset="2"/>
              <a:buChar char="§"/>
            </a:pPr>
            <a:r>
              <a:rPr lang="en-US" sz="2800" dirty="0"/>
              <a:t>Start with a predefined template</a:t>
            </a:r>
          </a:p>
          <a:p>
            <a:pPr lvl="3"/>
            <a:r>
              <a:rPr lang="en-US" sz="2400" dirty="0"/>
              <a:t>Different scenarios have distinct template</a:t>
            </a:r>
          </a:p>
          <a:p>
            <a:pPr lvl="3"/>
            <a:r>
              <a:rPr lang="en-US" sz="2400" dirty="0"/>
              <a:t>Build a set of templates to capture info quickly</a:t>
            </a:r>
          </a:p>
          <a:p>
            <a:pPr marL="342900" lvl="2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52371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SQL Server Profiler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sz="3200" dirty="0"/>
              <a:t>Executing a Trace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/>
              <a:t>Client-side</a:t>
            </a:r>
          </a:p>
          <a:p>
            <a:pPr lvl="3"/>
            <a:r>
              <a:rPr lang="en-US" sz="2400" dirty="0"/>
              <a:t>Incurs substantial resource overhead</a:t>
            </a:r>
          </a:p>
          <a:p>
            <a:pPr lvl="3"/>
            <a:r>
              <a:rPr lang="en-US" sz="2400" i="1" dirty="0">
                <a:solidFill>
                  <a:srgbClr val="FF0000"/>
                </a:solidFill>
              </a:rPr>
              <a:t>Avoid if at all possible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/>
              <a:t>Server-side</a:t>
            </a:r>
          </a:p>
          <a:p>
            <a:pPr lvl="3"/>
            <a:r>
              <a:rPr lang="en-US" sz="2400" dirty="0"/>
              <a:t>Less impactful to the server being monitored</a:t>
            </a:r>
          </a:p>
          <a:p>
            <a:pPr lvl="3"/>
            <a:r>
              <a:rPr lang="en-US" sz="2400" dirty="0"/>
              <a:t>Usually initiated via command line or script</a:t>
            </a:r>
          </a:p>
          <a:p>
            <a:pPr marL="342900" lvl="2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5657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SQL Server Profiler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sz="3200" dirty="0"/>
              <a:t>Saving a Trace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/>
              <a:t>File</a:t>
            </a:r>
          </a:p>
          <a:p>
            <a:pPr lvl="3"/>
            <a:r>
              <a:rPr lang="en-US" sz="2400" dirty="0"/>
              <a:t>Greater flexibility in managing data output</a:t>
            </a:r>
          </a:p>
          <a:p>
            <a:pPr lvl="3"/>
            <a:r>
              <a:rPr lang="en-US" sz="2400" dirty="0"/>
              <a:t>Built-in function </a:t>
            </a:r>
            <a:r>
              <a:rPr lang="en-US" sz="2400" b="1" dirty="0" err="1"/>
              <a:t>fn_trace_gettable</a:t>
            </a:r>
            <a:r>
              <a:rPr lang="en-US" sz="2400" dirty="0"/>
              <a:t> allows converting multiple files in to single table 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/>
              <a:t>Table</a:t>
            </a:r>
          </a:p>
          <a:p>
            <a:pPr lvl="3"/>
            <a:r>
              <a:rPr lang="en-US" sz="2400" dirty="0"/>
              <a:t>Incurs substantial resource overhead</a:t>
            </a:r>
          </a:p>
          <a:p>
            <a:pPr lvl="3"/>
            <a:r>
              <a:rPr lang="en-US" sz="2400" dirty="0"/>
              <a:t>Avoid if possible</a:t>
            </a:r>
          </a:p>
          <a:p>
            <a:pPr lvl="3"/>
            <a:endParaRPr lang="en-US" sz="2400" dirty="0">
              <a:solidFill>
                <a:srgbClr val="FF0000"/>
              </a:solidFill>
            </a:endParaRPr>
          </a:p>
          <a:p>
            <a:pPr marL="342900" lvl="2" indent="-34290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7948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SQL Server Profiler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sz="3200" dirty="0"/>
              <a:t>Defining a Trace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/>
              <a:t>Narrow data collection to fit purpose</a:t>
            </a:r>
          </a:p>
          <a:p>
            <a:pPr lvl="3"/>
            <a:r>
              <a:rPr lang="en-US" sz="2400" dirty="0"/>
              <a:t>Avoid collecting too much data</a:t>
            </a:r>
          </a:p>
          <a:p>
            <a:pPr lvl="3"/>
            <a:r>
              <a:rPr lang="en-US" sz="2400" dirty="0"/>
              <a:t>Apply filters</a:t>
            </a:r>
          </a:p>
          <a:p>
            <a:pPr marL="342900" lvl="2" indent="-34290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6240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SQL Server Profiler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Starting, Pausing and Stopping a Trace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/>
              <a:t>Starting a Trace</a:t>
            </a:r>
          </a:p>
          <a:p>
            <a:pPr lvl="3"/>
            <a:r>
              <a:rPr lang="en-US" sz="2400" dirty="0"/>
              <a:t>Data begins to be collected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/>
              <a:t>Pausing a Trace</a:t>
            </a:r>
          </a:p>
          <a:p>
            <a:pPr lvl="3"/>
            <a:r>
              <a:rPr lang="en-US" sz="2400" dirty="0"/>
              <a:t>Data collection is simply suspended</a:t>
            </a:r>
          </a:p>
          <a:p>
            <a:pPr lvl="3"/>
            <a:r>
              <a:rPr lang="en-US" sz="2400" dirty="0"/>
              <a:t>Easier to read data on screen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/>
              <a:t>Stopping a Trace</a:t>
            </a:r>
          </a:p>
          <a:p>
            <a:pPr lvl="3"/>
            <a:r>
              <a:rPr lang="en-US" sz="2400" dirty="0"/>
              <a:t>Trace session is terminated</a:t>
            </a:r>
          </a:p>
          <a:p>
            <a:pPr marL="342900" lvl="2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90211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SQL Server Profiler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Saving a Trace Log</a:t>
            </a:r>
            <a:endParaRPr lang="en-US" sz="2800" dirty="0">
              <a:solidFill>
                <a:srgbClr val="FF0000"/>
              </a:solidFill>
            </a:endParaRPr>
          </a:p>
          <a:p>
            <a:pPr lvl="2">
              <a:buFont typeface="Wingdings" pitchFamily="2" charset="2"/>
              <a:buChar char="§"/>
            </a:pPr>
            <a:r>
              <a:rPr lang="en-US" sz="2800" dirty="0"/>
              <a:t>Trace Definition</a:t>
            </a:r>
          </a:p>
          <a:p>
            <a:pPr lvl="3"/>
            <a:r>
              <a:rPr lang="en-US" sz="2400" dirty="0"/>
              <a:t>Create via GUI then save</a:t>
            </a:r>
          </a:p>
          <a:p>
            <a:pPr lvl="3"/>
            <a:r>
              <a:rPr lang="en-US" sz="2400" dirty="0"/>
              <a:t>Allows for a job to be created to run in SQL Agent</a:t>
            </a:r>
          </a:p>
          <a:p>
            <a:pPr marL="342900" lvl="2" indent="-342900"/>
            <a:endParaRPr lang="en-US" dirty="0"/>
          </a:p>
          <a:p>
            <a:pPr lvl="2">
              <a:buFont typeface="Wingdings" pitchFamily="2" charset="2"/>
              <a:buChar char="§"/>
            </a:pPr>
            <a:r>
              <a:rPr lang="en-US" sz="2800" dirty="0"/>
              <a:t>Trace Data</a:t>
            </a:r>
          </a:p>
          <a:p>
            <a:pPr lvl="3"/>
            <a:r>
              <a:rPr lang="en-US" sz="2400" dirty="0"/>
              <a:t>Able to save as XML  as well</a:t>
            </a:r>
          </a:p>
          <a:p>
            <a:pPr marL="342900" lvl="2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21796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3.bp.blogspot.com/_ugrWkliRCJQ/TCrDM5prYvI/AAAAAAAAAfQ/DvIg-HdOmaA/s1600/announcement_clip_a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0783"/>
            <a:ext cx="4341090" cy="3255817"/>
          </a:xfrm>
          <a:prstGeom prst="rect">
            <a:avLst/>
          </a:prstGeom>
          <a:noFill/>
        </p:spPr>
      </p:pic>
      <p:pic>
        <p:nvPicPr>
          <p:cNvPr id="1030" name="Picture 6" descr="http://2.bp.blogspot.com/-sFbIhmGr_to/UHyBFyabOUI/AAAAAAAACFU/hJu-Z3UF-8w/s1600/announcement.21101309_st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1533608"/>
            <a:ext cx="5257800" cy="528513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982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1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SQL Server Profiler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Replay Trace</a:t>
            </a:r>
            <a:endParaRPr lang="en-US" sz="2800" dirty="0">
              <a:solidFill>
                <a:srgbClr val="FF0000"/>
              </a:solidFill>
            </a:endParaRPr>
          </a:p>
          <a:p>
            <a:pPr lvl="2">
              <a:buFont typeface="Wingdings" pitchFamily="2" charset="2"/>
              <a:buChar char="§"/>
            </a:pPr>
            <a:r>
              <a:rPr lang="en-US" sz="2800" dirty="0"/>
              <a:t>Synchronize with Database Backup</a:t>
            </a:r>
          </a:p>
          <a:p>
            <a:pPr lvl="3"/>
            <a:r>
              <a:rPr lang="en-US" sz="2400" dirty="0"/>
              <a:t>Exact transactions are captured to be replayed in sequence from a point in time</a:t>
            </a:r>
          </a:p>
          <a:p>
            <a:pPr lvl="3"/>
            <a:r>
              <a:rPr lang="en-US" sz="2400" dirty="0"/>
              <a:t>Synching backup allows most-accurate comparison</a:t>
            </a:r>
          </a:p>
          <a:p>
            <a:pPr lvl="3"/>
            <a:r>
              <a:rPr lang="en-US" sz="2400" dirty="0"/>
              <a:t>Can be code only or simulated replay (with delays)</a:t>
            </a:r>
          </a:p>
          <a:p>
            <a:pPr lvl="3"/>
            <a:r>
              <a:rPr lang="en-US" sz="2400" dirty="0"/>
              <a:t>SQL Server authentication due to inability to imitate a Windows user</a:t>
            </a:r>
          </a:p>
          <a:p>
            <a:pPr marL="342900" lvl="2" indent="-342900"/>
            <a:endParaRPr lang="en-US" dirty="0"/>
          </a:p>
          <a:p>
            <a:pPr marL="342900" lvl="2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4120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167938" name="Picture 2" descr="http://www.thinkbigcreate.com/ThinkBigCreate/images/ThinkingSmile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607429"/>
            <a:ext cx="4876800" cy="52505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011568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Break: 10-minutes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6194" name="Picture 2" descr="http://4.bp.blogspot.com/-rKUuPEG8GPs/TbnETvpGe-I/AAAAAAAAAI0/El3OnYtRbOI/s1600/coffe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1228" y="2438400"/>
            <a:ext cx="3918858" cy="3429000"/>
          </a:xfrm>
          <a:prstGeom prst="rect">
            <a:avLst/>
          </a:prstGeom>
          <a:noFill/>
        </p:spPr>
      </p:pic>
      <p:pic>
        <p:nvPicPr>
          <p:cNvPr id="48130" name="Picture 2" descr="http://www.vap.org.uk/IMG/jpg/VAP_voluntary_workcamp_IPJ_Portugal_07_-_work_brea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1373"/>
            <a:ext cx="4572000" cy="68693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85504573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Demo: SQL Server Profiler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88070" name="Picture 6" descr="http://school.discoveryeducation.com/clipart/images/teacher-point-colo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5484" y="1371600"/>
            <a:ext cx="5868316" cy="54118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216747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High-Level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/>
              <a:t>What is System Monitor?</a:t>
            </a:r>
          </a:p>
        </p:txBody>
      </p:sp>
      <p:pic>
        <p:nvPicPr>
          <p:cNvPr id="6" name="Picture 2" descr="http://www.ala.org/img/alonline/computer%20gu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3150" y="3810000"/>
            <a:ext cx="2990850" cy="304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567309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High-Level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/>
              <a:t>What is System Monitor?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</a:rPr>
              <a:t>System Monitor (a.k.a. ‘</a:t>
            </a:r>
            <a:r>
              <a:rPr lang="en-US" sz="2800" dirty="0" err="1">
                <a:solidFill>
                  <a:srgbClr val="FF0000"/>
                </a:solidFill>
              </a:rPr>
              <a:t>PerfMon</a:t>
            </a:r>
            <a:r>
              <a:rPr lang="en-US" sz="2800" dirty="0">
                <a:solidFill>
                  <a:srgbClr val="FF0000"/>
                </a:solidFill>
              </a:rPr>
              <a:t>’) is a Windows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</a:rPr>
              <a:t>O/S tool; it measures the consumption of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</a:rPr>
              <a:t>system resources with 100 of events 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</a:rPr>
              <a:t>and counters</a:t>
            </a:r>
          </a:p>
        </p:txBody>
      </p:sp>
      <p:pic>
        <p:nvPicPr>
          <p:cNvPr id="6" name="Picture 2" descr="http://www.ala.org/img/alonline/computer%20gu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3150" y="3810000"/>
            <a:ext cx="2990850" cy="304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508467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High-Level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/>
              <a:t>When would I want to use System Monitor?</a:t>
            </a:r>
          </a:p>
        </p:txBody>
      </p:sp>
      <p:pic>
        <p:nvPicPr>
          <p:cNvPr id="6" name="Picture 2" descr="http://www.ala.org/img/alonline/computer%20gu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3150" y="3810000"/>
            <a:ext cx="2990850" cy="304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434538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High-Level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i="1" dirty="0"/>
              <a:t>When would I want to use System Monitor?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</a:rPr>
              <a:t>System Monitor is the best tool to capture baseline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</a:rPr>
              <a:t>activity to measure ‘normal’ system behavior.</a:t>
            </a:r>
          </a:p>
          <a:p>
            <a:pPr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</a:rPr>
              <a:t>Also, when contention of resources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</a:rPr>
              <a:t>becomes an issue, System Monitor can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</a:rPr>
              <a:t>capture current consumption levels. </a:t>
            </a:r>
          </a:p>
        </p:txBody>
      </p:sp>
      <p:pic>
        <p:nvPicPr>
          <p:cNvPr id="6" name="Picture 2" descr="http://www.ala.org/img/alonline/computer%20gu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3150" y="3810000"/>
            <a:ext cx="2990850" cy="304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0741451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Monitor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sz="3200" dirty="0"/>
              <a:t>Correlate Transactional Activity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/>
              <a:t>Tie resource consumption to events or code</a:t>
            </a:r>
          </a:p>
          <a:p>
            <a:pPr lvl="3"/>
            <a:r>
              <a:rPr lang="en-US" sz="2400" dirty="0"/>
              <a:t>Together with Profiler can provide full context of server state in response to specific queries</a:t>
            </a:r>
          </a:p>
          <a:p>
            <a:pPr marL="342900" lvl="2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7493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Monitor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sz="3200" dirty="0"/>
              <a:t>Capture data to a Counter Log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/>
              <a:t>Required to fully analyze data</a:t>
            </a:r>
          </a:p>
          <a:p>
            <a:pPr lvl="3"/>
            <a:r>
              <a:rPr lang="en-US" sz="2400" dirty="0"/>
              <a:t>Only slight overhead when capturing more counters</a:t>
            </a:r>
          </a:p>
          <a:p>
            <a:pPr marL="342900" lvl="2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2382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31382" cy="4525963"/>
          </a:xfrm>
        </p:spPr>
        <p:txBody>
          <a:bodyPr/>
          <a:lstStyle/>
          <a:p>
            <a:r>
              <a:rPr lang="en-US" dirty="0"/>
              <a:t>Week </a:t>
            </a:r>
            <a:r>
              <a:rPr lang="en-US" dirty="0" smtClean="0"/>
              <a:t>9 </a:t>
            </a:r>
            <a:endParaRPr lang="en-US" dirty="0"/>
          </a:p>
          <a:p>
            <a:pPr lvl="1"/>
            <a:r>
              <a:rPr lang="en-US" dirty="0" smtClean="0"/>
              <a:t>Last week of </a:t>
            </a:r>
            <a:r>
              <a:rPr lang="en-US" dirty="0"/>
              <a:t>‘new’ material scheduled</a:t>
            </a:r>
          </a:p>
          <a:p>
            <a:pPr lvl="1"/>
            <a:r>
              <a:rPr lang="en-US" dirty="0" smtClean="0"/>
              <a:t>Database Administration</a:t>
            </a:r>
          </a:p>
          <a:p>
            <a:pPr lvl="2"/>
            <a:r>
              <a:rPr lang="en-US" dirty="0" smtClean="0"/>
              <a:t>Monitoring</a:t>
            </a:r>
            <a:endParaRPr lang="en-US" dirty="0"/>
          </a:p>
          <a:p>
            <a:pPr lvl="2"/>
            <a:r>
              <a:rPr lang="en-US" dirty="0" smtClean="0"/>
              <a:t>Optimization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4" name="Picture 6" descr="http://2.bp.blogspot.com/-sFbIhmGr_to/UHyBFyabOUI/AAAAAAAACFU/hJu-Z3UF-8w/s1600/announcement.21101309_st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0"/>
            <a:ext cx="1524000" cy="1531924"/>
          </a:xfrm>
          <a:prstGeom prst="rect">
            <a:avLst/>
          </a:prstGeom>
          <a:noFill/>
        </p:spPr>
      </p:pic>
      <p:pic>
        <p:nvPicPr>
          <p:cNvPr id="5" name="Picture 2" descr="http://3.bp.blogspot.com/_ugrWkliRCJQ/TCrDM5prYvI/AAAAAAAAAfQ/DvIg-HdOmaA/s1600/announcement_clip_ar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57400" cy="1543050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982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083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http://www.oregonsynod.org/faithinaction/volunteer/raise-your-ha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447800"/>
            <a:ext cx="6534150" cy="5388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4720935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Demo: System Monitor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88070" name="Picture 6" descr="http://school.discoveryeducation.com/clipart/images/teacher-point-colo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5484" y="1371600"/>
            <a:ext cx="5868316" cy="54118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6664815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32981546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74421084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20790626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5810719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2305171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0583987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68248208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549307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31382" cy="4525963"/>
          </a:xfrm>
        </p:spPr>
        <p:txBody>
          <a:bodyPr/>
          <a:lstStyle/>
          <a:p>
            <a:r>
              <a:rPr lang="en-US" dirty="0"/>
              <a:t>Week </a:t>
            </a:r>
            <a:r>
              <a:rPr lang="en-US" dirty="0" smtClean="0"/>
              <a:t>10 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Online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Lectures will be live on ZOOM</a:t>
            </a:r>
          </a:p>
          <a:p>
            <a:pPr lvl="1"/>
            <a:r>
              <a:rPr lang="en-US" dirty="0" smtClean="0"/>
              <a:t>link will be posted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4" name="Picture 6" descr="http://2.bp.blogspot.com/-sFbIhmGr_to/UHyBFyabOUI/AAAAAAAACFU/hJu-Z3UF-8w/s1600/announcement.21101309_st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0"/>
            <a:ext cx="1524000" cy="1531924"/>
          </a:xfrm>
          <a:prstGeom prst="rect">
            <a:avLst/>
          </a:prstGeom>
          <a:noFill/>
        </p:spPr>
      </p:pic>
      <p:pic>
        <p:nvPicPr>
          <p:cNvPr id="5" name="Picture 2" descr="http://3.bp.blogspot.com/_ugrWkliRCJQ/TCrDM5prYvI/AAAAAAAAAfQ/DvIg-HdOmaA/s1600/announcement_clip_ar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57400" cy="1543050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982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65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1631777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3613282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86189754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71063" cy="733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5660052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71063" cy="733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71903673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8384193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4942430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http://www.oregonsynod.org/faithinaction/volunteer/raise-your-ha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447800"/>
            <a:ext cx="6534150" cy="5388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2990764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Monitor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sz="3200" dirty="0"/>
              <a:t>Counter Logs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/>
              <a:t>Runs in the background to identify trends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/>
              <a:t>Resource consumption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471802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Demo: Counter Logs in </a:t>
            </a:r>
            <a:r>
              <a:rPr lang="en-US" dirty="0" err="1"/>
              <a:t>Perfmon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88070" name="Picture 6" descr="http://school.discoveryeducation.com/clipart/images/teacher-point-colo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5484" y="1371600"/>
            <a:ext cx="5868316" cy="54118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2248675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31382" cy="4525963"/>
          </a:xfrm>
        </p:spPr>
        <p:txBody>
          <a:bodyPr/>
          <a:lstStyle/>
          <a:p>
            <a:r>
              <a:rPr lang="en-US" dirty="0"/>
              <a:t>Week </a:t>
            </a:r>
            <a:r>
              <a:rPr lang="en-US" dirty="0" smtClean="0"/>
              <a:t>10 </a:t>
            </a:r>
            <a:endParaRPr lang="en-US" dirty="0"/>
          </a:p>
          <a:p>
            <a:pPr lvl="1"/>
            <a:r>
              <a:rPr lang="en-US" dirty="0" smtClean="0"/>
              <a:t>Troubleshooting Lab: Team 1 hour</a:t>
            </a:r>
          </a:p>
          <a:p>
            <a:pPr lvl="1"/>
            <a:r>
              <a:rPr lang="en-US" dirty="0" smtClean="0"/>
              <a:t>Schedule with me anytime before March 8</a:t>
            </a:r>
          </a:p>
          <a:p>
            <a:pPr lvl="1"/>
            <a:r>
              <a:rPr lang="en-US" dirty="0" smtClean="0"/>
              <a:t>4-5 synthetic transactions running at same time</a:t>
            </a:r>
          </a:p>
          <a:p>
            <a:pPr lvl="1"/>
            <a:r>
              <a:rPr lang="en-US" dirty="0" smtClean="0"/>
              <a:t>500,000 + calls each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4" name="Picture 6" descr="http://2.bp.blogspot.com/-sFbIhmGr_to/UHyBFyabOUI/AAAAAAAACFU/hJu-Z3UF-8w/s1600/announcement.21101309_st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0"/>
            <a:ext cx="1524000" cy="1531924"/>
          </a:xfrm>
          <a:prstGeom prst="rect">
            <a:avLst/>
          </a:prstGeom>
          <a:noFill/>
        </p:spPr>
      </p:pic>
      <p:pic>
        <p:nvPicPr>
          <p:cNvPr id="5" name="Picture 2" descr="http://3.bp.blogspot.com/_ugrWkliRCJQ/TCrDM5prYvI/AAAAAAAAAfQ/DvIg-HdOmaA/s1600/announcement_clip_ar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57400" cy="1543050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982" y="57912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58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099767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06320954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8582295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3232631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71063" cy="733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0834962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3596605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563942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0507084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6494873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758787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167938" name="Picture 2" descr="http://www.thinkbigcreate.com/ThinkBigCreate/images/ThinkingSmile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607429"/>
            <a:ext cx="4876800" cy="52505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0932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http://www.oregonsynod.org/faithinaction/volunteer/raise-your-ha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447800"/>
            <a:ext cx="6534150" cy="5388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35399063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Monitor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sz="3200" dirty="0"/>
              <a:t>Alerts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/>
              <a:t>Able to be proactive 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/>
              <a:t>Early notification of thresholds passed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17508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Demo: System Monitor Alerts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88070" name="Picture 6" descr="http://school.discoveryeducation.com/clipart/images/teacher-point-colo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5484" y="1371600"/>
            <a:ext cx="5868316" cy="54118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36725321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4025626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08033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37794221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2738" y="-236538"/>
            <a:ext cx="9771063" cy="733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2717701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71063" cy="733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9937471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32582640"/>
      </p:ext>
    </p:extLst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2230720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1026" name="Picture 2" descr="Image result for review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0"/>
            <a:ext cx="7561172" cy="692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35224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http://www.oregonsynod.org/faithinaction/volunteer/raise-your-ha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447800"/>
            <a:ext cx="6534150" cy="5388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1745866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Reliability Monitor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sz="3200" dirty="0"/>
              <a:t>Reporting capability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/>
              <a:t>Quick reporting on uptime</a:t>
            </a:r>
          </a:p>
          <a:p>
            <a:pPr lvl="3"/>
            <a:r>
              <a:rPr lang="en-US" sz="2400" dirty="0"/>
              <a:t>Lets administrators measure failures</a:t>
            </a:r>
          </a:p>
          <a:p>
            <a:pPr marL="342900" lvl="2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99396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Demo: Reliability Monitor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88070" name="Picture 6" descr="http://school.discoveryeducation.com/clipart/images/teacher-point-colo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5484" y="1371600"/>
            <a:ext cx="5868316" cy="54118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3333259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8442676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067984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http://www.oregonsynod.org/faithinaction/volunteer/raise-your-ha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447800"/>
            <a:ext cx="6534150" cy="5388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7315148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sz="3200" dirty="0"/>
              <a:t>Quick look at system resources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/>
              <a:t>Often the best point to begin troubleshooting</a:t>
            </a:r>
          </a:p>
          <a:p>
            <a:pPr lvl="3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160901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Demo: Task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88070" name="Picture 6" descr="http://school.discoveryeducation.com/clipart/images/teacher-point-colo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5484" y="1371600"/>
            <a:ext cx="5868316" cy="54118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07258642"/>
      </p:ext>
    </p:extLst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0077031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9727793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i="1" dirty="0"/>
              <a:t>Explain the motivations behind the development of </a:t>
            </a:r>
            <a:r>
              <a:rPr lang="en-US" sz="2400" i="1" dirty="0" smtClean="0"/>
              <a:t>NoSQL.</a:t>
            </a:r>
            <a:endParaRPr lang="en-US" sz="2400" i="1" dirty="0"/>
          </a:p>
        </p:txBody>
      </p:sp>
      <p:pic>
        <p:nvPicPr>
          <p:cNvPr id="6" name="Picture 2" descr="http://www.ala.org/img/alonline/computer%20gu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3150" y="3810000"/>
            <a:ext cx="2990850" cy="3048000"/>
          </a:xfrm>
          <a:prstGeom prst="rect">
            <a:avLst/>
          </a:prstGeom>
          <a:noFill/>
        </p:spPr>
      </p:pic>
      <p:pic>
        <p:nvPicPr>
          <p:cNvPr id="5" name="Picture 2" descr="Image result for review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180" y="0"/>
            <a:ext cx="1912819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647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99892894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6657692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911014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6342851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3034561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http://www.oregonsynod.org/faithinaction/volunteer/raise-your-ha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447800"/>
            <a:ext cx="6534150" cy="5388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49651082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Management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19458" name="Picture 2" descr="http://www.sbirmc.ac.uk/images/managem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008163"/>
            <a:ext cx="4419600" cy="4011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553427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Mgt Views &amp;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Performance\Monitoring DMVs &amp; DMFs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/>
              <a:t>DMV and DMF Prefixes</a:t>
            </a:r>
          </a:p>
          <a:p>
            <a:pPr lvl="3"/>
            <a:r>
              <a:rPr lang="en-US" sz="2400" dirty="0" err="1"/>
              <a:t>dm_db</a:t>
            </a:r>
            <a:r>
              <a:rPr lang="en-US" sz="2400" dirty="0"/>
              <a:t>_*</a:t>
            </a:r>
          </a:p>
          <a:p>
            <a:pPr lvl="3"/>
            <a:r>
              <a:rPr lang="en-US" sz="2400" dirty="0" err="1"/>
              <a:t>dm_exec</a:t>
            </a:r>
            <a:r>
              <a:rPr lang="en-US" sz="2400" dirty="0"/>
              <a:t>_*</a:t>
            </a:r>
          </a:p>
          <a:p>
            <a:pPr lvl="3"/>
            <a:r>
              <a:rPr lang="en-US" sz="2400" dirty="0" err="1"/>
              <a:t>dm_io</a:t>
            </a:r>
            <a:r>
              <a:rPr lang="en-US" sz="2400" dirty="0"/>
              <a:t>_*</a:t>
            </a:r>
          </a:p>
          <a:p>
            <a:pPr lvl="3"/>
            <a:r>
              <a:rPr lang="en-US" sz="2400" dirty="0" err="1"/>
              <a:t>dm_os</a:t>
            </a:r>
            <a:r>
              <a:rPr lang="en-US" sz="2400" dirty="0"/>
              <a:t>_*</a:t>
            </a:r>
          </a:p>
          <a:p>
            <a:pPr marL="342900" lvl="2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837619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Mgt Views &amp;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sz="3200" dirty="0" err="1"/>
              <a:t>dm_db</a:t>
            </a:r>
            <a:r>
              <a:rPr lang="en-US" sz="3200" dirty="0"/>
              <a:t>_*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/>
              <a:t>Range of database statistics</a:t>
            </a:r>
          </a:p>
          <a:p>
            <a:pPr lvl="3"/>
            <a:r>
              <a:rPr lang="en-US" sz="2400" dirty="0"/>
              <a:t>Space and index utilization</a:t>
            </a:r>
          </a:p>
          <a:p>
            <a:pPr marL="342900" lvl="2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5215"/>
      </p:ext>
    </p:extLst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Mgt Views &amp;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sz="3200" dirty="0" err="1"/>
              <a:t>dm_exec</a:t>
            </a:r>
            <a:r>
              <a:rPr lang="en-US" sz="3200" dirty="0"/>
              <a:t>_*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/>
              <a:t>Range of Query statistics</a:t>
            </a:r>
          </a:p>
          <a:p>
            <a:pPr lvl="3"/>
            <a:r>
              <a:rPr lang="en-US" sz="2400" dirty="0"/>
              <a:t>Replaces ‘old school’ code sp_who2 and </a:t>
            </a:r>
            <a:r>
              <a:rPr lang="en-US" sz="2400" dirty="0" err="1"/>
              <a:t>sp_lock</a:t>
            </a:r>
            <a:endParaRPr lang="en-US" sz="2400" dirty="0"/>
          </a:p>
          <a:p>
            <a:pPr marL="342900" lvl="2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34647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9638</TotalTime>
  <Words>1514</Words>
  <Application>Microsoft Office PowerPoint</Application>
  <PresentationFormat>On-screen Show (4:3)</PresentationFormat>
  <Paragraphs>529</Paragraphs>
  <Slides>126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126</vt:i4>
      </vt:variant>
    </vt:vector>
  </HeadingPairs>
  <TitlesOfParts>
    <vt:vector size="131" baseType="lpstr">
      <vt:lpstr>Arial</vt:lpstr>
      <vt:lpstr>Calibri</vt:lpstr>
      <vt:lpstr>Monotype Sorts</vt:lpstr>
      <vt:lpstr>Wingdings</vt:lpstr>
      <vt:lpstr>Office Theme</vt:lpstr>
      <vt:lpstr>INF0 445: Adv. Database Management Lecture 11</vt:lpstr>
      <vt:lpstr>Agenda</vt:lpstr>
      <vt:lpstr> </vt:lpstr>
      <vt:lpstr>Announcements</vt:lpstr>
      <vt:lpstr>Announcements</vt:lpstr>
      <vt:lpstr>Announcements</vt:lpstr>
      <vt:lpstr>Questions?</vt:lpstr>
      <vt:lpstr> </vt:lpstr>
      <vt:lpstr>NoSQL</vt:lpstr>
      <vt:lpstr>Maintenance</vt:lpstr>
      <vt:lpstr>Questions?</vt:lpstr>
      <vt:lpstr>Monitoring Databases</vt:lpstr>
      <vt:lpstr>Know Database Environment</vt:lpstr>
      <vt:lpstr>Monitoring SQL Server</vt:lpstr>
      <vt:lpstr>High-Level Question</vt:lpstr>
      <vt:lpstr>High-Level Answer</vt:lpstr>
      <vt:lpstr>High-Level Question</vt:lpstr>
      <vt:lpstr>High-Level Answer</vt:lpstr>
      <vt:lpstr>High-Level Question</vt:lpstr>
      <vt:lpstr>High-Level Answer</vt:lpstr>
      <vt:lpstr>High-Level Question</vt:lpstr>
      <vt:lpstr>High-Level Answer</vt:lpstr>
      <vt:lpstr>Working with SQL Server Profiler </vt:lpstr>
      <vt:lpstr>Working with SQL Server Profiler </vt:lpstr>
      <vt:lpstr>Working with SQL Server Profiler </vt:lpstr>
      <vt:lpstr>Working with SQL Server Profiler </vt:lpstr>
      <vt:lpstr>Working with SQL Server Profiler </vt:lpstr>
      <vt:lpstr>Working with SQL Server Profiler </vt:lpstr>
      <vt:lpstr>Working with SQL Server Profiler </vt:lpstr>
      <vt:lpstr>Working with SQL Server Profiler </vt:lpstr>
      <vt:lpstr>Questions?</vt:lpstr>
      <vt:lpstr>Break: 10-minutes </vt:lpstr>
      <vt:lpstr>Demo: SQL Server Profiler</vt:lpstr>
      <vt:lpstr>High-Level Question</vt:lpstr>
      <vt:lpstr>High-Level Answer</vt:lpstr>
      <vt:lpstr>High-Level Question</vt:lpstr>
      <vt:lpstr>High-Level Answer</vt:lpstr>
      <vt:lpstr>System Monitor</vt:lpstr>
      <vt:lpstr>System Monitor</vt:lpstr>
      <vt:lpstr>Questions?</vt:lpstr>
      <vt:lpstr>Demo: System Monitor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Questions?</vt:lpstr>
      <vt:lpstr>System Monitor</vt:lpstr>
      <vt:lpstr>Demo: Counter Logs in Perfmon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Questions?</vt:lpstr>
      <vt:lpstr>System Monitor</vt:lpstr>
      <vt:lpstr>Demo: System Monitor Alerts</vt:lpstr>
      <vt:lpstr> </vt:lpstr>
      <vt:lpstr> </vt:lpstr>
      <vt:lpstr> </vt:lpstr>
      <vt:lpstr> </vt:lpstr>
      <vt:lpstr> </vt:lpstr>
      <vt:lpstr> </vt:lpstr>
      <vt:lpstr> </vt:lpstr>
      <vt:lpstr>Questions?</vt:lpstr>
      <vt:lpstr>Reliability Monitor</vt:lpstr>
      <vt:lpstr>Demo: Reliability Monitor</vt:lpstr>
      <vt:lpstr> </vt:lpstr>
      <vt:lpstr> </vt:lpstr>
      <vt:lpstr>Questions?</vt:lpstr>
      <vt:lpstr>Task Manager</vt:lpstr>
      <vt:lpstr>Demo: Task Manager</vt:lpstr>
      <vt:lpstr> </vt:lpstr>
      <vt:lpstr> </vt:lpstr>
      <vt:lpstr> </vt:lpstr>
      <vt:lpstr> </vt:lpstr>
      <vt:lpstr> </vt:lpstr>
      <vt:lpstr> </vt:lpstr>
      <vt:lpstr> </vt:lpstr>
      <vt:lpstr>Questions?</vt:lpstr>
      <vt:lpstr>Dynamic Management Views</vt:lpstr>
      <vt:lpstr>Dynamic Mgt Views &amp; Functions</vt:lpstr>
      <vt:lpstr>Dynamic Mgt Views &amp; Functions</vt:lpstr>
      <vt:lpstr>Dynamic Mgt Views &amp; Functions</vt:lpstr>
      <vt:lpstr>Dynamic Mgt Views &amp; Functions</vt:lpstr>
      <vt:lpstr>Dynamic Mgt Views &amp; Functions</vt:lpstr>
      <vt:lpstr>Dynamic Mgt Views &amp; Functions</vt:lpstr>
      <vt:lpstr>Dynamic Mgt Views &amp; Functions</vt:lpstr>
      <vt:lpstr>Dynamic Mgt Views &amp; Functions</vt:lpstr>
      <vt:lpstr>Dynamic Mgt Views &amp; Functions</vt:lpstr>
      <vt:lpstr>Dynamic Mgt Views &amp; Functions</vt:lpstr>
      <vt:lpstr>Dynamic Mgt Views &amp; Functions</vt:lpstr>
      <vt:lpstr>Questions?</vt:lpstr>
      <vt:lpstr>Working with SQL Server Profiler </vt:lpstr>
      <vt:lpstr>Dynamic Mgt Views &amp; Functions</vt:lpstr>
      <vt:lpstr>Dynamic Mgt Views &amp; Functions</vt:lpstr>
      <vt:lpstr>Dynamic Mgt Views &amp; Functions</vt:lpstr>
      <vt:lpstr>Dynamic Mgt Views &amp; Functions</vt:lpstr>
      <vt:lpstr>Dynamic Mgt Views &amp; Functions</vt:lpstr>
      <vt:lpstr>Dynamic Mgt Views &amp; Functions</vt:lpstr>
      <vt:lpstr>Dynamic Mgt Views &amp; Functions</vt:lpstr>
      <vt:lpstr>Creating Performance Baseline</vt:lpstr>
      <vt:lpstr>Measuring Memory</vt:lpstr>
      <vt:lpstr>Measuring Disk I/O</vt:lpstr>
      <vt:lpstr>Measuring CPU</vt:lpstr>
      <vt:lpstr>Miscellaneous</vt:lpstr>
      <vt:lpstr>Key Points: Creating a Baseline</vt:lpstr>
      <vt:lpstr>Questions?</vt:lpstr>
      <vt:lpstr> </vt:lpstr>
      <vt:lpstr> </vt:lpstr>
      <vt:lpstr> 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Dataman 110 Database Design &amp; Implementation</dc:title>
  <dc:creator>Lenovo User</dc:creator>
  <cp:lastModifiedBy>Greg Hay</cp:lastModifiedBy>
  <cp:revision>890</cp:revision>
  <dcterms:created xsi:type="dcterms:W3CDTF">2010-06-12T22:12:05Z</dcterms:created>
  <dcterms:modified xsi:type="dcterms:W3CDTF">2018-02-27T18:14:46Z</dcterms:modified>
</cp:coreProperties>
</file>