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1630" r:id="rId2"/>
    <p:sldId id="1631" r:id="rId3"/>
    <p:sldId id="1632" r:id="rId4"/>
    <p:sldId id="1637" r:id="rId5"/>
    <p:sldId id="1658" r:id="rId6"/>
    <p:sldId id="1635" r:id="rId7"/>
    <p:sldId id="1638" r:id="rId8"/>
    <p:sldId id="1639" r:id="rId9"/>
    <p:sldId id="1640" r:id="rId10"/>
    <p:sldId id="1475" r:id="rId11"/>
    <p:sldId id="1642" r:id="rId12"/>
    <p:sldId id="1643" r:id="rId13"/>
    <p:sldId id="1645" r:id="rId14"/>
    <p:sldId id="1646" r:id="rId15"/>
    <p:sldId id="1647" r:id="rId16"/>
    <p:sldId id="1644" r:id="rId17"/>
    <p:sldId id="1554" r:id="rId18"/>
    <p:sldId id="1555" r:id="rId19"/>
    <p:sldId id="1556" r:id="rId20"/>
    <p:sldId id="1557" r:id="rId21"/>
    <p:sldId id="1565" r:id="rId22"/>
    <p:sldId id="1567" r:id="rId23"/>
    <p:sldId id="1568" r:id="rId24"/>
    <p:sldId id="1566" r:id="rId25"/>
    <p:sldId id="1529" r:id="rId26"/>
    <p:sldId id="1569" r:id="rId27"/>
    <p:sldId id="1570" r:id="rId28"/>
    <p:sldId id="1571" r:id="rId29"/>
    <p:sldId id="1575" r:id="rId30"/>
    <p:sldId id="1576" r:id="rId31"/>
    <p:sldId id="1572" r:id="rId32"/>
    <p:sldId id="1573" r:id="rId33"/>
    <p:sldId id="1574" r:id="rId34"/>
    <p:sldId id="1577" r:id="rId35"/>
    <p:sldId id="1578" r:id="rId36"/>
    <p:sldId id="1649" r:id="rId37"/>
    <p:sldId id="1651" r:id="rId38"/>
    <p:sldId id="1650" r:id="rId39"/>
    <p:sldId id="1652" r:id="rId40"/>
    <p:sldId id="1654" r:id="rId41"/>
    <p:sldId id="1648" r:id="rId42"/>
    <p:sldId id="1580" r:id="rId43"/>
    <p:sldId id="1581" r:id="rId44"/>
    <p:sldId id="1656" r:id="rId45"/>
    <p:sldId id="1657" r:id="rId46"/>
    <p:sldId id="1655" r:id="rId47"/>
    <p:sldId id="1628" r:id="rId48"/>
    <p:sldId id="1627" r:id="rId49"/>
    <p:sldId id="1653" r:id="rId50"/>
    <p:sldId id="1659" r:id="rId51"/>
    <p:sldId id="1660" r:id="rId52"/>
    <p:sldId id="1592" r:id="rId53"/>
    <p:sldId id="1594" r:id="rId54"/>
    <p:sldId id="1595" r:id="rId55"/>
    <p:sldId id="1596" r:id="rId56"/>
    <p:sldId id="1597" r:id="rId57"/>
    <p:sldId id="1598" r:id="rId58"/>
    <p:sldId id="1600" r:id="rId59"/>
    <p:sldId id="1591" r:id="rId60"/>
    <p:sldId id="1582" r:id="rId61"/>
    <p:sldId id="1607" r:id="rId62"/>
    <p:sldId id="1606" r:id="rId63"/>
    <p:sldId id="1608" r:id="rId64"/>
    <p:sldId id="1609" r:id="rId65"/>
    <p:sldId id="1610" r:id="rId66"/>
    <p:sldId id="1611" r:id="rId67"/>
    <p:sldId id="1612" r:id="rId68"/>
    <p:sldId id="1613" r:id="rId69"/>
    <p:sldId id="1615" r:id="rId70"/>
    <p:sldId id="1614" r:id="rId71"/>
    <p:sldId id="1586" r:id="rId72"/>
    <p:sldId id="1601" r:id="rId73"/>
    <p:sldId id="1583" r:id="rId74"/>
    <p:sldId id="1619" r:id="rId75"/>
    <p:sldId id="1590" r:id="rId76"/>
    <p:sldId id="1587" r:id="rId77"/>
    <p:sldId id="1620" r:id="rId78"/>
    <p:sldId id="1616" r:id="rId79"/>
    <p:sldId id="1626" r:id="rId80"/>
    <p:sldId id="1602" r:id="rId81"/>
    <p:sldId id="1621" r:id="rId82"/>
    <p:sldId id="1625" r:id="rId83"/>
    <p:sldId id="1588" r:id="rId84"/>
    <p:sldId id="1623" r:id="rId85"/>
    <p:sldId id="1629" r:id="rId86"/>
    <p:sldId id="1618" r:id="rId87"/>
    <p:sldId id="1553" r:id="rId88"/>
    <p:sldId id="1603" r:id="rId89"/>
    <p:sldId id="1127" r:id="rId90"/>
    <p:sldId id="1128" r:id="rId91"/>
    <p:sldId id="112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4624" autoAdjust="0"/>
  </p:normalViewPr>
  <p:slideViewPr>
    <p:cSldViewPr>
      <p:cViewPr varScale="1">
        <p:scale>
          <a:sx n="101" d="100"/>
          <a:sy n="101" d="100"/>
        </p:scale>
        <p:origin x="501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1A02A-FDFA-4DC5-B346-6E2C6B0595E4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9007A-E411-444B-8B6B-8E9804AF9A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9007A-E411-444B-8B6B-8E9804AF9A5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D761-5A98-4EE0-A326-3E3C528C67D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depts.washington.edu/mckla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206.253.219.101/boikocourses/default.asp?class=cm1fa04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arshallan.org/memoranda-for-review-of-noble-order-constitu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rshallan.org/memoranda-for-review-of-noble-order-constitutio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rshallan.org/memoranda-for-review-of-noble-order-constitutio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rshallan.org/memoranda-for-review-of-noble-order-constitutio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rshallan.org/memoranda-for-review-of-noble-order-constitutio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onnernetwork.pbworks.com/w/page/13113051/Sample%20Age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odo-reminder.herokuapp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phys.org/news/2015-12-acid-chemical-weap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phys.org/news/2015-12-acid-chemical-weap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ashevillemusicschool.org/lessons/double-ba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neo4j.com/blog/acid-vs-base-consistency-models-explained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newuniversity.org/2012/12/04/not-your-regular-tv-sh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ey.com/busy-highwa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algebra" TargetMode="External"/><Relationship Id="rId2" Type="http://schemas.openxmlformats.org/officeDocument/2006/relationships/hyperlink" Target="https://en.wikipedia.org/wiki/Graph_the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ecareonlineclasses.com/9-great-habits-for-your-lunch-hou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en.wikipedia.org/wiki/Break.com" TargetMode="Externa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dontwasteyourmoney.com/work-from-home-u-haul-hiring-seasonal-customer-service-agents/2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couchbase.com/resources/why-no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27701"/>
            <a:ext cx="9144000" cy="2438400"/>
          </a:xfrm>
        </p:spPr>
        <p:txBody>
          <a:bodyPr>
            <a:normAutofit/>
          </a:bodyPr>
          <a:lstStyle/>
          <a:p>
            <a:r>
              <a:rPr lang="en-US" dirty="0"/>
              <a:t>INF0 445: Adv. Database Management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Instructor: Greg Hay</a:t>
            </a:r>
          </a:p>
          <a:p>
            <a:r>
              <a:rPr lang="en-US" dirty="0" smtClean="0"/>
              <a:t>February </a:t>
            </a:r>
            <a:r>
              <a:rPr lang="en-US" dirty="0" smtClean="0"/>
              <a:t>13, </a:t>
            </a:r>
            <a:r>
              <a:rPr lang="en-US" dirty="0" smtClean="0"/>
              <a:t>2018</a:t>
            </a:r>
            <a:endParaRPr lang="en-US" dirty="0"/>
          </a:p>
        </p:txBody>
      </p:sp>
      <p:pic>
        <p:nvPicPr>
          <p:cNvPr id="7" name="Picture 14" descr="http://depts.washington.edu/mcklab/images/UW%20log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553764" cy="183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67" y="4539867"/>
            <a:ext cx="2241933" cy="2241933"/>
          </a:xfrm>
          <a:prstGeom prst="rect">
            <a:avLst/>
          </a:prstGeom>
        </p:spPr>
      </p:pic>
      <p:pic>
        <p:nvPicPr>
          <p:cNvPr id="6" name="Picture 2" descr="http://206.253.219.101/boikocourses/images/ilogo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4" y="4496513"/>
            <a:ext cx="2180792" cy="22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2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67938" name="Picture 2" descr="http://www.thinkbigcreate.com/ThinkBigCreate/images/ThinkingSmi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7429"/>
            <a:ext cx="4876800" cy="5250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932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Image result for re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561172" cy="69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017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i="1" dirty="0"/>
              <a:t>Compare database mirroring, log shipping and replication; when is each the preferred tool of use?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  <p:pic>
        <p:nvPicPr>
          <p:cNvPr id="5" name="Picture 2" descr="Image result for review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80" y="0"/>
            <a:ext cx="191281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24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lvl="0"/>
            <a:r>
              <a:rPr lang="en-US" sz="2800" i="1" dirty="0"/>
              <a:t>Explain the concept of error-handling (try and be complete: briefly explain what is it, when it happens, why it happens and how it happens). Touch on the benefits of error-handling as well.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  <p:pic>
        <p:nvPicPr>
          <p:cNvPr id="5" name="Picture 2" descr="Image result for review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80" y="0"/>
            <a:ext cx="191281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50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799" cy="4525963"/>
          </a:xfrm>
        </p:spPr>
        <p:txBody>
          <a:bodyPr>
            <a:normAutofit/>
          </a:bodyPr>
          <a:lstStyle/>
          <a:p>
            <a:pPr lvl="0"/>
            <a:r>
              <a:rPr lang="en-US" sz="2800" i="1" dirty="0"/>
              <a:t>Normalization seeks to eliminate several different types of data anomalies; please identify what these data anomalies are and how normalization </a:t>
            </a:r>
            <a:r>
              <a:rPr lang="en-US" sz="2800" i="1" dirty="0" smtClean="0"/>
              <a:t>eliminates </a:t>
            </a:r>
            <a:r>
              <a:rPr lang="en-US" sz="2800" i="1" dirty="0"/>
              <a:t>them.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  <p:pic>
        <p:nvPicPr>
          <p:cNvPr id="5" name="Picture 2" descr="Image result for review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80" y="0"/>
            <a:ext cx="191281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88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799" cy="4525963"/>
          </a:xfrm>
        </p:spPr>
        <p:txBody>
          <a:bodyPr>
            <a:normAutofit/>
          </a:bodyPr>
          <a:lstStyle/>
          <a:p>
            <a:pPr lvl="0"/>
            <a:r>
              <a:rPr lang="en-US" sz="2400" i="1" dirty="0"/>
              <a:t>Explain the difference between the concepts of ‘high-availability’ and ‘scalability’ in regard to relational database systems: What are the terms and tools used? How do we measure effectiveness?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  <p:pic>
        <p:nvPicPr>
          <p:cNvPr id="5" name="Picture 2" descr="Image result for review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80" y="0"/>
            <a:ext cx="191281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60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67938" name="Picture 2" descr="http://www.thinkbigcreate.com/ThinkBigCreate/images/ThinkingSmi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7429"/>
            <a:ext cx="4876800" cy="5250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81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news.thewindowsclub.com/wp-content/uploads/2015/04/No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524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lobedia.com/imagenes/noticias/2013/1/13/tipos-de-nosql_1_15316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48527"/>
            <a:ext cx="762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609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news.thewindowsclub.com/wp-content/uploads/2015/04/No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5524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What is NoSQL?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91200"/>
            <a:ext cx="990600" cy="990600"/>
          </a:xfrm>
          <a:prstGeom prst="rect">
            <a:avLst/>
          </a:prstGeom>
        </p:spPr>
      </p:pic>
      <p:pic>
        <p:nvPicPr>
          <p:cNvPr id="5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3428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What is NoSQL?</a:t>
            </a:r>
          </a:p>
          <a:p>
            <a:pPr lvl="1"/>
            <a:r>
              <a:rPr lang="en-US" dirty="0"/>
              <a:t>Simply another structure of database</a:t>
            </a:r>
          </a:p>
          <a:p>
            <a:pPr lvl="1"/>
            <a:r>
              <a:rPr lang="en-US" dirty="0"/>
              <a:t>Just like before relational design…</a:t>
            </a:r>
          </a:p>
          <a:p>
            <a:pPr lvl="1"/>
            <a:r>
              <a:rPr lang="en-US" dirty="0"/>
              <a:t>NoSQL is a way to manage data based on different organizing principles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There are many types of data management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939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gen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313"/>
            <a:ext cx="4630882" cy="49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r>
              <a:rPr lang="en-US" sz="2800" dirty="0"/>
              <a:t>Announcements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 smtClean="0"/>
              <a:t>Review</a:t>
            </a:r>
          </a:p>
          <a:p>
            <a:pPr lvl="1"/>
            <a:r>
              <a:rPr lang="en-US" sz="2400" dirty="0" smtClean="0"/>
              <a:t>Mid-term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NoSQL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97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i="1" dirty="0"/>
              <a:t>Consider entire development history of databases</a:t>
            </a:r>
          </a:p>
          <a:p>
            <a:pPr lvl="1"/>
            <a:r>
              <a:rPr lang="en-US" i="1" dirty="0"/>
              <a:t>What have been challenges?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901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i="1" dirty="0"/>
              <a:t>What is the crux of relational databases?</a:t>
            </a:r>
          </a:p>
          <a:p>
            <a:endParaRPr lang="en-US" i="1" dirty="0"/>
          </a:p>
          <a:p>
            <a:r>
              <a:rPr lang="en-US" i="1" dirty="0"/>
              <a:t>Where are they ‘exceptionally well designed’?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04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i="1" dirty="0"/>
              <a:t>What are the advantages of relational databases?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087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i="1" dirty="0"/>
              <a:t>What are the limitations of relational databases?</a:t>
            </a:r>
          </a:p>
          <a:p>
            <a:pPr lvl="1"/>
            <a:r>
              <a:rPr lang="en-US" sz="2400" i="1" dirty="0"/>
              <a:t>The same advantages and strengths are also disadvantages and limiting features under different conditions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255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i="1" dirty="0"/>
              <a:t>What technological advances have caused need for different ‘organizing principles’?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205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7586" name="Picture 2" descr="http://adjunctassistance.com/wp-content/uploads/2010/05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264269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i="1" dirty="0"/>
              <a:t>What are potential work-arounds to limitations of  relational databases?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1873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dirty="0"/>
              <a:t>Motivations for NoSQL databases</a:t>
            </a:r>
          </a:p>
          <a:p>
            <a:pPr lvl="1"/>
            <a:r>
              <a:rPr lang="en-US" i="1" dirty="0"/>
              <a:t>Scalability</a:t>
            </a:r>
          </a:p>
          <a:p>
            <a:pPr lvl="1"/>
            <a:r>
              <a:rPr lang="en-US" i="1" dirty="0"/>
              <a:t>Cost</a:t>
            </a:r>
          </a:p>
          <a:p>
            <a:pPr lvl="1"/>
            <a:r>
              <a:rPr lang="en-US" i="1" dirty="0"/>
              <a:t>Flexibility</a:t>
            </a:r>
          </a:p>
          <a:p>
            <a:pPr lvl="1"/>
            <a:r>
              <a:rPr lang="en-US" i="1" dirty="0"/>
              <a:t>Availability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6824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dirty="0"/>
              <a:t>Scalability</a:t>
            </a:r>
          </a:p>
          <a:p>
            <a:pPr lvl="1"/>
            <a:r>
              <a:rPr lang="en-US" dirty="0"/>
              <a:t>“Ability to meet the demands of varying workloads”</a:t>
            </a:r>
          </a:p>
          <a:p>
            <a:pPr lvl="1"/>
            <a:r>
              <a:rPr lang="en-US" dirty="0"/>
              <a:t>Quickly add more resources as needed</a:t>
            </a:r>
          </a:p>
          <a:p>
            <a:pPr lvl="1"/>
            <a:r>
              <a:rPr lang="en-US" dirty="0"/>
              <a:t>‘scale-up’ versus ‘scale-out’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04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dirty="0"/>
              <a:t>Scale-up</a:t>
            </a:r>
          </a:p>
          <a:p>
            <a:pPr lvl="1"/>
            <a:r>
              <a:rPr lang="en-US" dirty="0"/>
              <a:t>Adding additional resources to single server</a:t>
            </a:r>
          </a:p>
          <a:p>
            <a:pPr lvl="2"/>
            <a:r>
              <a:rPr lang="en-US" dirty="0"/>
              <a:t>CPUs</a:t>
            </a:r>
          </a:p>
          <a:p>
            <a:pPr lvl="2"/>
            <a:r>
              <a:rPr lang="en-US" dirty="0"/>
              <a:t>Memory</a:t>
            </a:r>
          </a:p>
          <a:p>
            <a:pPr lvl="2"/>
            <a:r>
              <a:rPr lang="en-US" dirty="0"/>
              <a:t>Storage capacity</a:t>
            </a:r>
          </a:p>
          <a:p>
            <a:r>
              <a:rPr lang="en-US" dirty="0"/>
              <a:t>Scale-out</a:t>
            </a:r>
          </a:p>
          <a:p>
            <a:pPr lvl="1"/>
            <a:r>
              <a:rPr lang="en-US" dirty="0"/>
              <a:t>Adding additional servers to application</a:t>
            </a:r>
          </a:p>
          <a:p>
            <a:pPr lvl="2"/>
            <a:r>
              <a:rPr lang="en-US" dirty="0"/>
              <a:t>Can be complex as additional software 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17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783"/>
            <a:ext cx="4341090" cy="3255817"/>
          </a:xfrm>
          <a:prstGeom prst="rect">
            <a:avLst/>
          </a:prstGeom>
          <a:noFill/>
        </p:spPr>
      </p:pic>
      <p:pic>
        <p:nvPicPr>
          <p:cNvPr id="1030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533608"/>
            <a:ext cx="5257800" cy="528513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5029200"/>
          </a:xfrm>
        </p:spPr>
        <p:txBody>
          <a:bodyPr>
            <a:normAutofit/>
          </a:bodyPr>
          <a:lstStyle/>
          <a:p>
            <a:r>
              <a:rPr lang="en-US" dirty="0"/>
              <a:t>‘Scale-out’ is more flexible than ‘Scale-up’</a:t>
            </a:r>
          </a:p>
          <a:p>
            <a:pPr lvl="1"/>
            <a:r>
              <a:rPr lang="en-US" dirty="0"/>
              <a:t>Databases designed to work across multiple servers</a:t>
            </a:r>
          </a:p>
          <a:p>
            <a:pPr lvl="1"/>
            <a:r>
              <a:rPr lang="en-US" dirty="0"/>
              <a:t>Once complex management software is implemented, adding/dropping servers is dynamic</a:t>
            </a:r>
          </a:p>
          <a:p>
            <a:pPr lvl="1"/>
            <a:r>
              <a:rPr lang="en-US" dirty="0"/>
              <a:t>NoSQL systems adjust with minimal intervention</a:t>
            </a:r>
          </a:p>
          <a:p>
            <a:pPr lvl="1"/>
            <a:endParaRPr lang="en-US" dirty="0"/>
          </a:p>
          <a:p>
            <a:r>
              <a:rPr lang="en-US" dirty="0"/>
              <a:t>Scale-Up not dynamic at volume</a:t>
            </a:r>
          </a:p>
          <a:p>
            <a:pPr lvl="1"/>
            <a:r>
              <a:rPr lang="en-US" dirty="0"/>
              <a:t>Labor intensive</a:t>
            </a:r>
          </a:p>
          <a:p>
            <a:pPr lvl="1"/>
            <a:r>
              <a:rPr lang="en-US" dirty="0"/>
              <a:t>Requires migration of data or downtime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498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5181600"/>
          </a:xfrm>
        </p:spPr>
        <p:txBody>
          <a:bodyPr>
            <a:normAutofit/>
          </a:bodyPr>
          <a:lstStyle/>
          <a:p>
            <a:r>
              <a:rPr lang="en-US" sz="2800" dirty="0"/>
              <a:t>Cost</a:t>
            </a:r>
          </a:p>
          <a:p>
            <a:pPr lvl="1"/>
            <a:r>
              <a:rPr lang="en-US" dirty="0"/>
              <a:t>Hardware</a:t>
            </a:r>
          </a:p>
          <a:p>
            <a:pPr lvl="2"/>
            <a:r>
              <a:rPr lang="en-US" dirty="0"/>
              <a:t>Commodity</a:t>
            </a:r>
          </a:p>
          <a:p>
            <a:pPr lvl="2"/>
            <a:r>
              <a:rPr lang="en-US" dirty="0"/>
              <a:t>Economies of scale</a:t>
            </a:r>
          </a:p>
          <a:p>
            <a:pPr lvl="1"/>
            <a:r>
              <a:rPr lang="en-US" dirty="0"/>
              <a:t>Software</a:t>
            </a:r>
          </a:p>
          <a:p>
            <a:pPr lvl="2"/>
            <a:r>
              <a:rPr lang="en-US" dirty="0"/>
              <a:t>Licenses were based on number of concurrent users</a:t>
            </a:r>
          </a:p>
          <a:p>
            <a:pPr lvl="2"/>
            <a:r>
              <a:rPr lang="en-US" dirty="0"/>
              <a:t>Also known as ‘seats’</a:t>
            </a:r>
          </a:p>
          <a:p>
            <a:pPr lvl="2"/>
            <a:r>
              <a:rPr lang="en-US" dirty="0"/>
              <a:t>With spikes of web traffic, potential for excessive charges</a:t>
            </a:r>
          </a:p>
          <a:p>
            <a:pPr lvl="3"/>
            <a:r>
              <a:rPr lang="en-US" dirty="0"/>
              <a:t>Growth made planning uncertain </a:t>
            </a:r>
          </a:p>
          <a:p>
            <a:pPr lvl="3"/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Majority of NoSQL database systems are open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01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5029200"/>
          </a:xfrm>
        </p:spPr>
        <p:txBody>
          <a:bodyPr>
            <a:normAutofit/>
          </a:bodyPr>
          <a:lstStyle/>
          <a:p>
            <a:r>
              <a:rPr lang="en-US" sz="2800" dirty="0"/>
              <a:t>Flexibility</a:t>
            </a:r>
          </a:p>
          <a:p>
            <a:pPr lvl="1"/>
            <a:r>
              <a:rPr lang="en-US" sz="2400" dirty="0"/>
              <a:t>Address a range of data management problems</a:t>
            </a:r>
          </a:p>
          <a:p>
            <a:pPr lvl="1"/>
            <a:r>
              <a:rPr lang="en-US" sz="2400" dirty="0"/>
              <a:t>Cross-industry / application</a:t>
            </a:r>
          </a:p>
          <a:p>
            <a:pPr lvl="1"/>
            <a:r>
              <a:rPr lang="en-US" sz="2400" dirty="0"/>
              <a:t>Structure will change </a:t>
            </a:r>
            <a:r>
              <a:rPr lang="en-US" sz="2400"/>
              <a:t>quickly and </a:t>
            </a:r>
            <a:r>
              <a:rPr lang="en-US" sz="2400" dirty="0"/>
              <a:t>often</a:t>
            </a:r>
          </a:p>
          <a:p>
            <a:pPr lvl="1"/>
            <a:r>
              <a:rPr lang="en-US" sz="2400" dirty="0"/>
              <a:t>Fixed table structure not required</a:t>
            </a:r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Relational databases love when requirements are fixed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Schema (‘shape’) of table is defined ahead of time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Few/no schema changes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Few NULL data values (well-designed/appropriate schema)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647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dirty="0"/>
              <a:t>Availability</a:t>
            </a:r>
          </a:p>
          <a:p>
            <a:pPr lvl="1"/>
            <a:r>
              <a:rPr lang="en-US" dirty="0"/>
              <a:t>Designed to take advantage of multiple servers</a:t>
            </a:r>
          </a:p>
          <a:p>
            <a:pPr lvl="1"/>
            <a:r>
              <a:rPr lang="en-US" dirty="0"/>
              <a:t>Low cost/’commodity’ hardware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Similar to RAID /striping across servers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713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7586" name="Picture 2" descr="http://adjunctassistance.com/wp-content/uploads/2010/05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28929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dirty="0" smtClean="0"/>
              <a:t>4-letter acronym for transaction management?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  <p:pic>
        <p:nvPicPr>
          <p:cNvPr id="1026" name="Picture 2" descr="Image result for remind m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419600" cy="441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966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ci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2272"/>
            <a:ext cx="5770225" cy="46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dirty="0" smtClean="0"/>
              <a:t>4-letter acronym for transaction management?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457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ci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06" y="3886200"/>
            <a:ext cx="3690994" cy="29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dirty="0"/>
              <a:t>ACID principles</a:t>
            </a:r>
          </a:p>
          <a:p>
            <a:pPr lvl="1"/>
            <a:r>
              <a:rPr lang="en-US" dirty="0"/>
              <a:t>Foundation of relational databases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Transaction management with ‘strict’ consistency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075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sz="2800" dirty="0"/>
              <a:t>ACID principles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r>
              <a:rPr lang="en-US" dirty="0"/>
              <a:t>Durability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We should know already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4402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4" name="Picture 6" descr="Image result for upright bas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9654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867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opposite of ACID?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90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5257800"/>
          </a:xfrm>
        </p:spPr>
        <p:txBody>
          <a:bodyPr/>
          <a:lstStyle/>
          <a:p>
            <a:r>
              <a:rPr lang="en-US" dirty="0" smtClean="0"/>
              <a:t>Lab 4: Synthetic Transaction</a:t>
            </a:r>
          </a:p>
          <a:p>
            <a:pPr lvl="1"/>
            <a:r>
              <a:rPr lang="en-US" dirty="0" smtClean="0"/>
              <a:t>Due Friday</a:t>
            </a:r>
          </a:p>
          <a:p>
            <a:pPr lvl="1"/>
            <a:r>
              <a:rPr lang="en-US" dirty="0" smtClean="0"/>
              <a:t>Individual assignment</a:t>
            </a:r>
          </a:p>
          <a:p>
            <a:pPr lvl="1"/>
            <a:r>
              <a:rPr lang="en-US" dirty="0" smtClean="0"/>
              <a:t>Wrapper around existing transactional procedure</a:t>
            </a:r>
          </a:p>
          <a:p>
            <a:pPr lvl="2"/>
            <a:r>
              <a:rPr lang="en-US" dirty="0" smtClean="0"/>
              <a:t>Usually has at least two FKs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 err="1" smtClean="0"/>
              <a:t>GetID</a:t>
            </a:r>
            <a:r>
              <a:rPr lang="en-US" dirty="0" smtClean="0"/>
              <a:t>/nested stored procedures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51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 descr="Image result for ba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712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7674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/>
          <a:lstStyle/>
          <a:p>
            <a:r>
              <a:rPr lang="en-US" dirty="0" smtClean="0"/>
              <a:t>Foundation </a:t>
            </a:r>
            <a:r>
              <a:rPr lang="en-US" dirty="0"/>
              <a:t>of NoSQL databases</a:t>
            </a:r>
          </a:p>
          <a:p>
            <a:pPr lvl="1"/>
            <a:r>
              <a:rPr lang="en-US" dirty="0"/>
              <a:t>Distributed management of data </a:t>
            </a:r>
            <a:endParaRPr lang="en-US" dirty="0" smtClean="0"/>
          </a:p>
          <a:p>
            <a:pPr lvl="1"/>
            <a:r>
              <a:rPr lang="en-US" dirty="0" smtClean="0"/>
              <a:t>loose </a:t>
            </a:r>
            <a:r>
              <a:rPr lang="en-US" dirty="0"/>
              <a:t>consistency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941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Basically </a:t>
            </a:r>
            <a:r>
              <a:rPr lang="en-US" dirty="0" smtClean="0"/>
              <a:t>Available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  <a:p>
            <a:pPr lvl="1"/>
            <a:r>
              <a:rPr lang="en-US" dirty="0"/>
              <a:t>Soft </a:t>
            </a:r>
            <a:r>
              <a:rPr lang="en-US" dirty="0" smtClean="0"/>
              <a:t>State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 </a:t>
            </a:r>
          </a:p>
          <a:p>
            <a:pPr lvl="1"/>
            <a:r>
              <a:rPr lang="en-US" dirty="0"/>
              <a:t>Eventually Consistent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0281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ACID </a:t>
            </a:r>
            <a:endParaRPr lang="en-US" sz="2800" dirty="0" smtClean="0"/>
          </a:p>
          <a:p>
            <a:pPr lvl="1"/>
            <a:r>
              <a:rPr lang="en-US" sz="2400" dirty="0" smtClean="0"/>
              <a:t>‘</a:t>
            </a:r>
            <a:r>
              <a:rPr lang="en-US" sz="2400" dirty="0"/>
              <a:t>Strict-consistency</a:t>
            </a:r>
            <a:r>
              <a:rPr lang="en-US" sz="2400" dirty="0" smtClean="0"/>
              <a:t>’</a:t>
            </a:r>
            <a:endParaRPr lang="en-US" sz="2400" dirty="0"/>
          </a:p>
          <a:p>
            <a:pPr lvl="1"/>
            <a:r>
              <a:rPr lang="en-US" sz="2400" dirty="0" smtClean="0"/>
              <a:t>Absolute and immediate (transaction by transaction)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Accuracy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more important than speed/throughput</a:t>
            </a:r>
            <a:endParaRPr lang="en-US" sz="2400" dirty="0"/>
          </a:p>
          <a:p>
            <a:endParaRPr lang="en-US" sz="1200" dirty="0"/>
          </a:p>
          <a:p>
            <a:r>
              <a:rPr lang="en-US" sz="2800" dirty="0"/>
              <a:t>BASE </a:t>
            </a:r>
            <a:endParaRPr lang="en-US" sz="2800" dirty="0" smtClean="0"/>
          </a:p>
          <a:p>
            <a:pPr lvl="1"/>
            <a:r>
              <a:rPr lang="en-US" sz="2400" dirty="0" smtClean="0"/>
              <a:t>‘</a:t>
            </a:r>
            <a:r>
              <a:rPr lang="en-US" sz="2400" dirty="0"/>
              <a:t>Eventual consistency</a:t>
            </a:r>
            <a:r>
              <a:rPr lang="en-US" sz="2400" dirty="0" smtClean="0"/>
              <a:t>’</a:t>
            </a:r>
            <a:endParaRPr lang="en-US" sz="2400" dirty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Speed/throughput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more important than accuracy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7953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mage result for regula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599"/>
            <a:ext cx="5791200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When do we prefer NoSQL over ‘regular’ SQL?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0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  <p:pic>
        <p:nvPicPr>
          <p:cNvPr id="8196" name="Picture 4" descr="Image result for busy highway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4" y="-32145"/>
            <a:ext cx="7013164" cy="719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091" y="1828800"/>
            <a:ext cx="2574218" cy="1143000"/>
          </a:xfrm>
        </p:spPr>
        <p:txBody>
          <a:bodyPr>
            <a:normAutofit fontScale="90000"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What affects </a:t>
            </a:r>
            <a:br>
              <a:rPr lang="en-US" sz="3600" i="1" dirty="0" smtClean="0">
                <a:solidFill>
                  <a:srgbClr val="FF0000"/>
                </a:solidFill>
              </a:rPr>
            </a:br>
            <a:r>
              <a:rPr lang="en-US" sz="3600" i="1" dirty="0" smtClean="0">
                <a:solidFill>
                  <a:srgbClr val="FF0000"/>
                </a:solidFill>
              </a:rPr>
              <a:t>throughput?</a:t>
            </a:r>
            <a:endParaRPr lang="en-US" sz="3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19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affects throughput?</a:t>
            </a:r>
            <a:endParaRPr lang="en-US" sz="2800" dirty="0"/>
          </a:p>
          <a:p>
            <a:pPr lvl="1"/>
            <a:r>
              <a:rPr lang="en-US" sz="2400" dirty="0" smtClean="0"/>
              <a:t>load/volume of read and write activities (no ‘transaction’)</a:t>
            </a:r>
            <a:endParaRPr lang="en-US" sz="2400" dirty="0"/>
          </a:p>
          <a:p>
            <a:pPr lvl="1"/>
            <a:r>
              <a:rPr lang="en-US" sz="2400" dirty="0"/>
              <a:t>Speed of network</a:t>
            </a:r>
          </a:p>
          <a:p>
            <a:pPr lvl="1"/>
            <a:r>
              <a:rPr lang="en-US" sz="2400" dirty="0"/>
              <a:t>Number &amp; distance of replicas</a:t>
            </a:r>
          </a:p>
          <a:p>
            <a:pPr lvl="1"/>
            <a:r>
              <a:rPr lang="en-US" sz="2400" dirty="0"/>
              <a:t>Size of </a:t>
            </a:r>
            <a:r>
              <a:rPr lang="en-US" sz="2400" dirty="0" err="1"/>
              <a:t>trx</a:t>
            </a:r>
            <a:endParaRPr lang="en-US" sz="2400" dirty="0"/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92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Quorum</a:t>
            </a:r>
          </a:p>
          <a:p>
            <a:r>
              <a:rPr lang="en-US" sz="2800" dirty="0"/>
              <a:t>Two-Phase Commit (2PC)</a:t>
            </a:r>
          </a:p>
          <a:p>
            <a:r>
              <a:rPr lang="en-US" sz="2800" dirty="0"/>
              <a:t>Scale-up vs scale-out</a:t>
            </a:r>
          </a:p>
          <a:p>
            <a:r>
              <a:rPr lang="en-US" sz="2800" dirty="0"/>
              <a:t>Ability to add attributes w/o schema changes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91358"/>
              </p:ext>
            </p:extLst>
          </p:nvPr>
        </p:nvGraphicFramePr>
        <p:xfrm>
          <a:off x="152400" y="1600200"/>
          <a:ext cx="8891592" cy="388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7836626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8715196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188033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31026972"/>
                    </a:ext>
                  </a:extLst>
                </a:gridCol>
                <a:gridCol w="1313660">
                  <a:extLst>
                    <a:ext uri="{9D8B030D-6E8A-4147-A177-3AD203B41FA5}">
                      <a16:colId xmlns:a16="http://schemas.microsoft.com/office/drawing/2014/main" val="3641200931"/>
                    </a:ext>
                  </a:extLst>
                </a:gridCol>
                <a:gridCol w="1481932">
                  <a:extLst>
                    <a:ext uri="{9D8B030D-6E8A-4147-A177-3AD203B41FA5}">
                      <a16:colId xmlns:a16="http://schemas.microsoft.com/office/drawing/2014/main" val="611528261"/>
                    </a:ext>
                  </a:extLst>
                </a:gridCol>
              </a:tblGrid>
              <a:tr h="6168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Model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Scalability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Flexibility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Functionality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869586"/>
                  </a:ext>
                </a:extLst>
              </a:tr>
              <a:tr h="616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Key–Value Store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(none)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5879751"/>
                  </a:ext>
                </a:extLst>
              </a:tr>
              <a:tr h="616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Column-Oriented Store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1679375"/>
                  </a:ext>
                </a:extLst>
              </a:tr>
              <a:tr h="801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Document-Oriented Store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(high)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(low)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2270993"/>
                  </a:ext>
                </a:extLst>
              </a:tr>
              <a:tr h="616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 Database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 tooltip="Graph theory"/>
                        </a:rPr>
                        <a:t>graph theory</a:t>
                      </a:r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0758616"/>
                  </a:ext>
                </a:extLst>
              </a:tr>
              <a:tr h="616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Relational Database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 tooltip="Relational algebra"/>
                        </a:rPr>
                        <a:t>relational algebra</a:t>
                      </a:r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530586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5480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Related imag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"/>
            <a:ext cx="9144000" cy="68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reak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4137405"/>
            <a:ext cx="6629400" cy="272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940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5257800"/>
          </a:xfrm>
        </p:spPr>
        <p:txBody>
          <a:bodyPr/>
          <a:lstStyle/>
          <a:p>
            <a:r>
              <a:rPr lang="en-US" dirty="0" smtClean="0"/>
              <a:t>Quiz 3 moved to next week (Feb 22)</a:t>
            </a:r>
          </a:p>
          <a:p>
            <a:pPr lvl="1"/>
            <a:r>
              <a:rPr lang="en-US" dirty="0" smtClean="0"/>
              <a:t>NoSQL</a:t>
            </a:r>
          </a:p>
          <a:p>
            <a:pPr lvl="1"/>
            <a:r>
              <a:rPr lang="en-US" dirty="0" smtClean="0"/>
              <a:t>Synthetic Transaction</a:t>
            </a:r>
          </a:p>
          <a:p>
            <a:pPr lvl="1"/>
            <a:r>
              <a:rPr lang="en-US" dirty="0" smtClean="0"/>
              <a:t>Database Monitoring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27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BASE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22" name="Picture 6" descr="Image result for wor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6401"/>
            <a:ext cx="91440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432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BASE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 descr="Image result for nosql diagra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77057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5194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Five types</a:t>
            </a:r>
          </a:p>
          <a:p>
            <a:pPr lvl="1"/>
            <a:r>
              <a:rPr lang="en-US" dirty="0"/>
              <a:t>Casual</a:t>
            </a:r>
          </a:p>
          <a:p>
            <a:pPr lvl="1"/>
            <a:r>
              <a:rPr lang="en-US" dirty="0"/>
              <a:t>Read-your-writes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Monotonic read</a:t>
            </a:r>
          </a:p>
          <a:p>
            <a:pPr lvl="1"/>
            <a:r>
              <a:rPr lang="en-US" dirty="0"/>
              <a:t>Monotonic write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3261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Casual</a:t>
            </a:r>
          </a:p>
          <a:p>
            <a:pPr lvl="1"/>
            <a:r>
              <a:rPr lang="en-US" dirty="0"/>
              <a:t>Database operations are applied in sequential order</a:t>
            </a:r>
          </a:p>
          <a:p>
            <a:pPr lvl="1"/>
            <a:r>
              <a:rPr lang="en-US" dirty="0"/>
              <a:t>Guarantees values represent ‘point-in-time’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8571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Read-your-writes</a:t>
            </a:r>
          </a:p>
          <a:p>
            <a:pPr lvl="1"/>
            <a:r>
              <a:rPr lang="en-US" dirty="0"/>
              <a:t>All updates we make are guaranteed in future reads of the same records</a:t>
            </a:r>
          </a:p>
          <a:p>
            <a:pPr lvl="1"/>
            <a:r>
              <a:rPr lang="en-US" dirty="0"/>
              <a:t>Not subject to threshold quorum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777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Session</a:t>
            </a:r>
          </a:p>
          <a:p>
            <a:pPr lvl="1"/>
            <a:r>
              <a:rPr lang="en-US" dirty="0"/>
              <a:t>Guarantees ‘read-your-writes’ for life of session</a:t>
            </a:r>
          </a:p>
          <a:p>
            <a:pPr lvl="1"/>
            <a:r>
              <a:rPr lang="en-US" dirty="0"/>
              <a:t>If session ends there is potential to ‘forget’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7960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Monotonic Read</a:t>
            </a:r>
          </a:p>
          <a:p>
            <a:pPr lvl="1"/>
            <a:r>
              <a:rPr lang="en-US" dirty="0"/>
              <a:t>Query results will be consistent across multiple reads</a:t>
            </a:r>
          </a:p>
          <a:p>
            <a:pPr lvl="1"/>
            <a:r>
              <a:rPr lang="en-US" dirty="0"/>
              <a:t>Results will not vary if executed several times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4902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Monotonic Write</a:t>
            </a:r>
          </a:p>
          <a:p>
            <a:pPr lvl="1"/>
            <a:r>
              <a:rPr lang="en-US" dirty="0"/>
              <a:t>If multiple write operations are issued, they will be executed in sequential order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Perhaps most-important consistency principle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793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7586" name="Picture 2" descr="http://adjunctassistance.com/wp-content/uploads/2010/05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115128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Four categories of NoSQL Databases</a:t>
            </a:r>
          </a:p>
          <a:p>
            <a:pPr lvl="1"/>
            <a:r>
              <a:rPr lang="en-US" dirty="0"/>
              <a:t>Key-Value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Column Family</a:t>
            </a:r>
          </a:p>
          <a:p>
            <a:pPr lvl="1"/>
            <a:r>
              <a:rPr lang="en-US" dirty="0"/>
              <a:t>Graph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095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5257800"/>
          </a:xfrm>
        </p:spPr>
        <p:txBody>
          <a:bodyPr/>
          <a:lstStyle/>
          <a:p>
            <a:r>
              <a:rPr lang="en-US" dirty="0" smtClean="0"/>
              <a:t>Project Status</a:t>
            </a:r>
          </a:p>
          <a:p>
            <a:pPr lvl="1"/>
            <a:r>
              <a:rPr lang="en-US" dirty="0" smtClean="0"/>
              <a:t>Look-up tables populated (save your scripts)</a:t>
            </a:r>
          </a:p>
          <a:p>
            <a:pPr lvl="1"/>
            <a:r>
              <a:rPr lang="en-US" dirty="0" smtClean="0"/>
              <a:t>Synthetic transactions by weekend</a:t>
            </a:r>
          </a:p>
          <a:p>
            <a:pPr lvl="1"/>
            <a:r>
              <a:rPr lang="en-US" dirty="0" smtClean="0"/>
              <a:t>Take a full back-up please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3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it-IT" dirty="0"/>
              <a:t>Characteristics</a:t>
            </a:r>
          </a:p>
          <a:p>
            <a:pPr lvl="1"/>
            <a:r>
              <a:rPr lang="en-US" dirty="0"/>
              <a:t>Data is represented as a collection of key-value pairs</a:t>
            </a:r>
          </a:p>
          <a:p>
            <a:pPr lvl="1"/>
            <a:r>
              <a:rPr lang="en-US" dirty="0"/>
              <a:t>Each possible key appears at most once in set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Each attribute &amp; value (‘cell’) has a PK assigned and is stored separately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2795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Keys</a:t>
            </a:r>
          </a:p>
          <a:p>
            <a:pPr lvl="1"/>
            <a:r>
              <a:rPr lang="en-US" dirty="0"/>
              <a:t>The KEY is often sequential</a:t>
            </a:r>
          </a:p>
          <a:p>
            <a:pPr lvl="1"/>
            <a:r>
              <a:rPr lang="en-US" dirty="0"/>
              <a:t>Follows structure of </a:t>
            </a:r>
            <a:r>
              <a:rPr lang="en-US" dirty="0" err="1">
                <a:solidFill>
                  <a:srgbClr val="FF0000"/>
                </a:solidFill>
              </a:rPr>
              <a:t>TablePK.ColumnName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Cust436.LastName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8885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it-IT" dirty="0"/>
              <a:t>Values</a:t>
            </a:r>
          </a:p>
          <a:p>
            <a:pPr lvl="1"/>
            <a:r>
              <a:rPr lang="en-US" dirty="0"/>
              <a:t>Stored along with keys</a:t>
            </a:r>
          </a:p>
          <a:p>
            <a:pPr lvl="1"/>
            <a:r>
              <a:rPr lang="en-US" dirty="0"/>
              <a:t>Can be string, number or image/blob</a:t>
            </a:r>
          </a:p>
          <a:p>
            <a:pPr lvl="1"/>
            <a:r>
              <a:rPr lang="en-US" dirty="0"/>
              <a:t>Strings can vary in length</a:t>
            </a:r>
          </a:p>
          <a:p>
            <a:pPr lvl="1"/>
            <a:r>
              <a:rPr lang="en-US" dirty="0"/>
              <a:t>Values can vary in type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Similar to ‘tags’ on luggage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472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  <p:pic>
        <p:nvPicPr>
          <p:cNvPr id="1026" name="Picture 2" descr="http://1.bp.blogspot.com/-NhP-r7kTpIw/UBfkiMj_1lI/AAAAAAAAAJ0/CV1gFLfNLW0/s1600/Types%2Bof%2BNoSQL%2B-%2Bkey%2Bvalue%2Bst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685800"/>
            <a:ext cx="5715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273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it-IT" dirty="0"/>
              <a:t>Characteristics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2663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Bare-minimum array structure</a:t>
            </a:r>
          </a:p>
          <a:p>
            <a:pPr lvl="1"/>
            <a:r>
              <a:rPr lang="en-US" dirty="0"/>
              <a:t>Applications do not always need complex storage</a:t>
            </a:r>
          </a:p>
          <a:p>
            <a:pPr lvl="1"/>
            <a:r>
              <a:rPr lang="en-US" dirty="0"/>
              <a:t>Easy to add attributes as needed</a:t>
            </a:r>
          </a:p>
          <a:p>
            <a:pPr lvl="1"/>
            <a:r>
              <a:rPr lang="en-US" dirty="0"/>
              <a:t>Simple syntax for manipulation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“Right tool for the job”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8062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Speed</a:t>
            </a:r>
          </a:p>
          <a:p>
            <a:pPr lvl="1"/>
            <a:r>
              <a:rPr lang="en-US" dirty="0"/>
              <a:t>Data is very easy to manage in memory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Least Recently Used algorithm (LRU)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0972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Scalability models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smtClean="0"/>
              <a:t>Master-replica’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Masterless</a:t>
            </a:r>
            <a:r>
              <a:rPr lang="en-US" dirty="0" smtClean="0"/>
              <a:t>’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824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smtClean="0"/>
              <a:t>Master-replica’ model</a:t>
            </a:r>
            <a:endParaRPr lang="en-US" dirty="0"/>
          </a:p>
          <a:p>
            <a:pPr lvl="1"/>
            <a:r>
              <a:rPr lang="en-US" dirty="0"/>
              <a:t>Hierarchical </a:t>
            </a:r>
            <a:r>
              <a:rPr lang="en-US" dirty="0" smtClean="0"/>
              <a:t>replication</a:t>
            </a:r>
            <a:endParaRPr lang="en-US" dirty="0"/>
          </a:p>
          <a:p>
            <a:pPr lvl="2"/>
            <a:r>
              <a:rPr lang="en-US" dirty="0"/>
              <a:t>Write-activity sent to primary server</a:t>
            </a:r>
          </a:p>
          <a:p>
            <a:pPr lvl="2"/>
            <a:r>
              <a:rPr lang="en-US" dirty="0"/>
              <a:t>Inserts/Updates are replication to pool of replicas</a:t>
            </a:r>
          </a:p>
          <a:p>
            <a:pPr lvl="2"/>
            <a:r>
              <a:rPr lang="en-US" dirty="0"/>
              <a:t>Read requests are distributed among replicas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8987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smtClean="0"/>
              <a:t>Master-replica’ model</a:t>
            </a:r>
            <a:endParaRPr lang="en-US" dirty="0"/>
          </a:p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Simplicity</a:t>
            </a:r>
          </a:p>
          <a:p>
            <a:pPr lvl="2"/>
            <a:r>
              <a:rPr lang="en-US" dirty="0"/>
              <a:t>Each replica communicates with the primary server only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Single-point of failure if primary server fails</a:t>
            </a:r>
          </a:p>
          <a:p>
            <a:pPr lvl="2"/>
            <a:r>
              <a:rPr lang="en-US" dirty="0"/>
              <a:t>Does not scale in environments with heavy write activity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06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Status</a:t>
            </a:r>
          </a:p>
          <a:p>
            <a:pPr lvl="1"/>
            <a:r>
              <a:rPr lang="en-US" dirty="0"/>
              <a:t>Each team member must code 2 of each of the following (</a:t>
            </a:r>
            <a:r>
              <a:rPr lang="en-US" dirty="0">
                <a:solidFill>
                  <a:srgbClr val="FF0000"/>
                </a:solidFill>
              </a:rPr>
              <a:t>8 objects per student</a:t>
            </a:r>
            <a:r>
              <a:rPr lang="en-US" dirty="0"/>
              <a:t>):</a:t>
            </a:r>
          </a:p>
          <a:p>
            <a:pPr lvl="2"/>
            <a:r>
              <a:rPr lang="en-US" dirty="0" smtClean="0"/>
              <a:t>Stored </a:t>
            </a:r>
            <a:r>
              <a:rPr lang="en-US" dirty="0"/>
              <a:t>procedure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constraint</a:t>
            </a:r>
          </a:p>
          <a:p>
            <a:pPr lvl="2"/>
            <a:r>
              <a:rPr lang="en-US" dirty="0" smtClean="0"/>
              <a:t>Computed </a:t>
            </a:r>
            <a:r>
              <a:rPr lang="en-US" dirty="0"/>
              <a:t>column</a:t>
            </a:r>
          </a:p>
          <a:p>
            <a:pPr lvl="2"/>
            <a:r>
              <a:rPr lang="en-US" dirty="0" smtClean="0"/>
              <a:t>Views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11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Masterless</a:t>
            </a:r>
            <a:r>
              <a:rPr lang="en-US" dirty="0"/>
              <a:t>’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All nodes accepts reads &amp; writes</a:t>
            </a:r>
          </a:p>
          <a:p>
            <a:pPr lvl="1"/>
            <a:r>
              <a:rPr lang="en-US" dirty="0"/>
              <a:t>No single node has all updates</a:t>
            </a:r>
          </a:p>
          <a:p>
            <a:pPr lvl="1"/>
            <a:r>
              <a:rPr lang="en-US" dirty="0"/>
              <a:t>Servers will work in groups to improve consistency</a:t>
            </a:r>
          </a:p>
          <a:p>
            <a:pPr lvl="1"/>
            <a:r>
              <a:rPr lang="en-US" dirty="0"/>
              <a:t>Each server replicates to its immediate neighbor as well as one two hops away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155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502920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Common products</a:t>
            </a:r>
          </a:p>
          <a:p>
            <a:pPr lvl="1"/>
            <a:r>
              <a:rPr lang="it-IT" dirty="0"/>
              <a:t>Aerospike</a:t>
            </a:r>
          </a:p>
          <a:p>
            <a:pPr lvl="1"/>
            <a:r>
              <a:rPr lang="it-IT" dirty="0"/>
              <a:t>Couchbase</a:t>
            </a:r>
          </a:p>
          <a:p>
            <a:pPr lvl="1"/>
            <a:r>
              <a:rPr lang="it-IT" dirty="0"/>
              <a:t>Dynamo</a:t>
            </a:r>
          </a:p>
          <a:p>
            <a:pPr lvl="1"/>
            <a:r>
              <a:rPr lang="it-IT" dirty="0"/>
              <a:t>FoundationDB</a:t>
            </a:r>
          </a:p>
          <a:p>
            <a:pPr lvl="1"/>
            <a:r>
              <a:rPr lang="it-IT" dirty="0"/>
              <a:t>HyperDex</a:t>
            </a:r>
          </a:p>
          <a:p>
            <a:pPr lvl="1"/>
            <a:r>
              <a:rPr lang="it-IT" dirty="0"/>
              <a:t>MUMPS, Oracle NoSQL Database</a:t>
            </a:r>
          </a:p>
          <a:p>
            <a:pPr lvl="1"/>
            <a:r>
              <a:rPr lang="it-IT" dirty="0"/>
              <a:t>Redis</a:t>
            </a:r>
          </a:p>
          <a:p>
            <a:pPr lvl="1"/>
            <a:r>
              <a:rPr lang="it-IT" dirty="0"/>
              <a:t>Riak</a:t>
            </a:r>
          </a:p>
          <a:p>
            <a:pPr lvl="1"/>
            <a:r>
              <a:rPr lang="it-IT" dirty="0"/>
              <a:t>Berkeley 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38966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7586" name="Picture 2" descr="http://adjunctassistance.com/wp-content/uploads/2010/05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735335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Multiple attributes &amp; values stored as a ‘document’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JSON: JavaScript Object Notation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XML: </a:t>
            </a:r>
            <a:r>
              <a:rPr lang="en-US" dirty="0" err="1">
                <a:solidFill>
                  <a:srgbClr val="7030A0"/>
                </a:solidFill>
              </a:rPr>
              <a:t>eXtensible</a:t>
            </a:r>
            <a:r>
              <a:rPr lang="en-US" dirty="0">
                <a:solidFill>
                  <a:srgbClr val="7030A0"/>
                </a:solidFill>
              </a:rPr>
              <a:t> Markup Language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650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Each individual ‘Document’ has specific definition</a:t>
            </a:r>
          </a:p>
          <a:p>
            <a:pPr lvl="1"/>
            <a:r>
              <a:rPr lang="en-US" dirty="0"/>
              <a:t>Documents are addressed in the database via a unique key that represents that document</a:t>
            </a:r>
          </a:p>
          <a:p>
            <a:pPr lvl="1"/>
            <a:r>
              <a:rPr lang="en-US" dirty="0"/>
              <a:t>API or query language that retrieves documents based on their contents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070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Different implementations offer different ways of organizing and/or grouping documents:</a:t>
            </a:r>
          </a:p>
          <a:p>
            <a:pPr lvl="2"/>
            <a:r>
              <a:rPr lang="en-US" dirty="0"/>
              <a:t>Collections</a:t>
            </a:r>
          </a:p>
          <a:p>
            <a:pPr lvl="2"/>
            <a:r>
              <a:rPr lang="en-US" dirty="0"/>
              <a:t>Tags</a:t>
            </a:r>
          </a:p>
          <a:p>
            <a:pPr lvl="2"/>
            <a:r>
              <a:rPr lang="en-US" dirty="0"/>
              <a:t>Non-visible metadata</a:t>
            </a:r>
          </a:p>
          <a:p>
            <a:pPr lvl="2"/>
            <a:r>
              <a:rPr lang="en-US" dirty="0"/>
              <a:t>Directory hierarchies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27539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collections </a:t>
            </a:r>
          </a:p>
          <a:p>
            <a:pPr lvl="2"/>
            <a:r>
              <a:rPr lang="en-US" dirty="0"/>
              <a:t>could be considered ‘tables’</a:t>
            </a:r>
          </a:p>
          <a:p>
            <a:pPr lvl="1"/>
            <a:r>
              <a:rPr lang="en-US" dirty="0"/>
              <a:t>documents </a:t>
            </a:r>
          </a:p>
          <a:p>
            <a:pPr lvl="2"/>
            <a:r>
              <a:rPr lang="en-US" dirty="0"/>
              <a:t>Could be compared to ‘records’ or rows</a:t>
            </a:r>
          </a:p>
          <a:p>
            <a:pPr lvl="2"/>
            <a:r>
              <a:rPr lang="en-US" dirty="0"/>
              <a:t>Can have multiple values in document (historical records)</a:t>
            </a:r>
          </a:p>
          <a:p>
            <a:pPr lvl="2"/>
            <a:r>
              <a:rPr lang="en-US" dirty="0"/>
              <a:t>Eliminates need for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972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/>
              <a:t>Comparing to relational model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records in a relational table have identical schema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documents in a collection may have varied schema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Burden on programmers to manage restrictions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2017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  <p:pic>
        <p:nvPicPr>
          <p:cNvPr id="3074" name="Picture 2" descr="http://dataconomy.com/wp-content/uploads/2014/07/SQL-vs.-NoSQ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531110"/>
            <a:ext cx="7439025" cy="425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9597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5263662"/>
          </a:xfrm>
        </p:spPr>
        <p:txBody>
          <a:bodyPr>
            <a:normAutofit/>
          </a:bodyPr>
          <a:lstStyle/>
          <a:p>
            <a:r>
              <a:rPr lang="en-US" dirty="0"/>
              <a:t>Common products</a:t>
            </a:r>
          </a:p>
          <a:p>
            <a:pPr lvl="1"/>
            <a:r>
              <a:rPr lang="en-US" dirty="0" err="1"/>
              <a:t>Clusterpoint</a:t>
            </a:r>
            <a:endParaRPr lang="en-US" dirty="0"/>
          </a:p>
          <a:p>
            <a:pPr lvl="1"/>
            <a:r>
              <a:rPr lang="en-US" dirty="0" err="1"/>
              <a:t>Couchbase</a:t>
            </a:r>
            <a:endParaRPr lang="en-US" dirty="0"/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pPr lvl="1"/>
            <a:r>
              <a:rPr lang="en-US" dirty="0" err="1"/>
              <a:t>DocumentDB</a:t>
            </a:r>
            <a:endParaRPr lang="en-US" dirty="0"/>
          </a:p>
          <a:p>
            <a:pPr lvl="1"/>
            <a:r>
              <a:rPr lang="en-US" dirty="0"/>
              <a:t>Lotus Notes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MarkLogic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MongoDB</a:t>
            </a:r>
          </a:p>
          <a:p>
            <a:pPr lvl="1"/>
            <a:r>
              <a:rPr lang="en-US" dirty="0" err="1"/>
              <a:t>Qizx</a:t>
            </a:r>
            <a:endParaRPr lang="en-US" dirty="0"/>
          </a:p>
          <a:p>
            <a:pPr lvl="1"/>
            <a:r>
              <a:rPr lang="en-US" dirty="0"/>
              <a:t>XML-databases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49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Project Status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Grading </a:t>
            </a:r>
            <a:r>
              <a:rPr lang="en-US" dirty="0">
                <a:solidFill>
                  <a:srgbClr val="FF0000"/>
                </a:solidFill>
              </a:rPr>
              <a:t>will be based on </a:t>
            </a:r>
            <a:r>
              <a:rPr lang="en-US" dirty="0" smtClean="0">
                <a:solidFill>
                  <a:srgbClr val="FF0000"/>
                </a:solidFill>
              </a:rPr>
              <a:t>complex </a:t>
            </a:r>
            <a:r>
              <a:rPr lang="en-US" dirty="0">
                <a:solidFill>
                  <a:srgbClr val="FF0000"/>
                </a:solidFill>
              </a:rPr>
              <a:t>skills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explicit </a:t>
            </a:r>
            <a:r>
              <a:rPr lang="en-US" dirty="0"/>
              <a:t>transactions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JOINs, GROUP BY, ORDER BY, TOP, </a:t>
            </a:r>
            <a:r>
              <a:rPr lang="en-US" dirty="0" smtClean="0"/>
              <a:t>RANK</a:t>
            </a:r>
          </a:p>
          <a:p>
            <a:pPr lvl="2"/>
            <a:r>
              <a:rPr lang="en-US" dirty="0" smtClean="0"/>
              <a:t>error-handling</a:t>
            </a:r>
            <a:endParaRPr lang="en-US" dirty="0"/>
          </a:p>
          <a:p>
            <a:pPr lvl="2"/>
            <a:r>
              <a:rPr lang="en-US" dirty="0" smtClean="0"/>
              <a:t>passing </a:t>
            </a:r>
            <a:r>
              <a:rPr lang="en-US" dirty="0"/>
              <a:t>of appropriate  parameters </a:t>
            </a:r>
            <a:endParaRPr lang="en-US" dirty="0" smtClean="0"/>
          </a:p>
          <a:p>
            <a:pPr lvl="2"/>
            <a:r>
              <a:rPr lang="en-US" dirty="0" smtClean="0"/>
              <a:t>subqueries</a:t>
            </a:r>
            <a:endParaRPr lang="en-US" dirty="0"/>
          </a:p>
          <a:p>
            <a:pPr lvl="2"/>
            <a:r>
              <a:rPr lang="en-US" dirty="0" smtClean="0"/>
              <a:t>variables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77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7586" name="Picture 2" descr="http://adjunctassistance.com/wp-content/uploads/2010/05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69297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Column-Family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52636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Basic principle is a set of columns make up a row</a:t>
            </a:r>
          </a:p>
          <a:p>
            <a:pPr lvl="1"/>
            <a:r>
              <a:rPr lang="en-US" dirty="0"/>
              <a:t>Different rows can have different set of columns</a:t>
            </a:r>
          </a:p>
          <a:p>
            <a:pPr lvl="1"/>
            <a:r>
              <a:rPr lang="en-US" dirty="0"/>
              <a:t>When there tends to be variation/range of attributes, associated columns can be grouped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 err="1"/>
              <a:t>FirstName</a:t>
            </a:r>
            <a:endParaRPr lang="en-US" dirty="0"/>
          </a:p>
          <a:p>
            <a:pPr lvl="2"/>
            <a:r>
              <a:rPr lang="en-US" dirty="0" err="1"/>
              <a:t>MiddleName</a:t>
            </a:r>
            <a:endParaRPr lang="en-US" dirty="0"/>
          </a:p>
          <a:p>
            <a:pPr lvl="2"/>
            <a:r>
              <a:rPr lang="en-US" dirty="0" err="1"/>
              <a:t>LastName</a:t>
            </a:r>
            <a:endParaRPr lang="en-US" dirty="0"/>
          </a:p>
          <a:p>
            <a:pPr lvl="2"/>
            <a:r>
              <a:rPr lang="en-US" dirty="0" err="1"/>
              <a:t>BirthDate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712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Column-Family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5263662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Column-family databases are typically de-normalized</a:t>
            </a:r>
          </a:p>
          <a:p>
            <a:pPr lvl="1"/>
            <a:r>
              <a:rPr lang="en-US" dirty="0"/>
              <a:t>May include a timestamp to track sequence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Not unusual for these to support millions of columns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Perhaps most complex NoSQL database category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11227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Column-Family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it-IT" dirty="0"/>
              <a:t>Common products</a:t>
            </a:r>
          </a:p>
          <a:p>
            <a:pPr lvl="1"/>
            <a:r>
              <a:rPr lang="it-IT" dirty="0"/>
              <a:t>Accumulo</a:t>
            </a:r>
          </a:p>
          <a:p>
            <a:pPr lvl="1"/>
            <a:r>
              <a:rPr lang="it-IT" dirty="0"/>
              <a:t>Cassandra</a:t>
            </a:r>
          </a:p>
          <a:p>
            <a:pPr lvl="1"/>
            <a:r>
              <a:rPr lang="it-IT" dirty="0"/>
              <a:t>Druid</a:t>
            </a:r>
          </a:p>
          <a:p>
            <a:pPr lvl="1"/>
            <a:r>
              <a:rPr lang="it-IT" dirty="0"/>
              <a:t>Hbase</a:t>
            </a:r>
          </a:p>
          <a:p>
            <a:pPr lvl="1"/>
            <a:r>
              <a:rPr lang="it-IT" dirty="0"/>
              <a:t>Vertica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1137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7586" name="Picture 2" descr="http://adjunctassistance.com/wp-content/uploads/2010/05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971176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Instead of using column/row structure, systems use ‘nodes’ and ‘relationships’</a:t>
            </a:r>
          </a:p>
          <a:p>
            <a:pPr lvl="1"/>
            <a:r>
              <a:rPr lang="en-US" dirty="0"/>
              <a:t>Node:</a:t>
            </a:r>
          </a:p>
          <a:p>
            <a:pPr lvl="2"/>
            <a:r>
              <a:rPr lang="en-US" dirty="0"/>
              <a:t>Object that has identifier and a set of attributes</a:t>
            </a:r>
          </a:p>
          <a:p>
            <a:pPr lvl="2"/>
            <a:r>
              <a:rPr lang="en-US" dirty="0"/>
              <a:t>Also known as ‘vertices’</a:t>
            </a:r>
          </a:p>
          <a:p>
            <a:pPr lvl="1"/>
            <a:r>
              <a:rPr lang="en-US" dirty="0"/>
              <a:t>Relationship</a:t>
            </a:r>
          </a:p>
          <a:p>
            <a:pPr lvl="2"/>
            <a:r>
              <a:rPr lang="en-US" dirty="0"/>
              <a:t>Link between two related nodes</a:t>
            </a:r>
          </a:p>
          <a:p>
            <a:pPr lvl="2"/>
            <a:r>
              <a:rPr lang="en-US" dirty="0"/>
              <a:t>Also known as ‘edge’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Most-specialized NoSQL database category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90503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5791200"/>
            <a:ext cx="990600" cy="990600"/>
          </a:xfrm>
          <a:prstGeom prst="rect">
            <a:avLst/>
          </a:prstGeom>
        </p:spPr>
      </p:pic>
      <p:pic>
        <p:nvPicPr>
          <p:cNvPr id="5122" name="Picture 2" descr="http://4.bp.blogspot.com/-_gN6n1-eInI/UBfmIgNkVSI/AAAAAAAAAKk/bZgIgUZtm78/s1600/Types%2Bof%2BNoSQL%2B-%2BGraph%2Bba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94192"/>
            <a:ext cx="6179234" cy="51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00607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67938" name="Picture 2" descr="http://www.thinkbigcreate.com/ThinkBigCreate/images/ThinkingSmi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7429"/>
            <a:ext cx="4876800" cy="5250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4240736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63354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are the four types of NoSQL databases?</a:t>
            </a:r>
          </a:p>
          <a:p>
            <a:r>
              <a:rPr lang="en-US" dirty="0">
                <a:solidFill>
                  <a:srgbClr val="FF0000"/>
                </a:solidFill>
              </a:rPr>
              <a:t>Which is considered the most-common?</a:t>
            </a:r>
          </a:p>
          <a:p>
            <a:r>
              <a:rPr lang="en-US" dirty="0">
                <a:solidFill>
                  <a:srgbClr val="FF0000"/>
                </a:solidFill>
              </a:rPr>
              <a:t>Which is considered the most-complex?</a:t>
            </a:r>
          </a:p>
          <a:p>
            <a:r>
              <a:rPr lang="en-US" dirty="0">
                <a:solidFill>
                  <a:srgbClr val="FF0000"/>
                </a:solidFill>
              </a:rPr>
              <a:t>Which is considered the simplest?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954" y="5873262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06315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://www.hsmai.no/aimages/happy_people_11521928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8083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2746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Extra Credit Thursday: 2 Poin</a:t>
            </a:r>
            <a:r>
              <a:rPr lang="en-US" dirty="0" smtClean="0"/>
              <a:t>ts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In-class design of dimensional model</a:t>
            </a:r>
          </a:p>
          <a:p>
            <a:pPr lvl="2"/>
            <a:r>
              <a:rPr lang="en-US" dirty="0" smtClean="0"/>
              <a:t>Review structure of star schema versus snowflake schema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62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4209" name="Picture 1" descr="http://www.ccer.org/_public/site/files/images/UW.Signature_stack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40" y="492247"/>
            <a:ext cx="8602160" cy="4232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7280169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25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13031</TotalTime>
  <Words>1656</Words>
  <Application>Microsoft Office PowerPoint</Application>
  <PresentationFormat>On-screen Show (4:3)</PresentationFormat>
  <Paragraphs>481</Paragraphs>
  <Slides>91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Wingdings</vt:lpstr>
      <vt:lpstr>Office Theme</vt:lpstr>
      <vt:lpstr>INF0 445: Adv. Database Management Lecture 9</vt:lpstr>
      <vt:lpstr>Agenda</vt:lpstr>
      <vt:lpstr> </vt:lpstr>
      <vt:lpstr>Announcements</vt:lpstr>
      <vt:lpstr>Announcements</vt:lpstr>
      <vt:lpstr>Announcements</vt:lpstr>
      <vt:lpstr>Announcements</vt:lpstr>
      <vt:lpstr>Announcements</vt:lpstr>
      <vt:lpstr>Announcements</vt:lpstr>
      <vt:lpstr>Questions?</vt:lpstr>
      <vt:lpstr> </vt:lpstr>
      <vt:lpstr>Question 1</vt:lpstr>
      <vt:lpstr>Question 2</vt:lpstr>
      <vt:lpstr>Question 3</vt:lpstr>
      <vt:lpstr>Question 4</vt:lpstr>
      <vt:lpstr>Questions?</vt:lpstr>
      <vt:lpstr> </vt:lpstr>
      <vt:lpstr>NoSQL</vt:lpstr>
      <vt:lpstr>NoSQL</vt:lpstr>
      <vt:lpstr>NoSQL</vt:lpstr>
      <vt:lpstr>NoSQL</vt:lpstr>
      <vt:lpstr>NoSQL</vt:lpstr>
      <vt:lpstr>NoSQL</vt:lpstr>
      <vt:lpstr>NoSQL</vt:lpstr>
      <vt:lpstr> </vt:lpstr>
      <vt:lpstr>NoSQL</vt:lpstr>
      <vt:lpstr>NoSQL</vt:lpstr>
      <vt:lpstr>NoSQL: Motivations</vt:lpstr>
      <vt:lpstr>NoSQL: Motivations</vt:lpstr>
      <vt:lpstr>NoSQL: Motivations</vt:lpstr>
      <vt:lpstr>NoSQL: Motivations</vt:lpstr>
      <vt:lpstr>NoSQL: Motivations</vt:lpstr>
      <vt:lpstr>NoSQL: Motivations</vt:lpstr>
      <vt:lpstr> </vt:lpstr>
      <vt:lpstr>Relational Principles</vt:lpstr>
      <vt:lpstr>Relational Principles</vt:lpstr>
      <vt:lpstr>Relational Principles</vt:lpstr>
      <vt:lpstr>ACID</vt:lpstr>
      <vt:lpstr>What is opposite of ACID?</vt:lpstr>
      <vt:lpstr> </vt:lpstr>
      <vt:lpstr>BASE</vt:lpstr>
      <vt:lpstr>BASE Principles</vt:lpstr>
      <vt:lpstr>NoSQL: Review</vt:lpstr>
      <vt:lpstr>When do we prefer NoSQL over ‘regular’ SQL?</vt:lpstr>
      <vt:lpstr>What affects  throughput?</vt:lpstr>
      <vt:lpstr>NoSQL</vt:lpstr>
      <vt:lpstr>NoSQL: Review</vt:lpstr>
      <vt:lpstr>NoSQL</vt:lpstr>
      <vt:lpstr> </vt:lpstr>
      <vt:lpstr>How does BASE work?</vt:lpstr>
      <vt:lpstr>How does BASE work?</vt:lpstr>
      <vt:lpstr>NoSQL: Eventual Consistency</vt:lpstr>
      <vt:lpstr>NoSQL: Eventual Consistency</vt:lpstr>
      <vt:lpstr>NoSQL: Eventual Consistency</vt:lpstr>
      <vt:lpstr>NoSQL: Eventual Consistency</vt:lpstr>
      <vt:lpstr>NoSQL: Eventual Consistency</vt:lpstr>
      <vt:lpstr>NoSQL: Eventual Consistency</vt:lpstr>
      <vt:lpstr> </vt:lpstr>
      <vt:lpstr>NoSQL: Categories</vt:lpstr>
      <vt:lpstr>NoSQL: Key-Value</vt:lpstr>
      <vt:lpstr>NoSQL: Key-Value</vt:lpstr>
      <vt:lpstr>NoSQL: Key-Value</vt:lpstr>
      <vt:lpstr> </vt:lpstr>
      <vt:lpstr>NoSQL: Key-Value</vt:lpstr>
      <vt:lpstr>NoSQL: Key-Value</vt:lpstr>
      <vt:lpstr>NoSQL: Key-Value</vt:lpstr>
      <vt:lpstr>NoSQL: Key-Value</vt:lpstr>
      <vt:lpstr>NoSQL: Key-Value</vt:lpstr>
      <vt:lpstr>NoSQL: Key-Value</vt:lpstr>
      <vt:lpstr>NoSQL: Key-Value</vt:lpstr>
      <vt:lpstr>NoSQL: Key-Value</vt:lpstr>
      <vt:lpstr> </vt:lpstr>
      <vt:lpstr>NoSQL: Document</vt:lpstr>
      <vt:lpstr>NoSQL: Document</vt:lpstr>
      <vt:lpstr>NoSQL: Document</vt:lpstr>
      <vt:lpstr>NoSQL: Document</vt:lpstr>
      <vt:lpstr>NoSQL: Document</vt:lpstr>
      <vt:lpstr>NoSQL: Document</vt:lpstr>
      <vt:lpstr>NoSQL: Document</vt:lpstr>
      <vt:lpstr> </vt:lpstr>
      <vt:lpstr>NoSQL: Column-Family</vt:lpstr>
      <vt:lpstr>NoSQL: Column-Family</vt:lpstr>
      <vt:lpstr>NoSQL: Column-Family</vt:lpstr>
      <vt:lpstr> </vt:lpstr>
      <vt:lpstr>NoSQL: Graph</vt:lpstr>
      <vt:lpstr>NoSQL: Graph</vt:lpstr>
      <vt:lpstr>Questions?</vt:lpstr>
      <vt:lpstr>NoSQL: Challenge</vt:lpstr>
      <vt:lpstr> </vt:lpstr>
      <vt:lpstr> </vt:lpstr>
      <vt:lpstr> 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Dataman 110 Database Design &amp; Implementation</dc:title>
  <dc:creator>Lenovo User</dc:creator>
  <cp:lastModifiedBy>Greg Hay</cp:lastModifiedBy>
  <cp:revision>1056</cp:revision>
  <dcterms:created xsi:type="dcterms:W3CDTF">2010-06-12T22:12:05Z</dcterms:created>
  <dcterms:modified xsi:type="dcterms:W3CDTF">2018-02-13T18:08:06Z</dcterms:modified>
</cp:coreProperties>
</file>