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566" r:id="rId2"/>
    <p:sldId id="1533" r:id="rId3"/>
    <p:sldId id="1540" r:id="rId4"/>
    <p:sldId id="1545" r:id="rId5"/>
    <p:sldId id="1555" r:id="rId6"/>
    <p:sldId id="1558" r:id="rId7"/>
    <p:sldId id="1556" r:id="rId8"/>
    <p:sldId id="1563" r:id="rId9"/>
    <p:sldId id="1564" r:id="rId10"/>
    <p:sldId id="1565" r:id="rId11"/>
    <p:sldId id="1541" r:id="rId12"/>
    <p:sldId id="1547" r:id="rId13"/>
    <p:sldId id="1549" r:id="rId14"/>
    <p:sldId id="1551" r:id="rId15"/>
    <p:sldId id="1552" r:id="rId16"/>
    <p:sldId id="1548" r:id="rId17"/>
    <p:sldId id="1553" r:id="rId18"/>
    <p:sldId id="1559" r:id="rId19"/>
    <p:sldId id="1560" r:id="rId20"/>
    <p:sldId id="1561" r:id="rId21"/>
    <p:sldId id="1562" r:id="rId22"/>
    <p:sldId id="1542" r:id="rId23"/>
    <p:sldId id="1543" r:id="rId24"/>
    <p:sldId id="1544" r:id="rId25"/>
    <p:sldId id="1539" r:id="rId26"/>
    <p:sldId id="1546" r:id="rId27"/>
    <p:sldId id="1537" r:id="rId28"/>
    <p:sldId id="1426" r:id="rId29"/>
    <p:sldId id="1127" r:id="rId30"/>
    <p:sldId id="1128" r:id="rId31"/>
    <p:sldId id="11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24" autoAdjust="0"/>
  </p:normalViewPr>
  <p:slideViewPr>
    <p:cSldViewPr>
      <p:cViewPr varScale="1">
        <p:scale>
          <a:sx n="101" d="100"/>
          <a:sy n="101" d="100"/>
        </p:scale>
        <p:origin x="501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1A02A-FDFA-4DC5-B346-6E2C6B0595E4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007A-E411-444B-8B6B-8E9804AF9A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761-5A98-4EE0-A326-3E3C528C67D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epts.washington.edu/mckla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206.253.219.101/boikocourses/default.asp?class=cm1fa04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7701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/>
              <a:t>INF0 445: Adv. Database Management</a:t>
            </a:r>
            <a:br>
              <a:rPr lang="en-US" dirty="0"/>
            </a:br>
            <a:r>
              <a:rPr lang="en-US" dirty="0" smtClean="0"/>
              <a:t>‘Optimization’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Instructor: Greg Hay</a:t>
            </a:r>
          </a:p>
          <a:p>
            <a:r>
              <a:rPr lang="en-US" dirty="0" smtClean="0"/>
              <a:t>March 7, 2018</a:t>
            </a:r>
            <a:endParaRPr lang="en-US" dirty="0"/>
          </a:p>
        </p:txBody>
      </p:sp>
      <p:pic>
        <p:nvPicPr>
          <p:cNvPr id="7" name="Picture 14" descr="http://depts.washington.edu/mcklab/images/UW%20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53764" cy="18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67" y="4539867"/>
            <a:ext cx="2241933" cy="2241933"/>
          </a:xfrm>
          <a:prstGeom prst="rect">
            <a:avLst/>
          </a:prstGeom>
        </p:spPr>
      </p:pic>
      <p:pic>
        <p:nvPicPr>
          <p:cNvPr id="6" name="Picture 2" descr="http://206.253.219.101/boikocourses/images/i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4" y="4496513"/>
            <a:ext cx="2180792" cy="22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0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Fragmentation</a:t>
            </a:r>
          </a:p>
          <a:p>
            <a:pPr lvl="1"/>
            <a:r>
              <a:rPr lang="en-US" dirty="0"/>
              <a:t>Result of heavy DML (INSERT, UPDATE, DELETE)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Re-Index</a:t>
            </a:r>
          </a:p>
          <a:p>
            <a:pPr lvl="1"/>
            <a:r>
              <a:rPr lang="en-US" dirty="0"/>
              <a:t>Standard maintenance of busy tables</a:t>
            </a:r>
          </a:p>
          <a:p>
            <a:pPr lvl="1"/>
            <a:r>
              <a:rPr lang="en-US" dirty="0"/>
              <a:t>Some organizations rebuild several times a day</a:t>
            </a:r>
          </a:p>
          <a:p>
            <a:r>
              <a:rPr lang="en-US" dirty="0">
                <a:solidFill>
                  <a:srgbClr val="FF0000"/>
                </a:solidFill>
              </a:rPr>
              <a:t>Statistics</a:t>
            </a:r>
          </a:p>
          <a:p>
            <a:pPr lvl="1"/>
            <a:r>
              <a:rPr lang="en-US" dirty="0"/>
              <a:t>Information to help query optimizer choose path</a:t>
            </a:r>
          </a:p>
          <a:p>
            <a:pPr lvl="1"/>
            <a:r>
              <a:rPr lang="en-US" dirty="0"/>
              <a:t>Can get out of date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>
                <a:sym typeface="Wingdings" panose="05000000000000000000" pitchFamily="2" charset="2"/>
              </a:rPr>
              <a:t>Update Statistics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2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Caching</a:t>
            </a:r>
          </a:p>
          <a:p>
            <a:pPr lvl="1"/>
            <a:r>
              <a:rPr lang="en-US" dirty="0"/>
              <a:t>Random Access Memory (RAM)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Buffer Cache</a:t>
            </a:r>
          </a:p>
          <a:p>
            <a:pPr lvl="2"/>
            <a:r>
              <a:rPr lang="en-US" dirty="0"/>
              <a:t>Working set of most-recently accessed data</a:t>
            </a:r>
          </a:p>
          <a:p>
            <a:pPr lvl="2"/>
            <a:r>
              <a:rPr lang="en-US" dirty="0"/>
              <a:t>All database sessions share this space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1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i="1" dirty="0"/>
              <a:t>LRU Caching Algorithm</a:t>
            </a:r>
          </a:p>
          <a:p>
            <a:pPr lvl="2"/>
            <a:r>
              <a:rPr lang="en-US" dirty="0"/>
              <a:t>Most-Recently Used (‘MRU’ or ‘hot’)</a:t>
            </a:r>
          </a:p>
          <a:p>
            <a:pPr lvl="2"/>
            <a:r>
              <a:rPr lang="en-US" dirty="0"/>
              <a:t>Least-Recently Used (‘LRU’ or ‘cold’)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Common-method of memory management across computing (not just for databases)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While logical I/O is hundreds-times faster than physical I/O it cannot be considered ‘free’</a:t>
            </a:r>
          </a:p>
          <a:p>
            <a:pPr lvl="2"/>
            <a:r>
              <a:rPr lang="en-US" dirty="0"/>
              <a:t>Still need to be concerned with unnecessary logical I/O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9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Cache Hit</a:t>
            </a:r>
          </a:p>
          <a:p>
            <a:pPr lvl="1"/>
            <a:r>
              <a:rPr lang="en-US" dirty="0"/>
              <a:t>Finding desired data in memory</a:t>
            </a:r>
          </a:p>
          <a:p>
            <a:pPr lvl="1"/>
            <a:endParaRPr lang="en-US" dirty="0"/>
          </a:p>
          <a:p>
            <a:r>
              <a:rPr lang="en-US" sz="2800" i="1" dirty="0">
                <a:solidFill>
                  <a:srgbClr val="FF0000"/>
                </a:solidFill>
              </a:rPr>
              <a:t>Self-caching</a:t>
            </a:r>
          </a:p>
          <a:p>
            <a:pPr lvl="1"/>
            <a:r>
              <a:rPr lang="en-US" dirty="0"/>
              <a:t>Rows are brought into memory by the same 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i="1" dirty="0"/>
              <a:t>Page File</a:t>
            </a:r>
          </a:p>
          <a:p>
            <a:pPr lvl="1"/>
            <a:r>
              <a:rPr lang="en-US" dirty="0"/>
              <a:t>File on hard disk</a:t>
            </a:r>
          </a:p>
          <a:p>
            <a:pPr lvl="1"/>
            <a:r>
              <a:rPr lang="en-US" dirty="0"/>
              <a:t>Dedicated spot on disk for data dropped from RAM</a:t>
            </a:r>
          </a:p>
          <a:p>
            <a:pPr lvl="1"/>
            <a:r>
              <a:rPr lang="en-US" dirty="0"/>
              <a:t>Sort of like a storage unit as support for garage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Except this storage unit is in South America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9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i="1" dirty="0"/>
              <a:t>Soft</a:t>
            </a:r>
          </a:p>
          <a:p>
            <a:pPr lvl="2"/>
            <a:r>
              <a:rPr lang="en-US" i="1" dirty="0"/>
              <a:t>Not in database memory address space</a:t>
            </a:r>
          </a:p>
          <a:p>
            <a:pPr lvl="2"/>
            <a:r>
              <a:rPr lang="en-US" i="1" dirty="0"/>
              <a:t>Data retrieved from somewhere else in memory</a:t>
            </a:r>
          </a:p>
          <a:p>
            <a:endParaRPr lang="en-US" sz="2800" i="1" dirty="0"/>
          </a:p>
          <a:p>
            <a:pPr lvl="1"/>
            <a:r>
              <a:rPr lang="en-US" i="1" dirty="0"/>
              <a:t>Hard</a:t>
            </a:r>
          </a:p>
          <a:p>
            <a:pPr lvl="2"/>
            <a:r>
              <a:rPr lang="en-US" i="1" dirty="0"/>
              <a:t>Not in memory at all</a:t>
            </a:r>
          </a:p>
          <a:p>
            <a:pPr lvl="2"/>
            <a:r>
              <a:rPr lang="en-US" i="1" dirty="0"/>
              <a:t>Data retrieved from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We want to clump ‘hot’ data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76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Tables are of four different types</a:t>
            </a:r>
          </a:p>
          <a:p>
            <a:pPr lvl="1"/>
            <a:r>
              <a:rPr lang="en-US" dirty="0"/>
              <a:t>Continuous Growth</a:t>
            </a:r>
          </a:p>
          <a:p>
            <a:pPr lvl="1"/>
            <a:r>
              <a:rPr lang="en-US" dirty="0"/>
              <a:t>Purge Eldest</a:t>
            </a:r>
          </a:p>
          <a:p>
            <a:pPr lvl="1"/>
            <a:r>
              <a:rPr lang="en-US" dirty="0"/>
              <a:t>Purge Not-by-Age</a:t>
            </a:r>
          </a:p>
          <a:p>
            <a:pPr lvl="1"/>
            <a:r>
              <a:rPr lang="en-US" dirty="0"/>
              <a:t>Complete Purge/Re-grow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9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 Growth</a:t>
            </a:r>
          </a:p>
          <a:p>
            <a:pPr lvl="1"/>
            <a:r>
              <a:rPr lang="en-US" dirty="0"/>
              <a:t>High volume of INSERT activity with few DELETEs</a:t>
            </a:r>
          </a:p>
          <a:p>
            <a:pPr lvl="1"/>
            <a:r>
              <a:rPr lang="en-US" dirty="0"/>
              <a:t>Value/usefulness of data often wanes with age</a:t>
            </a:r>
          </a:p>
          <a:p>
            <a:pPr lvl="2"/>
            <a:r>
              <a:rPr lang="en-US" dirty="0"/>
              <a:t>When newest rows are ‘hottest’ good performance occurs if indexing strategy avoids older rows</a:t>
            </a:r>
          </a:p>
          <a:p>
            <a:pPr lvl="2"/>
            <a:r>
              <a:rPr lang="en-US" dirty="0"/>
              <a:t>Clustered index on sequential value (PK or timestamp)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query that touches most rows before filter</a:t>
            </a:r>
          </a:p>
          <a:p>
            <a:pPr lvl="2"/>
            <a:r>
              <a:rPr lang="en-US" dirty="0"/>
              <a:t>Performance will degrade over time</a:t>
            </a:r>
          </a:p>
          <a:p>
            <a:pPr lvl="2"/>
            <a:r>
              <a:rPr lang="en-US" dirty="0"/>
              <a:t>Great (!!) candidate for archival of derelict rows </a:t>
            </a:r>
          </a:p>
        </p:txBody>
      </p:sp>
    </p:spTree>
    <p:extLst>
      <p:ext uri="{BB962C8B-B14F-4D97-AF65-F5344CB8AC3E}">
        <p14:creationId xmlns:p14="http://schemas.microsoft.com/office/powerpoint/2010/main" val="161045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Purge Eldest</a:t>
            </a:r>
          </a:p>
          <a:p>
            <a:pPr lvl="1"/>
            <a:r>
              <a:rPr lang="en-US" dirty="0"/>
              <a:t>Rows are deleted fairly consistently</a:t>
            </a:r>
          </a:p>
          <a:p>
            <a:pPr lvl="1"/>
            <a:r>
              <a:rPr lang="en-US" dirty="0"/>
              <a:t>Oldest rows are first to get deleted</a:t>
            </a:r>
          </a:p>
          <a:p>
            <a:pPr lvl="1"/>
            <a:r>
              <a:rPr lang="en-US" dirty="0"/>
              <a:t>Maintains sequential order but has potential gap</a:t>
            </a:r>
          </a:p>
          <a:p>
            <a:pPr lvl="1"/>
            <a:r>
              <a:rPr lang="en-US" dirty="0"/>
              <a:t>Able to keep in cache relatively easily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Data Access Basics</a:t>
            </a:r>
          </a:p>
          <a:p>
            <a:r>
              <a:rPr lang="en-US" dirty="0"/>
              <a:t>Indexes</a:t>
            </a:r>
          </a:p>
          <a:p>
            <a:r>
              <a:rPr lang="en-US" dirty="0"/>
              <a:t>Execution Plans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8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Purge Not-by-Age</a:t>
            </a:r>
          </a:p>
          <a:p>
            <a:pPr lvl="1"/>
            <a:r>
              <a:rPr lang="en-US" dirty="0"/>
              <a:t>Rows are DELETED but by another criteria than age</a:t>
            </a:r>
          </a:p>
          <a:p>
            <a:pPr lvl="1"/>
            <a:r>
              <a:rPr lang="en-US" dirty="0"/>
              <a:t>Scatters data across pages with potential gaps</a:t>
            </a:r>
          </a:p>
          <a:p>
            <a:pPr lvl="1"/>
            <a:r>
              <a:rPr lang="en-US" dirty="0"/>
              <a:t>Difficult to keep in cache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8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Complete Purge/Re-grow  </a:t>
            </a:r>
          </a:p>
          <a:p>
            <a:pPr lvl="1"/>
            <a:r>
              <a:rPr lang="en-US" dirty="0"/>
              <a:t>Similar to continuous growth</a:t>
            </a:r>
          </a:p>
          <a:p>
            <a:pPr lvl="1"/>
            <a:r>
              <a:rPr lang="en-US" dirty="0"/>
              <a:t>Must maintain gaps with truncate/drop &amp; recreate</a:t>
            </a:r>
          </a:p>
          <a:p>
            <a:pPr lvl="1"/>
            <a:r>
              <a:rPr lang="en-US" dirty="0"/>
              <a:t>Potential for huge performance drag if not watched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8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Model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Bulk-Logged</a:t>
            </a:r>
          </a:p>
          <a:p>
            <a:endParaRPr lang="en-US" dirty="0"/>
          </a:p>
          <a:p>
            <a:r>
              <a:rPr lang="en-US" dirty="0"/>
              <a:t>TEMPDB</a:t>
            </a:r>
          </a:p>
          <a:p>
            <a:pPr lvl="1"/>
            <a:r>
              <a:rPr lang="en-US" dirty="0"/>
              <a:t>Equal number of .</a:t>
            </a:r>
            <a:r>
              <a:rPr lang="en-US" dirty="0" err="1"/>
              <a:t>mdf</a:t>
            </a:r>
            <a:r>
              <a:rPr lang="en-US" dirty="0"/>
              <a:t>/.</a:t>
            </a:r>
            <a:r>
              <a:rPr lang="en-US" dirty="0" err="1"/>
              <a:t>ndf</a:t>
            </a:r>
            <a:r>
              <a:rPr lang="en-US" dirty="0"/>
              <a:t> as count of CPU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4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Auto-grow</a:t>
            </a:r>
          </a:p>
          <a:p>
            <a:pPr lvl="1"/>
            <a:r>
              <a:rPr lang="en-US" dirty="0"/>
              <a:t>64k blocks</a:t>
            </a:r>
          </a:p>
          <a:p>
            <a:pPr lvl="1"/>
            <a:r>
              <a:rPr lang="en-US" dirty="0"/>
              <a:t>Rarely use percentage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5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File Groups</a:t>
            </a:r>
          </a:p>
          <a:p>
            <a:pPr lvl="1"/>
            <a:r>
              <a:rPr lang="en-US" dirty="0"/>
              <a:t>Collection of .</a:t>
            </a:r>
            <a:r>
              <a:rPr lang="en-US" dirty="0" err="1"/>
              <a:t>mdf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Can be placed on separate partitions</a:t>
            </a:r>
          </a:p>
          <a:p>
            <a:pPr lvl="1"/>
            <a:r>
              <a:rPr lang="en-US" dirty="0"/>
              <a:t>Separate READ-centric tables from WRITE-centric</a:t>
            </a:r>
          </a:p>
          <a:p>
            <a:pPr lvl="1"/>
            <a:r>
              <a:rPr lang="en-US" dirty="0"/>
              <a:t>Separate busy from less busy</a:t>
            </a:r>
          </a:p>
          <a:p>
            <a:pPr lvl="1"/>
            <a:r>
              <a:rPr lang="en-US" dirty="0"/>
              <a:t>Separate sequential (log files) from random</a:t>
            </a:r>
          </a:p>
          <a:p>
            <a:pPr lvl="1"/>
            <a:r>
              <a:rPr lang="en-US" dirty="0"/>
              <a:t>Separate user databases from system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4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Data Access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Caching</a:t>
            </a:r>
          </a:p>
          <a:p>
            <a:pPr lvl="1"/>
            <a:r>
              <a:rPr lang="en-US" dirty="0"/>
              <a:t>Logical I/O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 reads are logical</a:t>
            </a:r>
          </a:p>
          <a:p>
            <a:pPr lvl="2"/>
            <a:r>
              <a:rPr lang="en-US" dirty="0"/>
              <a:t>If data is found in memory, there is no physical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Physical I/O</a:t>
            </a:r>
          </a:p>
          <a:p>
            <a:pPr lvl="2"/>
            <a:r>
              <a:rPr lang="en-US" dirty="0"/>
              <a:t>Data not found in memory has to be read from disk</a:t>
            </a:r>
          </a:p>
          <a:p>
            <a:pPr lvl="2"/>
            <a:r>
              <a:rPr lang="en-US" dirty="0"/>
              <a:t>Placed at the head of buffer cache</a:t>
            </a:r>
          </a:p>
          <a:p>
            <a:pPr lvl="2"/>
            <a:r>
              <a:rPr lang="en-US" dirty="0"/>
              <a:t>Oldest data dropped from buffer</a:t>
            </a:r>
          </a:p>
          <a:p>
            <a:pPr lvl="3"/>
            <a:r>
              <a:rPr lang="en-US" dirty="0"/>
              <a:t>Managed with pointers as opposed to actually copying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Data Access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Caching</a:t>
            </a:r>
          </a:p>
          <a:p>
            <a:pPr lvl="1"/>
            <a:r>
              <a:rPr lang="en-US" dirty="0"/>
              <a:t>Keeping most-frequently used data in cache is key</a:t>
            </a:r>
          </a:p>
          <a:p>
            <a:pPr lvl="1"/>
            <a:r>
              <a:rPr lang="en-US" dirty="0"/>
              <a:t>Understand environment</a:t>
            </a:r>
          </a:p>
          <a:p>
            <a:pPr lvl="2"/>
            <a:r>
              <a:rPr lang="en-US" dirty="0"/>
              <a:t>Configure appropriate amount of RAM</a:t>
            </a:r>
          </a:p>
          <a:p>
            <a:pPr lvl="2"/>
            <a:r>
              <a:rPr lang="en-US" dirty="0"/>
              <a:t>Able to ‘pin’ objects in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Resource Governor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resource allocation priority settings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Sets resource consumption limits for specific databases</a:t>
            </a:r>
          </a:p>
        </p:txBody>
      </p:sp>
    </p:spTree>
    <p:extLst>
      <p:ext uri="{BB962C8B-B14F-4D97-AF65-F5344CB8AC3E}">
        <p14:creationId xmlns:p14="http://schemas.microsoft.com/office/powerpoint/2010/main" val="221016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Execution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00558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climate.nasa.gov/kids/images/Kid_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613"/>
            <a:ext cx="3733800" cy="682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93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hsmai.no/aimages/happy_people_1152192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8083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27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  <a:p>
            <a:pPr lvl="1"/>
            <a:r>
              <a:rPr lang="en-US" dirty="0"/>
              <a:t>Standard block of storage for databases</a:t>
            </a:r>
          </a:p>
          <a:p>
            <a:pPr lvl="1"/>
            <a:r>
              <a:rPr lang="en-US" dirty="0"/>
              <a:t>Maximum length of any row</a:t>
            </a:r>
          </a:p>
          <a:p>
            <a:pPr lvl="1"/>
            <a:r>
              <a:rPr lang="en-US" dirty="0"/>
              <a:t>8,192 bytes (often called ‘8k’)</a:t>
            </a:r>
          </a:p>
          <a:p>
            <a:pPr lvl="1"/>
            <a:endParaRPr lang="en-US" dirty="0"/>
          </a:p>
          <a:p>
            <a:r>
              <a:rPr lang="en-US" dirty="0"/>
              <a:t>Extent</a:t>
            </a:r>
          </a:p>
          <a:p>
            <a:pPr lvl="1"/>
            <a:r>
              <a:rPr lang="en-US" dirty="0"/>
              <a:t>Smallest block allocated by operating system</a:t>
            </a:r>
          </a:p>
          <a:p>
            <a:pPr lvl="1"/>
            <a:r>
              <a:rPr lang="en-US" dirty="0"/>
              <a:t>8 contiguous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7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 descr="http://www.ccer.org/_public/site/files/images/UW.Signature_stack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40" y="492247"/>
            <a:ext cx="8602160" cy="4232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2801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25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Clock-speed</a:t>
            </a:r>
          </a:p>
          <a:p>
            <a:pPr lvl="1"/>
            <a:r>
              <a:rPr lang="en-US" dirty="0"/>
              <a:t>Bus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8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Spindle</a:t>
            </a:r>
          </a:p>
          <a:p>
            <a:pPr lvl="1"/>
            <a:r>
              <a:rPr lang="en-US" dirty="0"/>
              <a:t>Arm mechanism that touches disk media for reading and writing data</a:t>
            </a:r>
          </a:p>
          <a:p>
            <a:pPr lvl="1"/>
            <a:r>
              <a:rPr lang="en-US" dirty="0"/>
              <a:t>Moves like a turn-table to reach specific location to read/write</a:t>
            </a:r>
          </a:p>
          <a:p>
            <a:pPr lvl="1"/>
            <a:r>
              <a:rPr lang="en-US" dirty="0"/>
              <a:t>More is better (almost always)</a:t>
            </a:r>
          </a:p>
          <a:p>
            <a:pPr lvl="2"/>
            <a:r>
              <a:rPr lang="en-US" dirty="0"/>
              <a:t>Smaller-sized disks preferred over larger capacity</a:t>
            </a:r>
          </a:p>
          <a:p>
            <a:pPr lvl="2"/>
            <a:r>
              <a:rPr lang="en-US" dirty="0"/>
              <a:t>More ‘arms’ able to interact with media &amp; satisfy requests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9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Clustered Index</a:t>
            </a:r>
          </a:p>
          <a:p>
            <a:pPr lvl="1"/>
            <a:r>
              <a:rPr lang="en-US" dirty="0"/>
              <a:t>Physical order of data on disk</a:t>
            </a:r>
          </a:p>
          <a:p>
            <a:pPr lvl="1"/>
            <a:r>
              <a:rPr lang="en-US" dirty="0"/>
              <a:t>One per table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Non-Clustered Index</a:t>
            </a:r>
          </a:p>
          <a:p>
            <a:pPr lvl="1"/>
            <a:r>
              <a:rPr lang="en-US" dirty="0"/>
              <a:t>Traditional ordering of topics outside of data</a:t>
            </a:r>
          </a:p>
          <a:p>
            <a:pPr lvl="1"/>
            <a:r>
              <a:rPr lang="en-US" dirty="0"/>
              <a:t>Contains pointer to root node of clustered index</a:t>
            </a:r>
          </a:p>
          <a:p>
            <a:pPr lvl="1"/>
            <a:r>
              <a:rPr lang="en-US" dirty="0"/>
              <a:t>Unlimited (dozens?) per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0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Scan</a:t>
            </a:r>
          </a:p>
          <a:p>
            <a:pPr lvl="1"/>
            <a:r>
              <a:rPr lang="en-US" dirty="0"/>
              <a:t>Every row in an index is read (possibly from disk)</a:t>
            </a:r>
          </a:p>
          <a:p>
            <a:pPr lvl="1"/>
            <a:r>
              <a:rPr lang="en-US" dirty="0"/>
              <a:t>Often expensive in CPU as well as I/O</a:t>
            </a:r>
          </a:p>
          <a:p>
            <a:pPr lvl="1"/>
            <a:r>
              <a:rPr lang="en-US" dirty="0"/>
              <a:t>Increasingly worse as table grows</a:t>
            </a:r>
          </a:p>
          <a:p>
            <a:pPr lvl="1"/>
            <a:r>
              <a:rPr lang="en-US" dirty="0"/>
              <a:t>Indicates that the structure of query to index is off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Index Seek</a:t>
            </a:r>
          </a:p>
          <a:p>
            <a:pPr lvl="1"/>
            <a:r>
              <a:rPr lang="en-US" dirty="0"/>
              <a:t>Efficient search of values through index (usually cached)</a:t>
            </a:r>
          </a:p>
          <a:p>
            <a:pPr lvl="1"/>
            <a:r>
              <a:rPr lang="en-US" dirty="0"/>
              <a:t>Stays efficient as table grows</a:t>
            </a:r>
          </a:p>
          <a:p>
            <a:pPr lvl="1"/>
            <a:r>
              <a:rPr lang="en-US" dirty="0"/>
              <a:t>Occurs when query and structure align </a:t>
            </a:r>
          </a:p>
          <a:p>
            <a:pPr lvl="1"/>
            <a:r>
              <a:rPr lang="en-US" dirty="0"/>
              <a:t>Indicates high-selectivity (&lt; 5% of values returned)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37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Hash</a:t>
            </a:r>
          </a:p>
          <a:p>
            <a:pPr lvl="1"/>
            <a:r>
              <a:rPr lang="en-US" dirty="0"/>
              <a:t>Occurs when finding matches between 2 tables</a:t>
            </a:r>
          </a:p>
          <a:p>
            <a:pPr lvl="1"/>
            <a:r>
              <a:rPr lang="en-US" dirty="0"/>
              <a:t>Each row in table A compared to every row in table B</a:t>
            </a:r>
          </a:p>
          <a:p>
            <a:pPr lvl="1"/>
            <a:r>
              <a:rPr lang="en-US" dirty="0"/>
              <a:t>Exceptionally expensive in CPU, RAM and I/O</a:t>
            </a:r>
          </a:p>
          <a:p>
            <a:pPr lvl="1"/>
            <a:r>
              <a:rPr lang="en-US" dirty="0"/>
              <a:t>Increasingly worse as table grows</a:t>
            </a:r>
          </a:p>
          <a:p>
            <a:pPr lvl="1"/>
            <a:r>
              <a:rPr lang="en-US" dirty="0"/>
              <a:t>Indicates missing index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6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</a:t>
            </a:r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Split</a:t>
            </a:r>
          </a:p>
          <a:p>
            <a:pPr lvl="1"/>
            <a:r>
              <a:rPr lang="en-US" dirty="0"/>
              <a:t>Occurs when a particular page has filled and a row needs to be inserted for sorted order</a:t>
            </a:r>
          </a:p>
          <a:p>
            <a:pPr lvl="1"/>
            <a:r>
              <a:rPr lang="en-US" dirty="0"/>
              <a:t>Expensive yet necessary (what is alternative?)</a:t>
            </a:r>
          </a:p>
          <a:p>
            <a:pPr lvl="1"/>
            <a:r>
              <a:rPr lang="en-US" dirty="0"/>
              <a:t>Becomes an issue if excessive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Fill-Factor</a:t>
            </a:r>
          </a:p>
          <a:p>
            <a:pPr lvl="1"/>
            <a:r>
              <a:rPr lang="en-US" dirty="0"/>
              <a:t>Default % new page is filled with data on creation</a:t>
            </a:r>
          </a:p>
          <a:p>
            <a:pPr lvl="1"/>
            <a:r>
              <a:rPr lang="en-US" dirty="0"/>
              <a:t>OLTP is usually ~70%</a:t>
            </a:r>
          </a:p>
          <a:p>
            <a:pPr lvl="1"/>
            <a:r>
              <a:rPr lang="en-US" dirty="0"/>
              <a:t>Static/Read-Only and OLAP tables are always 100%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5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10755</TotalTime>
  <Words>899</Words>
  <Application>Microsoft Office PowerPoint</Application>
  <PresentationFormat>On-screen Show (4:3)</PresentationFormat>
  <Paragraphs>230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INF0 445: Adv. Database Management ‘Optimization’</vt:lpstr>
      <vt:lpstr>Optimization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DEFINITIONS</vt:lpstr>
      <vt:lpstr>Optimization: Configuration</vt:lpstr>
      <vt:lpstr>Optimization: Configuration</vt:lpstr>
      <vt:lpstr>Optimization: Configuration</vt:lpstr>
      <vt:lpstr>Optimization: Data Access Basics</vt:lpstr>
      <vt:lpstr>Optimization: Data Access Basics</vt:lpstr>
      <vt:lpstr>Optimization: Execution Plans</vt:lpstr>
      <vt:lpstr>Questions?</vt:lpstr>
      <vt:lpstr> </vt:lpstr>
      <vt:lpstr> </vt:lpstr>
      <vt:lpstr> 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 110 Database Design &amp; Implementation</dc:title>
  <dc:creator>Lenovo User</dc:creator>
  <cp:lastModifiedBy>Greg Hay</cp:lastModifiedBy>
  <cp:revision>951</cp:revision>
  <dcterms:created xsi:type="dcterms:W3CDTF">2010-06-12T22:12:05Z</dcterms:created>
  <dcterms:modified xsi:type="dcterms:W3CDTF">2018-03-07T19:59:04Z</dcterms:modified>
</cp:coreProperties>
</file>