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58000" cy="9144000"/>
  <p:embeddedFontLst>
    <p:embeddedFont>
      <p:font typeface="Arimo"/>
      <p:regular r:id="rId67"/>
      <p:bold r:id="rId68"/>
      <p:italic r:id="rId69"/>
      <p:boldItalic r:id="rId70"/>
    </p:embeddedFont>
    <p:embeddedFont>
      <p:font typeface="Tahoma"/>
      <p:regular r:id="rId71"/>
      <p:bold r:id="rId72"/>
    </p:embeddedFont>
    <p:embeddedFont>
      <p:font typeface="Arial Black"/>
      <p:regular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4" roundtripDataSignature="AMtx7miP/pJCLa0h7SXfppARgHki0lD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4E8BA8-6CE1-4CE7-B57C-73D58961EE15}">
  <a:tblStyle styleId="{904E8BA8-6CE1-4CE7-B57C-73D58961EE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ArialBlack-regular.fntdata"/><Relationship Id="rId72" Type="http://schemas.openxmlformats.org/officeDocument/2006/relationships/font" Target="fonts/Tahoma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74" Type="http://customschemas.google.com/relationships/presentationmetadata" Target="meta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Tahoma-regular.fntdata"/><Relationship Id="rId70" Type="http://schemas.openxmlformats.org/officeDocument/2006/relationships/font" Target="fonts/Arimo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Arimo-bold.fntdata"/><Relationship Id="rId23" Type="http://schemas.openxmlformats.org/officeDocument/2006/relationships/slide" Target="slides/slide16.xml"/><Relationship Id="rId67" Type="http://schemas.openxmlformats.org/officeDocument/2006/relationships/font" Target="fonts/Arimo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Arim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5" name="Google Shape;3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2" name="Google Shape;50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1" name="Google Shape;5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0" name="Google Shape;57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7" name="Google Shape;5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4" name="Google Shape;6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7" name="Google Shape;63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0" name="Google Shape;6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1" name="Google Shape;66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2" name="Google Shape;6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3" name="Google Shape;68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5" name="Google Shape;6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9" name="Google Shape;71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1" name="Google Shape;73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Google Shape;73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1" name="Google Shape;74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1" name="Google Shape;75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1" name="Google Shape;76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5" name="Google Shape;77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6" name="Google Shape;78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7" name="Google Shape;79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Google Shape;79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8" name="Google Shape;80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9" name="Google Shape;80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9" name="Google Shape;81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0" name="Google Shape;83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1" name="Google Shape;84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2" name="Google Shape;8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2" name="Google Shape;85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3" name="Google Shape;85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5" name="Google Shape;86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Google Shape;86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8" name="Google Shape;8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9" name="Google Shape;8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/>
          <p:nvPr>
            <p:ph type="ctrTitle"/>
          </p:nvPr>
        </p:nvSpPr>
        <p:spPr>
          <a:xfrm>
            <a:off x="1828800" y="1524000"/>
            <a:ext cx="6096000" cy="1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" type="subTitle"/>
          </p:nvPr>
        </p:nvSpPr>
        <p:spPr>
          <a:xfrm>
            <a:off x="1911350" y="4076700"/>
            <a:ext cx="586105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1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71"/>
          <p:cNvSpPr txBox="1"/>
          <p:nvPr>
            <p:ph idx="2" type="body"/>
          </p:nvPr>
        </p:nvSpPr>
        <p:spPr>
          <a:xfrm>
            <a:off x="46482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7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3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" type="body"/>
          </p:nvPr>
        </p:nvSpPr>
        <p:spPr>
          <a:xfrm>
            <a:off x="685800" y="2514600"/>
            <a:ext cx="3810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63"/>
          <p:cNvSpPr txBox="1"/>
          <p:nvPr>
            <p:ph idx="2" type="body"/>
          </p:nvPr>
        </p:nvSpPr>
        <p:spPr>
          <a:xfrm>
            <a:off x="4648200" y="25146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3" type="body"/>
          </p:nvPr>
        </p:nvSpPr>
        <p:spPr>
          <a:xfrm>
            <a:off x="4648200" y="4381500"/>
            <a:ext cx="3810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/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" type="body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" type="body"/>
          </p:nvPr>
        </p:nvSpPr>
        <p:spPr>
          <a:xfrm rot="5400000">
            <a:off x="2781300" y="419100"/>
            <a:ext cx="35814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6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6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6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7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/>
          <p:nvPr>
            <p:ph type="title"/>
          </p:nvPr>
        </p:nvSpPr>
        <p:spPr>
          <a:xfrm>
            <a:off x="685800" y="533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2"/>
          <p:cNvSpPr txBox="1"/>
          <p:nvPr>
            <p:ph idx="1" type="body"/>
          </p:nvPr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calhost/Demohtml/showexampcode2w.asp?tmp=../demohtml/heading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/Demohtml/showexampcode2w.asp?tmp=../demohtml/paragraph.ht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/Demohtml/showexampcode2w.asp?tmp=../demohtml/hr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/Demohtml/showexampcode2w.asp?tmp=../demohtml/chuhoa.htm" TargetMode="External"/><Relationship Id="rId4" Type="http://schemas.openxmlformats.org/officeDocument/2006/relationships/hyperlink" Target="http://localhost/Demohtml/showexampcode2w.asp?tmp=../demohtml/chuthuong.htm" TargetMode="External"/><Relationship Id="rId5" Type="http://schemas.openxmlformats.org/officeDocument/2006/relationships/hyperlink" Target="http://localhost/Demohtml/showexampcode2w.asp?tmp=../demohtml/khoangtrang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0" y="381000"/>
            <a:ext cx="9144000" cy="2438400"/>
          </a:xfrm>
          <a:prstGeom prst="rect">
            <a:avLst/>
          </a:prstGeom>
          <a:solidFill>
            <a:srgbClr val="FF66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0" y="676275"/>
            <a:ext cx="9144000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 TRÌNH WEBSITE</a:t>
            </a:r>
            <a:endParaRPr b="1" i="0" sz="4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CHƯƠNG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700"/>
              <a:buFont typeface="Arial"/>
              <a:buNone/>
            </a:pPr>
            <a:r>
              <a:rPr b="1" i="0" lang="en-US" sz="4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2362200" y="3505200"/>
            <a:ext cx="4495800" cy="685800"/>
          </a:xfrm>
          <a:prstGeom prst="rect">
            <a:avLst/>
          </a:prstGeom>
          <a:solidFill>
            <a:srgbClr val="FFFF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HTML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362200" y="4191000"/>
            <a:ext cx="4495800" cy="685800"/>
          </a:xfrm>
          <a:prstGeom prst="rect">
            <a:avLst/>
          </a:prstGeom>
          <a:solidFill>
            <a:srgbClr val="FFFF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TAG CƠ BẢN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 – Thuộc tính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228600" y="838200"/>
            <a:ext cx="87661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thẻ có thể có các thuộc tính nhằm bổ sung tác dụng cho thẻ.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Viết thẻ có thuộc tính: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&lt;Tên_thẻ 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Tên_TT1=“Giá_trị1”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Tên_TT2=“Giá_trị2”…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Bổ sung màu nền xanh, chữ đỏ cho trang Web.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bgcolor=“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text=“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Nội dung &lt;/body&gt;</a:t>
            </a:r>
            <a:endParaRPr/>
          </a:p>
          <a:p>
            <a:pPr indent="-228600" lvl="0" marL="228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align=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“center”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Nội dung văn bản cần căn giữa &lt;/p&gt;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Chú ý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Có thể thay đổi thứ tự, số lượng các thuộc tính mà không gây ra lỗi cú pháp.</a:t>
            </a: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 Sự hỗ trợ các thẻ, thuộc tính ở mỗi trình duyệt là khác nhau. Chỉ giống nhau ở các thẻ, thuộc tính cơ bản.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/>
        </p:nvSpPr>
        <p:spPr>
          <a:xfrm>
            <a:off x="0" y="2085975"/>
            <a:ext cx="9144000" cy="1876425"/>
          </a:xfrm>
          <a:prstGeom prst="rect">
            <a:avLst/>
          </a:prstGeom>
          <a:solidFill>
            <a:srgbClr val="0080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0" y="2590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CÁC THẺ (TAG) CƠ BẢN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 txBox="1"/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60325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Khối, chuỗi văn bản: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152400" y="17526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thẻ định dạng khối văn bản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Tiêu đề (Heading) 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&lt;h1&gt;, &lt;h2&gt;, &lt;h3&gt;,…</a:t>
            </a:r>
            <a:endParaRPr b="1" i="0" sz="2900" u="none" cap="none" strike="noStrike">
              <a:solidFill>
                <a:srgbClr val="1E3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Đoạn văn bản (Paragraph):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&lt;p&gt;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Danh sách (List Items):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&lt;li&gt;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Đường kẻ ngang (Horizontal Rules):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&lt;hr&gt;</a:t>
            </a:r>
            <a:endParaRPr/>
          </a:p>
          <a:p>
            <a:pPr indent="-49212" lvl="1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thẻ định dạng chuỗi văn bản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 chữ 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&lt;em&gt;, &lt;i&gt;, &lt;b&gt; và &lt;font&gt;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siêu liên kết 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&lt;a&gt;</a:t>
            </a:r>
            <a:endParaRPr/>
          </a:p>
          <a:p>
            <a:pPr indent="-227012" lvl="1" marL="45720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Xuống dòng : </a:t>
            </a:r>
            <a:r>
              <a:rPr b="1" i="0" lang="en-US" sz="26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Heading: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685800" y="1447800"/>
            <a:ext cx="777557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1" i="0" lang="en-US" sz="2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HEADING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1" i="0" sz="2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&lt;TITLE&gt;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		&lt;H1&gt;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H1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      &lt;H2&gt;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H2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&lt;H3&gt;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H3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&lt;H4&gt;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H4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&lt;/H4&gt;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&lt;H5&gt;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H5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&lt;/H5&gt;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&lt;H6&gt;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HTML - H6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&lt;/H6&gt;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Paragraph: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228600" y="1524000"/>
            <a:ext cx="868997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PARAGRAPH</a:t>
            </a:r>
            <a:r>
              <a:rPr b="1" i="0" lang="en-US" sz="3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&lt;P&gt;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1" i="0" sz="3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HTML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 bgcolor=‘lavender’&gt;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&lt;h3&gt;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HTML document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This is going to be real fun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&lt;h2&gt;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another heading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   &lt;/p&gt;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&lt;p align=‘center’&gt;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paragraph element</a:t>
            </a: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-228600" lvl="0" marL="228600" marR="0" rtl="0" algn="l">
              <a:lnSpc>
                <a:spcPct val="6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Paragraph (t):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457200" y="1447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HORIZONTAL RULES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…&gt;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các thuộc tính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3837" lvl="2" marL="6826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Canh hàng đường kẻ ngang so với trang web</a:t>
            </a:r>
            <a:endParaRPr/>
          </a:p>
          <a:p>
            <a:pPr indent="-223837" lvl="2" marL="6826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Chiều dài đường kẻ ngang</a:t>
            </a:r>
            <a:endParaRPr/>
          </a:p>
          <a:p>
            <a:pPr indent="-223837" lvl="2" marL="6826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Bề rộng của đường kẻ ngang</a:t>
            </a:r>
            <a:endParaRPr/>
          </a:p>
          <a:p>
            <a:pPr indent="-223837" lvl="2" marL="6826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noshade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Không có bóng</a:t>
            </a:r>
            <a:endParaRPr/>
          </a:p>
          <a:p>
            <a:pPr indent="-223837" lvl="2" marL="6826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noshade size=‘5’ align=‘center’ width=‘40%’&gt;&lt;/HR&gt;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E3AF8"/>
              </a:buClr>
              <a:buSzPts val="2600"/>
              <a:buFont typeface="Courier New"/>
              <a:buChar char="•"/>
            </a:pPr>
            <a:r>
              <a:rPr b="1" i="0" lang="en-US" sz="26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&lt;HR size=’15’ align=‘right’ width=‘80%’&gt;&lt;/HR&gt;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16" name="Google Shape;316;p16"/>
          <p:cNvSpPr txBox="1"/>
          <p:nvPr/>
        </p:nvSpPr>
        <p:spPr>
          <a:xfrm>
            <a:off x="60325" y="873125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Định dạng chữ: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609600" y="1905000"/>
            <a:ext cx="7775575" cy="389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bold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strong 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&lt;big&gt;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big 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&lt;/big&gt;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emphasized 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&lt;i&gt;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italic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&lt;/i&gt;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&lt;small&gt;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is small</a:t>
            </a:r>
            <a:r>
              <a:rPr b="0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&lt;/small&gt;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contains a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&lt;/sub&gt;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contains x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&lt;sup&gt;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&lt;/sup&gt;</a:t>
            </a:r>
            <a:r>
              <a:rPr b="0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 x 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XỬ LÝ VĂN BẢN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60325" y="873125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Ví dụ về Định dạng chữ (t):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685800" y="1790700"/>
            <a:ext cx="7775575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&lt;EM&gt;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&lt;/EM&gt;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&lt;/STRONG&gt;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&lt;DFN&gt;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&lt;/DFN&gt;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&lt;/CODE&gt;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&lt;KBD&gt;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&lt;/KBD&gt;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&lt;VAR&gt;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&lt;/VAR&gt;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&lt;CITE&gt;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&lt;/CITE&gt;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&lt;BLINK&gt;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&lt;/BLINK&gt;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&lt;/DEL&gt;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1E3AF8"/>
              </a:buClr>
              <a:buSzPts val="3000"/>
              <a:buFont typeface="Courier New"/>
              <a:buNone/>
            </a:pP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&lt;INS&gt;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Sciences</a:t>
            </a:r>
            <a:r>
              <a:rPr b="1" i="0" lang="en-US" sz="30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&lt;/INS&gt;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DOCUMENT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0" y="8382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Special characters:</a:t>
            </a:r>
            <a:r>
              <a:rPr b="1" i="0" lang="en-US" sz="32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39" name="Google Shape;33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7" y="1517650"/>
            <a:ext cx="8742362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 txBox="1"/>
          <p:nvPr/>
        </p:nvSpPr>
        <p:spPr>
          <a:xfrm>
            <a:off x="914400" y="4560887"/>
            <a:ext cx="711041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 is : 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206375" y="5653087"/>
            <a:ext cx="8937625" cy="366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&amp;lt;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hoa tu nhien</a:t>
            </a:r>
            <a:r>
              <a:rPr b="0" i="0" lang="en-US" sz="18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&amp;gt;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&amp;nbsp;&amp;nbsp;&amp;nbsp;&amp;nbsp;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&amp;quot;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hoc tu nhien</a:t>
            </a:r>
            <a:r>
              <a:rPr b="0" i="0" lang="en-US" sz="18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&amp;quot;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3459162" y="4640262"/>
            <a:ext cx="5180012" cy="366712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&lt;Khoa hoa tu nhien&gt;      "Khoa hoc tu nhien"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HÌNH ẢNH</a:t>
            </a:r>
            <a:endParaRPr/>
          </a:p>
        </p:txBody>
      </p:sp>
      <p:sp>
        <p:nvSpPr>
          <p:cNvPr id="352" name="Google Shape;352;p19"/>
          <p:cNvSpPr txBox="1"/>
          <p:nvPr/>
        </p:nvSpPr>
        <p:spPr>
          <a:xfrm>
            <a:off x="454025" y="1223962"/>
            <a:ext cx="8232775" cy="441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&lt;img&gt;</a:t>
            </a:r>
            <a:r>
              <a:rPr b="0" i="0" lang="en-US" sz="32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Không có thẻ đóng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thuộc tính của tag &lt;img&gt;:</a:t>
            </a:r>
            <a:endParaRPr/>
          </a:p>
          <a:p>
            <a:pPr indent="-227012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Đường dẫn đến file hình ảnh</a:t>
            </a:r>
            <a:endParaRPr/>
          </a:p>
          <a:p>
            <a:pPr indent="-227012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Chú thích cho hình ảnh</a:t>
            </a:r>
            <a:endParaRPr/>
          </a:p>
          <a:p>
            <a:pPr indent="-227012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Top, Bottom, Middle</a:t>
            </a:r>
            <a:endParaRPr/>
          </a:p>
          <a:p>
            <a:pPr indent="-227012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b="0" i="0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Độ dày nét viền quanh ảnh (default=0)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 ảnh nền cho trang web</a:t>
            </a:r>
            <a:endParaRPr/>
          </a:p>
          <a:p>
            <a:pPr indent="-227012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thẻ </a:t>
            </a:r>
            <a:r>
              <a:rPr b="0" i="0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&lt;body </a:t>
            </a:r>
            <a:r>
              <a:rPr b="0" i="0" lang="en-US" sz="2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Background=‘Image Path’</a:t>
            </a:r>
            <a:r>
              <a:rPr b="0" i="0" lang="en-US" sz="28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0" y="2085975"/>
            <a:ext cx="9144000" cy="1647825"/>
          </a:xfrm>
          <a:prstGeom prst="rect">
            <a:avLst/>
          </a:prstGeom>
          <a:solidFill>
            <a:srgbClr val="FF6600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0" y="22955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TỔNG QUAN VỀ HTML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SOUND TAG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304800" y="4876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&lt;BGSOUND  src=‘anh\nhacnen.mp3’  LOOP=‘1’&gt;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304800" y="1143000"/>
            <a:ext cx="8610600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		</a:t>
            </a:r>
            <a:r>
              <a:rPr b="1" i="0" lang="en-US" sz="3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&lt;Bgsound&gt;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990600" y="3702050"/>
            <a:ext cx="7239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Loop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=“number of loop”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if loop=“-1”: loop forever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1447800" y="3092450"/>
            <a:ext cx="5808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- Src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=“address of sound file”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304800" y="2438400"/>
            <a:ext cx="800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Property: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graphicFrame>
        <p:nvGraphicFramePr>
          <p:cNvPr id="376" name="Google Shape;376;p21"/>
          <p:cNvGraphicFramePr/>
          <p:nvPr/>
        </p:nvGraphicFramePr>
        <p:xfrm>
          <a:off x="228600" y="830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3967150"/>
                <a:gridCol w="1295400"/>
                <a:gridCol w="3276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Kiểu danh sách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Thẻ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Phần tử trong 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có thứ tự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&lt;OL&gt;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&lt;Li&gt;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không có thứ tự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&lt;UL&gt;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D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&lt;Li&gt;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DFE"/>
                    </a:solidFill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 sách tự định nghĩa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&lt;DL&gt;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E3AF8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1E3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&lt;Dt&gt;, &lt;Di&gt;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</a:tr>
            </a:tbl>
          </a:graphicData>
        </a:graphic>
      </p:graphicFrame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" y="3048000"/>
            <a:ext cx="757555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3810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&lt;OL&gt;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&lt;LI&gt;Tiêu đề phần tử thứ nhất&lt;/LI&gt;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&lt;LI&gt;Tiêu đề phần tử thứ hai&lt;/LI&gt;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&lt;/OL&gt;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04800" y="914400"/>
            <a:ext cx="3911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sách có thứ tự</a:t>
            </a:r>
            <a:r>
              <a:rPr b="0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533400" y="3886200"/>
            <a:ext cx="541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1066800" y="5114925"/>
            <a:ext cx="5715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=“Kiểu danh sách”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1066800" y="4495800"/>
            <a:ext cx="6858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b="0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=“Giá trị bắt đầu”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1784350" y="5724525"/>
            <a:ext cx="54546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b="0" i="1" lang="en-US" sz="28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Kiểu danh sách gồm: 1, a, A, i, I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3">
            <a:alphaModFix/>
          </a:blip>
          <a:srcRect b="0" l="0" r="0" t="16785"/>
          <a:stretch/>
        </p:blipFill>
        <p:spPr>
          <a:xfrm>
            <a:off x="3175" y="762000"/>
            <a:ext cx="6092825" cy="59134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4">
            <a:alphaModFix/>
          </a:blip>
          <a:srcRect b="0" l="0" r="0" t="15063"/>
          <a:stretch/>
        </p:blipFill>
        <p:spPr>
          <a:xfrm>
            <a:off x="6415088" y="838200"/>
            <a:ext cx="2652712" cy="571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04" name="Google Shape;404;p23"/>
          <p:cNvSpPr txBox="1"/>
          <p:nvPr/>
        </p:nvSpPr>
        <p:spPr>
          <a:xfrm>
            <a:off x="533400" y="2057400"/>
            <a:ext cx="1668462" cy="9429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6723062" y="1876425"/>
            <a:ext cx="1125537" cy="790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465137" y="3200400"/>
            <a:ext cx="1973262" cy="906462"/>
          </a:xfrm>
          <a:prstGeom prst="rect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6799262" y="3276600"/>
            <a:ext cx="1125537" cy="790575"/>
          </a:xfrm>
          <a:prstGeom prst="rect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533400" y="4343400"/>
            <a:ext cx="1828800" cy="990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799262" y="4724400"/>
            <a:ext cx="1125537" cy="79057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19" name="Google Shape;419;p24"/>
          <p:cNvPicPr preferRelativeResize="0"/>
          <p:nvPr/>
        </p:nvPicPr>
        <p:blipFill rotWithShape="1">
          <a:blip r:embed="rId3">
            <a:alphaModFix/>
          </a:blip>
          <a:srcRect b="5975" l="0" r="0" t="15923"/>
          <a:stretch/>
        </p:blipFill>
        <p:spPr>
          <a:xfrm>
            <a:off x="0" y="914400"/>
            <a:ext cx="4670425" cy="5638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20" name="Google Shape;420;p24"/>
          <p:cNvPicPr preferRelativeResize="0"/>
          <p:nvPr/>
        </p:nvPicPr>
        <p:blipFill rotWithShape="1">
          <a:blip r:embed="rId4">
            <a:alphaModFix/>
          </a:blip>
          <a:srcRect b="0" l="0" r="0" t="12579"/>
          <a:stretch/>
        </p:blipFill>
        <p:spPr>
          <a:xfrm>
            <a:off x="4810125" y="1254125"/>
            <a:ext cx="4257675" cy="49387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21" name="Google Shape;421;p24"/>
          <p:cNvSpPr txBox="1"/>
          <p:nvPr/>
        </p:nvSpPr>
        <p:spPr>
          <a:xfrm>
            <a:off x="381000" y="1752600"/>
            <a:ext cx="1666875" cy="76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5029200" y="1933575"/>
            <a:ext cx="1123950" cy="790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381000" y="2681287"/>
            <a:ext cx="3505200" cy="1052512"/>
          </a:xfrm>
          <a:prstGeom prst="rect">
            <a:avLst/>
          </a:prstGeom>
          <a:solidFill>
            <a:srgbClr val="CCFFCC">
              <a:alpha val="37647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5029200" y="3070225"/>
            <a:ext cx="2149475" cy="1025525"/>
          </a:xfrm>
          <a:prstGeom prst="rect">
            <a:avLst/>
          </a:prstGeom>
          <a:solidFill>
            <a:srgbClr val="CCFFCC">
              <a:alpha val="37647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381000" y="4114800"/>
            <a:ext cx="3386137" cy="1828800"/>
          </a:xfrm>
          <a:prstGeom prst="rect">
            <a:avLst/>
          </a:prstGeom>
          <a:solidFill>
            <a:srgbClr val="CCECFF">
              <a:alpha val="2549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5029200" y="4479925"/>
            <a:ext cx="2854325" cy="1074737"/>
          </a:xfrm>
          <a:prstGeom prst="rect">
            <a:avLst/>
          </a:prstGeom>
          <a:solidFill>
            <a:srgbClr val="CCECFF">
              <a:alpha val="2549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</a:t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3810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&lt;UL&gt;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	 </a:t>
            </a: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&lt;LI&gt;Tiêu đề phần tử thứ nhất&lt;/LI&gt;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&lt;LI&gt;Tiêu đề phần tử thứ hai&lt;/LI&gt;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    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&lt;/UL&gt;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304800" y="914400"/>
            <a:ext cx="5130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sách không có thứ tự:</a:t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533400" y="3886200"/>
            <a:ext cx="541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</p:txBody>
      </p:sp>
      <p:sp>
        <p:nvSpPr>
          <p:cNvPr id="439" name="Google Shape;439;p25"/>
          <p:cNvSpPr txBox="1"/>
          <p:nvPr/>
        </p:nvSpPr>
        <p:spPr>
          <a:xfrm>
            <a:off x="533400" y="4495800"/>
            <a:ext cx="487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Type=“</a:t>
            </a:r>
            <a:r>
              <a:rPr b="0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kiểu liệt kê</a:t>
            </a:r>
            <a:r>
              <a:rPr b="1" i="0" lang="en-US" sz="2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1524000" y="5181600"/>
            <a:ext cx="56388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0" i="1" lang="en-US" sz="2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Kiểu liệt kê: square, </a:t>
            </a:r>
            <a:r>
              <a:rPr b="0" i="1" lang="en-US" sz="2800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circle,...</a:t>
            </a:r>
            <a:endParaRPr b="0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2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CÁC TAG DANH SÁCH – Ví dụ</a:t>
            </a:r>
            <a:endParaRPr/>
          </a:p>
        </p:txBody>
      </p:sp>
      <p:pic>
        <p:nvPicPr>
          <p:cNvPr id="450" name="Google Shape;450;p26"/>
          <p:cNvPicPr preferRelativeResize="0"/>
          <p:nvPr/>
        </p:nvPicPr>
        <p:blipFill rotWithShape="1">
          <a:blip r:embed="rId3">
            <a:alphaModFix/>
          </a:blip>
          <a:srcRect b="0" l="0" r="0" t="19203"/>
          <a:stretch/>
        </p:blipFill>
        <p:spPr>
          <a:xfrm>
            <a:off x="31750" y="914400"/>
            <a:ext cx="4981575" cy="571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51" name="Google Shape;451;p26"/>
          <p:cNvPicPr preferRelativeResize="0"/>
          <p:nvPr/>
        </p:nvPicPr>
        <p:blipFill rotWithShape="1">
          <a:blip r:embed="rId4">
            <a:alphaModFix/>
          </a:blip>
          <a:srcRect b="0" l="0" r="0" t="14936"/>
          <a:stretch/>
        </p:blipFill>
        <p:spPr>
          <a:xfrm>
            <a:off x="5788025" y="863600"/>
            <a:ext cx="2898775" cy="584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52" name="Google Shape;452;p26"/>
          <p:cNvSpPr/>
          <p:nvPr/>
        </p:nvSpPr>
        <p:spPr>
          <a:xfrm>
            <a:off x="838200" y="2057400"/>
            <a:ext cx="1219200" cy="304800"/>
          </a:xfrm>
          <a:prstGeom prst="ellipse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804862" y="3200400"/>
            <a:ext cx="1557337" cy="304800"/>
          </a:xfrm>
          <a:prstGeom prst="ellipse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838200" y="4276725"/>
            <a:ext cx="1371600" cy="371475"/>
          </a:xfrm>
          <a:prstGeom prst="ellipse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DANH SÁCH TỰ ĐỊNH NGHĨA</a:t>
            </a:r>
            <a:endParaRPr/>
          </a:p>
        </p:txBody>
      </p:sp>
      <p:pic>
        <p:nvPicPr>
          <p:cNvPr id="464" name="Google Shape;464;p27"/>
          <p:cNvPicPr preferRelativeResize="0"/>
          <p:nvPr/>
        </p:nvPicPr>
        <p:blipFill rotWithShape="1">
          <a:blip r:embed="rId3">
            <a:alphaModFix/>
          </a:blip>
          <a:srcRect b="0" l="0" r="0" t="26164"/>
          <a:stretch/>
        </p:blipFill>
        <p:spPr>
          <a:xfrm>
            <a:off x="44450" y="1060450"/>
            <a:ext cx="5746750" cy="45783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65" name="Google Shape;465;p27"/>
          <p:cNvPicPr preferRelativeResize="0"/>
          <p:nvPr/>
        </p:nvPicPr>
        <p:blipFill rotWithShape="1">
          <a:blip r:embed="rId4">
            <a:alphaModFix/>
          </a:blip>
          <a:srcRect b="0" l="0" r="0" t="23970"/>
          <a:stretch/>
        </p:blipFill>
        <p:spPr>
          <a:xfrm>
            <a:off x="4419600" y="1911350"/>
            <a:ext cx="4648200" cy="41084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&lt;a&gt; (anchor)</a:t>
            </a:r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228600" y="779462"/>
            <a:ext cx="8763000" cy="409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Cú pháp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href="URL“ target=‘……’&gt; </a:t>
            </a: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content</a:t>
            </a: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r>
              <a:rPr b="1" i="0" lang="en-US" sz="18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Thuộc tính target của tag &lt;a&gt;: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frame có tên NAME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sổ mới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sổ cha của nó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chính cửa sổ hiện hành</a:t>
            </a:r>
            <a:endParaRPr/>
          </a:p>
          <a:p>
            <a:pPr indent="-2270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_top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tải trang web vào cửa số cao nhất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476" name="Google Shape;4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64125"/>
            <a:ext cx="5181600" cy="156527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7" name="Google Shape;4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021138"/>
            <a:ext cx="3886200" cy="27606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478" name="Google Shape;478;p28"/>
          <p:cNvSpPr txBox="1"/>
          <p:nvPr/>
        </p:nvSpPr>
        <p:spPr>
          <a:xfrm>
            <a:off x="1600200" y="5715000"/>
            <a:ext cx="1684337" cy="219075"/>
          </a:xfrm>
          <a:prstGeom prst="rect">
            <a:avLst/>
          </a:prstGeom>
          <a:solidFill>
            <a:srgbClr val="FFFF00">
              <a:alpha val="34509"/>
            </a:srgbClr>
          </a:solidFill>
          <a:ln cap="flat" cmpd="sng" w="9525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3509962" y="5661025"/>
            <a:ext cx="1214437" cy="282575"/>
          </a:xfrm>
          <a:prstGeom prst="rect">
            <a:avLst/>
          </a:prstGeom>
          <a:solidFill>
            <a:srgbClr val="99FF99">
              <a:alpha val="34509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ngoại</a:t>
            </a:r>
            <a:endParaRPr/>
          </a:p>
        </p:txBody>
      </p:sp>
      <p:grpSp>
        <p:nvGrpSpPr>
          <p:cNvPr id="489" name="Google Shape;489;p29"/>
          <p:cNvGrpSpPr/>
          <p:nvPr/>
        </p:nvGrpSpPr>
        <p:grpSpPr>
          <a:xfrm>
            <a:off x="1371600" y="3008312"/>
            <a:ext cx="2590800" cy="3521075"/>
            <a:chOff x="768" y="1824"/>
            <a:chExt cx="1632" cy="2218"/>
          </a:xfrm>
        </p:grpSpPr>
        <p:sp>
          <p:nvSpPr>
            <p:cNvPr id="490" name="Google Shape;490;p29"/>
            <p:cNvSpPr txBox="1"/>
            <p:nvPr/>
          </p:nvSpPr>
          <p:spPr>
            <a:xfrm>
              <a:off x="768" y="1824"/>
              <a:ext cx="1632" cy="1632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ahoma"/>
                <a:buNone/>
              </a:pPr>
              <a:r>
                <a:rPr b="0" i="0" lang="en-US" sz="220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Bài học 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816" y="3504"/>
              <a:ext cx="1488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Trang hiện tại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baihoc1.htm</a:t>
              </a: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>
            <a:off x="5943600" y="2170112"/>
            <a:ext cx="2590800" cy="3825875"/>
            <a:chOff x="3648" y="1824"/>
            <a:chExt cx="1632" cy="2410"/>
          </a:xfrm>
        </p:grpSpPr>
        <p:sp>
          <p:nvSpPr>
            <p:cNvPr id="493" name="Google Shape;493;p29"/>
            <p:cNvSpPr txBox="1"/>
            <p:nvPr/>
          </p:nvSpPr>
          <p:spPr>
            <a:xfrm>
              <a:off x="3648" y="1824"/>
              <a:ext cx="1632" cy="1632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3696" y="3504"/>
              <a:ext cx="1488" cy="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Trang có địa chỉ xác định từ URL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baihoc2.htm</a:t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3657600" y="3008312"/>
            <a:ext cx="2292350" cy="1600200"/>
            <a:chOff x="2208" y="1824"/>
            <a:chExt cx="1444" cy="1008"/>
          </a:xfrm>
        </p:grpSpPr>
        <p:sp>
          <p:nvSpPr>
            <p:cNvPr id="496" name="Google Shape;496;p29"/>
            <p:cNvSpPr/>
            <p:nvPr/>
          </p:nvSpPr>
          <p:spPr>
            <a:xfrm flipH="1" rot="10800000">
              <a:off x="2975" y="1824"/>
              <a:ext cx="677" cy="622"/>
            </a:xfrm>
            <a:custGeom>
              <a:rect b="b" l="l" r="r" t="t"/>
              <a:pathLst>
                <a:path extrusionOk="0" fill="none" h="21600" w="21751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extrusionOk="0" h="21600" w="21751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21751" y="21599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 flipH="1" rot="10800000">
              <a:off x="2208" y="2400"/>
              <a:ext cx="768" cy="43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9"/>
            <p:cNvSpPr txBox="1"/>
            <p:nvPr/>
          </p:nvSpPr>
          <p:spPr>
            <a:xfrm>
              <a:off x="2880" y="2160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  <p:sp>
        <p:nvSpPr>
          <p:cNvPr id="499" name="Google Shape;499;p29"/>
          <p:cNvSpPr txBox="1"/>
          <p:nvPr/>
        </p:nvSpPr>
        <p:spPr>
          <a:xfrm>
            <a:off x="152400" y="1182687"/>
            <a:ext cx="6240462" cy="417512"/>
          </a:xfrm>
          <a:prstGeom prst="rect">
            <a:avLst/>
          </a:prstGeom>
          <a:solidFill>
            <a:srgbClr val="FFCC99">
              <a:alpha val="39607"/>
            </a:srgbClr>
          </a:solidFill>
          <a:ln cap="flat" cmpd="sng" w="9525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7011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=“URL”&gt;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đại diện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Char char="•"/>
            </a:pPr>
            <a:r>
              <a:rPr b="1" i="0" lang="en-US" sz="36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n-US" sz="32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(HyperText Markup Language) - Ngôn ngữ đánh dấu siêu văn bản.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Là một ngôn ngữ dùng để xây dựng một trang Web.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HTML là do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Berner Lee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phát minh và được tổ chức W3C đưa thành chuẩn năm 1994.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Siêu văn bản được thể hiện:</a:t>
            </a:r>
            <a:endParaRPr/>
          </a:p>
          <a:p>
            <a:pPr indent="-227012" lvl="1" marL="4572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 trang Web không theo thứ tự hay thứ bậc thông tin.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1" marL="457200" marR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Siêu văn bản tạo cho bạn khả năng di chuyển ngay tới thông tin được liên kết theo thứ tự ngẫu nhiên.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3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nội</a:t>
            </a:r>
            <a:endParaRPr/>
          </a:p>
        </p:txBody>
      </p:sp>
      <p:sp>
        <p:nvSpPr>
          <p:cNvPr id="509" name="Google Shape;509;p30"/>
          <p:cNvSpPr txBox="1"/>
          <p:nvPr/>
        </p:nvSpPr>
        <p:spPr>
          <a:xfrm>
            <a:off x="76200" y="990600"/>
            <a:ext cx="6096000" cy="1143000"/>
          </a:xfrm>
          <a:prstGeom prst="rect">
            <a:avLst/>
          </a:prstGeom>
          <a:solidFill>
            <a:srgbClr val="FFCC99">
              <a:alpha val="29803"/>
            </a:srgbClr>
          </a:solidFill>
          <a:ln cap="flat" cmpd="sng" w="9525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7011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=“TenViTri"&gt;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 tri bat dau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  <a:p>
            <a:pPr indent="-227011" lvl="1" marL="4572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TenViTri"&gt;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đại diện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990600" y="3092450"/>
            <a:ext cx="3048000" cy="2895600"/>
            <a:chOff x="384" y="2112"/>
            <a:chExt cx="1920" cy="1824"/>
          </a:xfrm>
        </p:grpSpPr>
        <p:sp>
          <p:nvSpPr>
            <p:cNvPr id="511" name="Google Shape;511;p30"/>
            <p:cNvSpPr txBox="1"/>
            <p:nvPr/>
          </p:nvSpPr>
          <p:spPr>
            <a:xfrm>
              <a:off x="960" y="2112"/>
              <a:ext cx="1344" cy="1824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Text đại diện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Vi tri bat dau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.…abcdefgh…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...01234567…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</p:txBody>
        </p:sp>
        <p:sp>
          <p:nvSpPr>
            <p:cNvPr id="512" name="Google Shape;512;p30"/>
            <p:cNvSpPr txBox="1"/>
            <p:nvPr/>
          </p:nvSpPr>
          <p:spPr>
            <a:xfrm>
              <a:off x="384" y="2256"/>
              <a:ext cx="528" cy="1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Nội dung trang khi chưa liên kết</a:t>
              </a:r>
              <a:endParaRPr/>
            </a:p>
          </p:txBody>
        </p:sp>
      </p:grpSp>
      <p:grpSp>
        <p:nvGrpSpPr>
          <p:cNvPr id="513" name="Google Shape;513;p30"/>
          <p:cNvGrpSpPr/>
          <p:nvPr/>
        </p:nvGrpSpPr>
        <p:grpSpPr>
          <a:xfrm>
            <a:off x="5689600" y="3041650"/>
            <a:ext cx="3200400" cy="2895600"/>
            <a:chOff x="3600" y="1680"/>
            <a:chExt cx="2016" cy="1824"/>
          </a:xfrm>
        </p:grpSpPr>
        <p:sp>
          <p:nvSpPr>
            <p:cNvPr id="514" name="Google Shape;514;p30"/>
            <p:cNvSpPr txBox="1"/>
            <p:nvPr/>
          </p:nvSpPr>
          <p:spPr>
            <a:xfrm>
              <a:off x="3600" y="1680"/>
              <a:ext cx="1344" cy="1824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sng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Text đại diện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Vi tri bat dau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.…abcdefgh…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...01234567…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.…………………</a:t>
              </a:r>
              <a:endParaRPr/>
            </a:p>
          </p:txBody>
        </p:sp>
        <p:sp>
          <p:nvSpPr>
            <p:cNvPr id="515" name="Google Shape;515;p30"/>
            <p:cNvSpPr txBox="1"/>
            <p:nvPr/>
          </p:nvSpPr>
          <p:spPr>
            <a:xfrm>
              <a:off x="5088" y="1872"/>
              <a:ext cx="528" cy="1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Nội dung trang khi  bấm liên kết</a:t>
              </a:r>
              <a:endParaRPr/>
            </a:p>
          </p:txBody>
        </p:sp>
      </p:grpSp>
      <p:sp>
        <p:nvSpPr>
          <p:cNvPr id="516" name="Google Shape;516;p30"/>
          <p:cNvSpPr txBox="1"/>
          <p:nvPr/>
        </p:nvSpPr>
        <p:spPr>
          <a:xfrm>
            <a:off x="1828800" y="3016250"/>
            <a:ext cx="2286000" cy="16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 txBox="1"/>
          <p:nvPr/>
        </p:nvSpPr>
        <p:spPr>
          <a:xfrm>
            <a:off x="5613400" y="2989262"/>
            <a:ext cx="2286000" cy="16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30"/>
          <p:cNvGrpSpPr/>
          <p:nvPr/>
        </p:nvGrpSpPr>
        <p:grpSpPr>
          <a:xfrm>
            <a:off x="3810000" y="3092450"/>
            <a:ext cx="1703387" cy="1006475"/>
            <a:chOff x="2400" y="1728"/>
            <a:chExt cx="1073" cy="634"/>
          </a:xfrm>
        </p:grpSpPr>
        <p:sp>
          <p:nvSpPr>
            <p:cNvPr id="519" name="Google Shape;519;p30"/>
            <p:cNvSpPr/>
            <p:nvPr/>
          </p:nvSpPr>
          <p:spPr>
            <a:xfrm flipH="1" rot="10800000">
              <a:off x="2400" y="1728"/>
              <a:ext cx="1073" cy="526"/>
            </a:xfrm>
            <a:custGeom>
              <a:rect b="b" l="l" r="r" t="t"/>
              <a:pathLst>
                <a:path extrusionOk="0" fill="none" h="21600" w="34465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extrusionOk="0" h="21600" w="34465">
                  <a:moveTo>
                    <a:pt x="34465" y="17344"/>
                  </a:moveTo>
                  <a:cubicBezTo>
                    <a:pt x="30741" y="20107"/>
                    <a:pt x="26227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34465" y="17344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 txBox="1"/>
            <p:nvPr/>
          </p:nvSpPr>
          <p:spPr>
            <a:xfrm>
              <a:off x="2688" y="1920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8" name="Google Shape;528;p3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Liên kết Email</a:t>
            </a:r>
            <a:endParaRPr/>
          </a:p>
        </p:txBody>
      </p:sp>
      <p:grpSp>
        <p:nvGrpSpPr>
          <p:cNvPr id="530" name="Google Shape;530;p31"/>
          <p:cNvGrpSpPr/>
          <p:nvPr/>
        </p:nvGrpSpPr>
        <p:grpSpPr>
          <a:xfrm>
            <a:off x="3962400" y="990600"/>
            <a:ext cx="5068887" cy="3444875"/>
            <a:chOff x="4205623" y="1589518"/>
            <a:chExt cx="4728312" cy="2834202"/>
          </a:xfrm>
        </p:grpSpPr>
        <p:pic>
          <p:nvPicPr>
            <p:cNvPr id="531" name="Google Shape;53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5623" y="1589518"/>
              <a:ext cx="4728312" cy="2834202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532" name="Google Shape;532;p31"/>
            <p:cNvSpPr txBox="1"/>
            <p:nvPr/>
          </p:nvSpPr>
          <p:spPr>
            <a:xfrm>
              <a:off x="5128054" y="3534032"/>
              <a:ext cx="30123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MICROSOFT OUTLOOK 2007</a:t>
              </a:r>
              <a:endParaRPr/>
            </a:p>
          </p:txBody>
        </p:sp>
      </p:grpSp>
      <p:sp>
        <p:nvSpPr>
          <p:cNvPr id="533" name="Google Shape;533;p31"/>
          <p:cNvSpPr txBox="1"/>
          <p:nvPr/>
        </p:nvSpPr>
        <p:spPr>
          <a:xfrm>
            <a:off x="533400" y="2706687"/>
            <a:ext cx="2590800" cy="2590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i="0" lang="en-US" sz="2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Liên hệ Admin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…………………</a:t>
            </a:r>
            <a:endParaRPr/>
          </a:p>
        </p:txBody>
      </p:sp>
      <p:grpSp>
        <p:nvGrpSpPr>
          <p:cNvPr id="534" name="Google Shape;534;p31"/>
          <p:cNvGrpSpPr/>
          <p:nvPr/>
        </p:nvGrpSpPr>
        <p:grpSpPr>
          <a:xfrm>
            <a:off x="2757487" y="2438400"/>
            <a:ext cx="2424112" cy="1868487"/>
            <a:chOff x="2208" y="1824"/>
            <a:chExt cx="1444" cy="1008"/>
          </a:xfrm>
        </p:grpSpPr>
        <p:sp>
          <p:nvSpPr>
            <p:cNvPr id="535" name="Google Shape;535;p31"/>
            <p:cNvSpPr/>
            <p:nvPr/>
          </p:nvSpPr>
          <p:spPr>
            <a:xfrm flipH="1" rot="10800000">
              <a:off x="2975" y="1824"/>
              <a:ext cx="677" cy="622"/>
            </a:xfrm>
            <a:custGeom>
              <a:rect b="b" l="l" r="r" t="t"/>
              <a:pathLst>
                <a:path extrusionOk="0" fill="none" h="21600" w="21751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</a:path>
                <a:path extrusionOk="0" h="21600" w="21751">
                  <a:moveTo>
                    <a:pt x="21751" y="21599"/>
                  </a:moveTo>
                  <a:cubicBezTo>
                    <a:pt x="21697" y="21599"/>
                    <a:pt x="21644" y="21599"/>
                    <a:pt x="21591" y="21600"/>
                  </a:cubicBezTo>
                  <a:cubicBezTo>
                    <a:pt x="9909" y="21600"/>
                    <a:pt x="344" y="12312"/>
                    <a:pt x="0" y="635"/>
                  </a:cubicBezTo>
                  <a:lnTo>
                    <a:pt x="21591" y="0"/>
                  </a:lnTo>
                  <a:lnTo>
                    <a:pt x="21751" y="21599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 flipH="1" rot="10800000">
              <a:off x="2208" y="2400"/>
              <a:ext cx="768" cy="43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1"/>
            <p:cNvSpPr txBox="1"/>
            <p:nvPr/>
          </p:nvSpPr>
          <p:spPr>
            <a:xfrm>
              <a:off x="2335" y="2129"/>
              <a:ext cx="720" cy="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Click chuột</a:t>
              </a:r>
              <a:endParaRPr/>
            </a:p>
          </p:txBody>
        </p:sp>
      </p:grpSp>
      <p:sp>
        <p:nvSpPr>
          <p:cNvPr id="538" name="Google Shape;538;p31"/>
          <p:cNvSpPr txBox="1"/>
          <p:nvPr/>
        </p:nvSpPr>
        <p:spPr>
          <a:xfrm>
            <a:off x="257175" y="5762625"/>
            <a:ext cx="8582025" cy="333375"/>
          </a:xfrm>
          <a:prstGeom prst="rect">
            <a:avLst/>
          </a:prstGeom>
          <a:solidFill>
            <a:srgbClr val="FFCC99">
              <a:alpha val="52549"/>
            </a:srgbClr>
          </a:solidFill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7011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=“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mailto:emailAddress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b="1" i="0" lang="en-US" sz="20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Liên hệ Admin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Phân loại địa chỉ URL</a:t>
            </a:r>
            <a:endParaRPr/>
          </a:p>
        </p:txBody>
      </p:sp>
      <p:sp>
        <p:nvSpPr>
          <p:cNvPr id="547" name="Google Shape;547;p32"/>
          <p:cNvSpPr txBox="1"/>
          <p:nvPr/>
        </p:nvSpPr>
        <p:spPr>
          <a:xfrm>
            <a:off x="228600" y="1828800"/>
            <a:ext cx="8686800" cy="183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URL phân làm 2 loại :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tuyệt đối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vị trí tuyệt đối so với Mạng Internet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Địa chỉ tương đối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vị trí tương đối so với trang web hiện hành đang chứ liên kết.</a:t>
            </a:r>
            <a:endParaRPr/>
          </a:p>
        </p:txBody>
      </p:sp>
      <p:sp>
        <p:nvSpPr>
          <p:cNvPr id="548" name="Google Shape;548;p32"/>
          <p:cNvSpPr txBox="1"/>
          <p:nvPr/>
        </p:nvSpPr>
        <p:spPr>
          <a:xfrm>
            <a:off x="152400" y="990600"/>
            <a:ext cx="8839200" cy="528637"/>
          </a:xfrm>
          <a:prstGeom prst="rect">
            <a:avLst/>
          </a:prstGeom>
          <a:solidFill>
            <a:srgbClr val="FFCC99">
              <a:alpha val="39607"/>
            </a:srgbClr>
          </a:solidFill>
          <a:ln cap="flat" cmpd="sng" w="9525">
            <a:solidFill>
              <a:srgbClr val="FF99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“ target=‘……’&gt;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content </a:t>
            </a:r>
            <a:r>
              <a:rPr b="1" i="0" lang="en-US" sz="2400" u="none" cap="none" strike="noStrik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&lt;/a&gt; </a:t>
            </a:r>
            <a:endParaRPr/>
          </a:p>
        </p:txBody>
      </p:sp>
      <p:pic>
        <p:nvPicPr>
          <p:cNvPr id="549" name="Google Shape;5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4565650"/>
            <a:ext cx="8504237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2"/>
          <p:cNvSpPr txBox="1"/>
          <p:nvPr/>
        </p:nvSpPr>
        <p:spPr>
          <a:xfrm>
            <a:off x="312737" y="3962400"/>
            <a:ext cx="6442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A6B8"/>
              </a:buClr>
              <a:buSzPts val="2800"/>
              <a:buFont typeface="Noto Sans Symbols"/>
              <a:buChar char="▪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ký hiệu đường dẫn đặc biệt: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559" name="Google Shape;559;p33"/>
          <p:cNvSpPr txBox="1"/>
          <p:nvPr/>
        </p:nvSpPr>
        <p:spPr>
          <a:xfrm>
            <a:off x="4200525" y="3505200"/>
            <a:ext cx="4760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1/file B.htm</a:t>
            </a:r>
            <a:endParaRPr/>
          </a:p>
        </p:txBody>
      </p:sp>
      <p:sp>
        <p:nvSpPr>
          <p:cNvPr id="560" name="Google Shape;560;p33"/>
          <p:cNvSpPr txBox="1"/>
          <p:nvPr/>
        </p:nvSpPr>
        <p:spPr>
          <a:xfrm>
            <a:off x="3667125" y="3124200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61" name="Google Shape;561;p33"/>
          <p:cNvSpPr txBox="1"/>
          <p:nvPr/>
        </p:nvSpPr>
        <p:spPr>
          <a:xfrm>
            <a:off x="4200525" y="41148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1/file B.htm</a:t>
            </a:r>
            <a:endParaRPr/>
          </a:p>
        </p:txBody>
      </p:sp>
      <p:sp>
        <p:nvSpPr>
          <p:cNvPr id="562" name="Google Shape;562;p33"/>
          <p:cNvSpPr txBox="1"/>
          <p:nvPr/>
        </p:nvSpPr>
        <p:spPr>
          <a:xfrm>
            <a:off x="4200525" y="54864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1/file B.htm</a:t>
            </a:r>
            <a:endParaRPr/>
          </a:p>
        </p:txBody>
      </p:sp>
      <p:sp>
        <p:nvSpPr>
          <p:cNvPr id="563" name="Google Shape;563;p33"/>
          <p:cNvSpPr txBox="1"/>
          <p:nvPr/>
        </p:nvSpPr>
        <p:spPr>
          <a:xfrm>
            <a:off x="4200525" y="48006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./Thu muc 1/file B.htm</a:t>
            </a:r>
            <a:endParaRPr/>
          </a:p>
        </p:txBody>
      </p:sp>
      <p:pic>
        <p:nvPicPr>
          <p:cNvPr id="564" name="Google Shape;5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3465512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3"/>
          <p:cNvSpPr txBox="1"/>
          <p:nvPr/>
        </p:nvSpPr>
        <p:spPr>
          <a:xfrm>
            <a:off x="1600200" y="15240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66" name="Google Shape;566;p33"/>
          <p:cNvSpPr/>
          <p:nvPr/>
        </p:nvSpPr>
        <p:spPr>
          <a:xfrm>
            <a:off x="2438400" y="2057400"/>
            <a:ext cx="609600" cy="990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3"/>
          <p:cNvSpPr txBox="1"/>
          <p:nvPr/>
        </p:nvSpPr>
        <p:spPr>
          <a:xfrm>
            <a:off x="38100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A có link đến file B, vậy trong file A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B&lt;/a&gt;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576" name="Google Shape;5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4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B có link đến file C, vậy trong file B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C&lt;/a&gt;</a:t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4121150" y="3517900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1_1/file C.htm</a:t>
            </a:r>
            <a:endParaRPr/>
          </a:p>
        </p:txBody>
      </p:sp>
      <p:sp>
        <p:nvSpPr>
          <p:cNvPr id="579" name="Google Shape;579;p34"/>
          <p:cNvSpPr txBox="1"/>
          <p:nvPr/>
        </p:nvSpPr>
        <p:spPr>
          <a:xfrm>
            <a:off x="3587750" y="3136900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4121150" y="45085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1_1/file C.htm</a:t>
            </a:r>
            <a:endParaRPr/>
          </a:p>
        </p:txBody>
      </p:sp>
      <p:sp>
        <p:nvSpPr>
          <p:cNvPr id="581" name="Google Shape;581;p34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4121150" y="56515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1_1/file C.htm</a:t>
            </a:r>
            <a:endParaRPr/>
          </a:p>
        </p:txBody>
      </p:sp>
      <p:sp>
        <p:nvSpPr>
          <p:cNvPr id="583" name="Google Shape;583;p34"/>
          <p:cNvSpPr txBox="1"/>
          <p:nvPr/>
        </p:nvSpPr>
        <p:spPr>
          <a:xfrm>
            <a:off x="4121150" y="5118100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./Thu muc 1_1/file C.htm</a:t>
            </a:r>
            <a:endParaRPr/>
          </a:p>
        </p:txBody>
      </p:sp>
      <p:sp>
        <p:nvSpPr>
          <p:cNvPr id="584" name="Google Shape;584;p34"/>
          <p:cNvSpPr/>
          <p:nvPr/>
        </p:nvSpPr>
        <p:spPr>
          <a:xfrm>
            <a:off x="2438400" y="2590800"/>
            <a:ext cx="609600" cy="990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593" name="Google Shape;5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5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 có link đến file D, vậy trong file D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D&lt;/a&gt;</a:t>
            </a:r>
            <a:endParaRPr/>
          </a:p>
        </p:txBody>
      </p:sp>
      <p:sp>
        <p:nvSpPr>
          <p:cNvPr id="595" name="Google Shape;595;p35"/>
          <p:cNvSpPr txBox="1"/>
          <p:nvPr/>
        </p:nvSpPr>
        <p:spPr>
          <a:xfrm>
            <a:off x="3817937" y="3519487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muc 1_2/file D.htm</a:t>
            </a:r>
            <a:endParaRPr/>
          </a:p>
        </p:txBody>
      </p:sp>
      <p:sp>
        <p:nvSpPr>
          <p:cNvPr id="596" name="Google Shape;596;p35"/>
          <p:cNvSpPr txBox="1"/>
          <p:nvPr/>
        </p:nvSpPr>
        <p:spPr>
          <a:xfrm>
            <a:off x="3284537" y="313848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3817937" y="4510087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1_2/file D.htm</a:t>
            </a:r>
            <a:endParaRPr/>
          </a:p>
        </p:txBody>
      </p:sp>
      <p:sp>
        <p:nvSpPr>
          <p:cNvPr id="598" name="Google Shape;598;p35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3817937" y="5653087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../Thu muc 1_2/file D.htm</a:t>
            </a:r>
            <a:endParaRPr/>
          </a:p>
        </p:txBody>
      </p:sp>
      <p:sp>
        <p:nvSpPr>
          <p:cNvPr id="600" name="Google Shape;600;p35"/>
          <p:cNvSpPr txBox="1"/>
          <p:nvPr/>
        </p:nvSpPr>
        <p:spPr>
          <a:xfrm>
            <a:off x="3817937" y="5119687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./../Thu muc 1_2/file D.htm</a:t>
            </a:r>
            <a:endParaRPr/>
          </a:p>
        </p:txBody>
      </p:sp>
      <p:sp>
        <p:nvSpPr>
          <p:cNvPr id="601" name="Google Shape;601;p35"/>
          <p:cNvSpPr/>
          <p:nvPr/>
        </p:nvSpPr>
        <p:spPr>
          <a:xfrm>
            <a:off x="2514600" y="3276600"/>
            <a:ext cx="609600" cy="990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10" name="Google Shape;6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6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D có link đến file F, vậy trong file F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F&lt;/a&gt;</a:t>
            </a:r>
            <a:endParaRPr/>
          </a:p>
        </p:txBody>
      </p:sp>
      <p:sp>
        <p:nvSpPr>
          <p:cNvPr id="612" name="Google Shape;612;p36"/>
          <p:cNvSpPr txBox="1"/>
          <p:nvPr/>
        </p:nvSpPr>
        <p:spPr>
          <a:xfrm>
            <a:off x="3738562" y="3648075"/>
            <a:ext cx="5791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2/file F.htm</a:t>
            </a:r>
            <a:endParaRPr/>
          </a:p>
        </p:txBody>
      </p:sp>
      <p:sp>
        <p:nvSpPr>
          <p:cNvPr id="613" name="Google Shape;613;p36"/>
          <p:cNvSpPr txBox="1"/>
          <p:nvPr/>
        </p:nvSpPr>
        <p:spPr>
          <a:xfrm>
            <a:off x="3205162" y="326707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14" name="Google Shape;614;p36"/>
          <p:cNvSpPr txBox="1"/>
          <p:nvPr/>
        </p:nvSpPr>
        <p:spPr>
          <a:xfrm>
            <a:off x="3814762" y="4257675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2/file F.htm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16" name="Google Shape;616;p36"/>
          <p:cNvSpPr txBox="1"/>
          <p:nvPr/>
        </p:nvSpPr>
        <p:spPr>
          <a:xfrm>
            <a:off x="3738562" y="5553075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../../Thu muc 2/file F.htm</a:t>
            </a:r>
            <a:endParaRPr/>
          </a:p>
        </p:txBody>
      </p:sp>
      <p:sp>
        <p:nvSpPr>
          <p:cNvPr id="617" name="Google Shape;617;p36"/>
          <p:cNvSpPr txBox="1"/>
          <p:nvPr/>
        </p:nvSpPr>
        <p:spPr>
          <a:xfrm>
            <a:off x="3814762" y="4867275"/>
            <a:ext cx="525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./../../Thu muc 2/file F.htm</a:t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381000" y="4038600"/>
            <a:ext cx="762000" cy="205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27" name="Google Shape;6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7"/>
          <p:cNvSpPr txBox="1"/>
          <p:nvPr/>
        </p:nvSpPr>
        <p:spPr>
          <a:xfrm>
            <a:off x="3124200" y="1676400"/>
            <a:ext cx="5257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 có link đến file E, vậy trong file F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E&lt;/a&gt;</a:t>
            </a:r>
            <a:endParaRPr/>
          </a:p>
        </p:txBody>
      </p:sp>
      <p:sp>
        <p:nvSpPr>
          <p:cNvPr id="629" name="Google Shape;629;p37"/>
          <p:cNvSpPr txBox="1"/>
          <p:nvPr/>
        </p:nvSpPr>
        <p:spPr>
          <a:xfrm>
            <a:off x="3787775" y="3533775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http://127.0.0.1/demo/Thu muc 1/ Thu muc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1_2/Thu muc 1_2_1/file E.htm</a:t>
            </a:r>
            <a:endParaRPr/>
          </a:p>
        </p:txBody>
      </p:sp>
      <p:sp>
        <p:nvSpPr>
          <p:cNvPr id="630" name="Google Shape;630;p37"/>
          <p:cNvSpPr txBox="1"/>
          <p:nvPr/>
        </p:nvSpPr>
        <p:spPr>
          <a:xfrm>
            <a:off x="3254375" y="315277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31" name="Google Shape;631;p37"/>
          <p:cNvSpPr txBox="1"/>
          <p:nvPr/>
        </p:nvSpPr>
        <p:spPr>
          <a:xfrm>
            <a:off x="3863975" y="4524375"/>
            <a:ext cx="58674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/demo/Thu muc 1/Thu muc 1_2/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Thu muc 1_2_1/file E.htm</a:t>
            </a:r>
            <a:endParaRPr/>
          </a:p>
        </p:txBody>
      </p:sp>
      <p:sp>
        <p:nvSpPr>
          <p:cNvPr id="632" name="Google Shape;632;p37"/>
          <p:cNvSpPr txBox="1"/>
          <p:nvPr/>
        </p:nvSpPr>
        <p:spPr>
          <a:xfrm>
            <a:off x="12954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33" name="Google Shape;633;p37"/>
          <p:cNvSpPr txBox="1"/>
          <p:nvPr/>
        </p:nvSpPr>
        <p:spPr>
          <a:xfrm>
            <a:off x="3787775" y="5576887"/>
            <a:ext cx="5791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../Thu muc 1 /Thu muc 1_2/Thu muc1_2_1/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E.htm</a:t>
            </a:r>
            <a:endParaRPr/>
          </a:p>
        </p:txBody>
      </p:sp>
      <p:sp>
        <p:nvSpPr>
          <p:cNvPr id="634" name="Google Shape;634;p37"/>
          <p:cNvSpPr/>
          <p:nvPr/>
        </p:nvSpPr>
        <p:spPr>
          <a:xfrm rot="-8160000">
            <a:off x="2397125" y="4757737"/>
            <a:ext cx="396875" cy="1447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hlink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LIÊN KẾT TRANG</a:t>
            </a:r>
            <a:r>
              <a:rPr b="1" i="0" lang="en-US" sz="36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pic>
        <p:nvPicPr>
          <p:cNvPr id="643" name="Google Shape;6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3744912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8"/>
          <p:cNvSpPr txBox="1"/>
          <p:nvPr/>
        </p:nvSpPr>
        <p:spPr>
          <a:xfrm>
            <a:off x="3048000" y="1676400"/>
            <a:ext cx="52578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E có link đến file A ở vị trí xác định, vậy trong file A có HTML element: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name=“positionB”&gt;&lt;/a&gt;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href=“URL”&gt;liên kết đến A tai vi tri B&lt;/a&gt;</a:t>
            </a:r>
            <a:endParaRPr/>
          </a:p>
        </p:txBody>
      </p:sp>
      <p:sp>
        <p:nvSpPr>
          <p:cNvPr id="645" name="Google Shape;645;p38"/>
          <p:cNvSpPr txBox="1"/>
          <p:nvPr/>
        </p:nvSpPr>
        <p:spPr>
          <a:xfrm>
            <a:off x="3048000" y="4800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= </a:t>
            </a:r>
            <a:endParaRPr/>
          </a:p>
        </p:txBody>
      </p:sp>
      <p:sp>
        <p:nvSpPr>
          <p:cNvPr id="646" name="Google Shape;646;p38"/>
          <p:cNvSpPr txBox="1"/>
          <p:nvPr/>
        </p:nvSpPr>
        <p:spPr>
          <a:xfrm>
            <a:off x="1219200" y="1219200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127.0.0.1/demo</a:t>
            </a:r>
            <a:endParaRPr/>
          </a:p>
        </p:txBody>
      </p:sp>
      <p:sp>
        <p:nvSpPr>
          <p:cNvPr id="647" name="Google Shape;647;p38"/>
          <p:cNvSpPr txBox="1"/>
          <p:nvPr/>
        </p:nvSpPr>
        <p:spPr>
          <a:xfrm>
            <a:off x="4114800" y="4800600"/>
            <a:ext cx="464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../../../file A.htm#positionB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sp>
        <p:nvSpPr>
          <p:cNvPr id="657" name="Google Shape;657;p39"/>
          <p:cNvSpPr txBox="1"/>
          <p:nvPr/>
        </p:nvSpPr>
        <p:spPr>
          <a:xfrm>
            <a:off x="762000" y="2819400"/>
            <a:ext cx="7499350" cy="403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&lt;Caption&gt; Tiêu đề bảng&lt;/Caption&gt;</a:t>
            </a:r>
            <a:endParaRPr b="1" i="0" sz="32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&lt;Td&gt;nội dung dữ liệu&lt;/Td&gt;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&lt;/Table&gt;</a:t>
            </a:r>
            <a:endParaRPr/>
          </a:p>
        </p:txBody>
      </p:sp>
      <p:sp>
        <p:nvSpPr>
          <p:cNvPr id="658" name="Google Shape;658;p39"/>
          <p:cNvSpPr txBox="1"/>
          <p:nvPr/>
        </p:nvSpPr>
        <p:spPr>
          <a:xfrm>
            <a:off x="685800" y="685800"/>
            <a:ext cx="6858000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bảng: &lt;Table&gt;...&lt;/Table&gt;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 đề bảng:&lt;Caption&gt;...&lt;/Caption&gt;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dòng: &lt;Tr&gt;...&lt;/Tr&gt;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Thẻ tạo cột: &lt;Td&gt;...&lt;/Td&gt;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457200" y="990600"/>
            <a:ext cx="8153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Arial"/>
              <a:buChar char="•"/>
            </a:pPr>
            <a:r>
              <a:rPr b="1" i="0" lang="en-US" sz="3600" u="sng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Đặc điểm</a:t>
            </a:r>
            <a:r>
              <a:rPr b="0" i="0" lang="en-US" sz="3600" u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1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sử dụng các thẻ (tags) để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dữ liệu.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1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không phân biệt chữ hoa, chữ thường.</a:t>
            </a:r>
            <a:endParaRPr/>
          </a:p>
          <a:p>
            <a:pPr indent="-227012" lvl="1" marL="457200" marR="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Các trình duyệt thường không báo lỗi cú pháp HTML. Nếu viết sai cú pháp chỉ dẫn đến kết quả hiển thị không đúng với dự định.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6" name="Google Shape;666;p4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3">
            <a:alphaModFix/>
          </a:blip>
          <a:srcRect b="0" l="28812" r="4237" t="25706"/>
          <a:stretch/>
        </p:blipFill>
        <p:spPr>
          <a:xfrm>
            <a:off x="381000" y="1562100"/>
            <a:ext cx="76962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0"/>
          <p:cNvSpPr txBox="1"/>
          <p:nvPr/>
        </p:nvSpPr>
        <p:spPr>
          <a:xfrm>
            <a:off x="123825" y="852487"/>
            <a:ext cx="11715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7" name="Google Shape;677;p4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graphicFrame>
        <p:nvGraphicFramePr>
          <p:cNvPr id="679" name="Google Shape;679;p41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5026025"/>
                <a:gridCol w="3813175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Thuộc tính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Ý nghĩa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Border=“số”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Kích thước viền cho bảng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Width/height=“số”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 rộng/ dài cho bảng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Cellspacing=“số”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Khoảng cách 2 ô liên tiếp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Cellpadding=“số”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Khoảng cách từ góc ô đến ND của 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Bgcolor=“màu”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Màu nền cho bảng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Background=“địa chỉ file ảnh”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ảnh làm nền cho bảng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0" name="Google Shape;680;p41"/>
          <p:cNvSpPr txBox="1"/>
          <p:nvPr/>
        </p:nvSpPr>
        <p:spPr>
          <a:xfrm>
            <a:off x="381000" y="685800"/>
            <a:ext cx="7499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Thuộc tính cho bảng: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8" name="Google Shape;688;p4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3">
            <a:alphaModFix/>
          </a:blip>
          <a:srcRect b="54126" l="21665" r="28333" t="4246"/>
          <a:stretch/>
        </p:blipFill>
        <p:spPr>
          <a:xfrm>
            <a:off x="533400" y="1447800"/>
            <a:ext cx="80772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/>
        </p:nvSpPr>
        <p:spPr>
          <a:xfrm>
            <a:off x="123825" y="852487"/>
            <a:ext cx="88836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ô có độ rộng bằng bao nhiêu cột dùng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colspan</a:t>
            </a:r>
            <a:endParaRPr/>
          </a:p>
        </p:txBody>
      </p:sp>
      <p:pic>
        <p:nvPicPr>
          <p:cNvPr id="692" name="Google Shape;692;p42"/>
          <p:cNvPicPr preferRelativeResize="0"/>
          <p:nvPr/>
        </p:nvPicPr>
        <p:blipFill rotWithShape="1">
          <a:blip r:embed="rId3">
            <a:alphaModFix/>
          </a:blip>
          <a:srcRect b="82835" l="75000" r="1666" t="4246"/>
          <a:stretch/>
        </p:blipFill>
        <p:spPr>
          <a:xfrm>
            <a:off x="2514600" y="5486400"/>
            <a:ext cx="3962400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0" name="Google Shape;700;p4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702" name="Google Shape;702;p43"/>
          <p:cNvPicPr preferRelativeResize="0"/>
          <p:nvPr/>
        </p:nvPicPr>
        <p:blipFill rotWithShape="1">
          <a:blip r:embed="rId3">
            <a:alphaModFix/>
          </a:blip>
          <a:srcRect b="0" l="21665" r="27499" t="50177"/>
          <a:stretch/>
        </p:blipFill>
        <p:spPr>
          <a:xfrm>
            <a:off x="228600" y="1393825"/>
            <a:ext cx="7239000" cy="411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43"/>
          <p:cNvSpPr txBox="1"/>
          <p:nvPr/>
        </p:nvSpPr>
        <p:spPr>
          <a:xfrm>
            <a:off x="0" y="852487"/>
            <a:ext cx="91392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ô có độ cao bằng bao nhiêu dòng dùng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rowspan</a:t>
            </a:r>
            <a:endParaRPr/>
          </a:p>
        </p:txBody>
      </p:sp>
      <p:pic>
        <p:nvPicPr>
          <p:cNvPr id="704" name="Google Shape;704;p43"/>
          <p:cNvPicPr preferRelativeResize="0"/>
          <p:nvPr/>
        </p:nvPicPr>
        <p:blipFill rotWithShape="1">
          <a:blip r:embed="rId3">
            <a:alphaModFix/>
          </a:blip>
          <a:srcRect b="30142" l="75833" r="1665" t="50178"/>
          <a:stretch/>
        </p:blipFill>
        <p:spPr>
          <a:xfrm>
            <a:off x="4267200" y="4999037"/>
            <a:ext cx="3657600" cy="18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2" name="Google Shape;712;p4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pic>
        <p:nvPicPr>
          <p:cNvPr id="714" name="Google Shape;714;p44"/>
          <p:cNvPicPr preferRelativeResize="0"/>
          <p:nvPr/>
        </p:nvPicPr>
        <p:blipFill rotWithShape="1">
          <a:blip r:embed="rId3">
            <a:alphaModFix/>
          </a:blip>
          <a:srcRect b="52997" l="22431" r="30848" t="6165"/>
          <a:stretch/>
        </p:blipFill>
        <p:spPr>
          <a:xfrm>
            <a:off x="152400" y="1600200"/>
            <a:ext cx="73152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4"/>
          <p:cNvSpPr txBox="1"/>
          <p:nvPr/>
        </p:nvSpPr>
        <p:spPr>
          <a:xfrm>
            <a:off x="0" y="852487"/>
            <a:ext cx="84248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ảnh nền cho thẻ &lt;table&gt; dùng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pic>
        <p:nvPicPr>
          <p:cNvPr id="716" name="Google Shape;716;p44"/>
          <p:cNvPicPr preferRelativeResize="0"/>
          <p:nvPr/>
        </p:nvPicPr>
        <p:blipFill rotWithShape="1">
          <a:blip r:embed="rId3">
            <a:alphaModFix/>
          </a:blip>
          <a:srcRect b="77091" l="79273" r="6709" t="6111"/>
          <a:stretch/>
        </p:blipFill>
        <p:spPr>
          <a:xfrm>
            <a:off x="4724400" y="4459287"/>
            <a:ext cx="3429000" cy="23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4" name="Google Shape;724;p4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TAG KẺ BẢNG - TABLE</a:t>
            </a:r>
            <a:endParaRPr/>
          </a:p>
        </p:txBody>
      </p:sp>
      <p:sp>
        <p:nvSpPr>
          <p:cNvPr id="726" name="Google Shape;726;p45"/>
          <p:cNvSpPr txBox="1"/>
          <p:nvPr/>
        </p:nvSpPr>
        <p:spPr>
          <a:xfrm>
            <a:off x="33337" y="852487"/>
            <a:ext cx="73898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Thiết lập ảnh nền cho thẻ &lt;td&gt; dùng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Bgcolor</a:t>
            </a:r>
            <a:endParaRPr/>
          </a:p>
        </p:txBody>
      </p:sp>
      <p:pic>
        <p:nvPicPr>
          <p:cNvPr id="727" name="Google Shape;727;p45"/>
          <p:cNvPicPr preferRelativeResize="0"/>
          <p:nvPr/>
        </p:nvPicPr>
        <p:blipFill rotWithShape="1">
          <a:blip r:embed="rId3">
            <a:alphaModFix/>
          </a:blip>
          <a:srcRect b="2206" l="22012" r="29350" t="52548"/>
          <a:stretch/>
        </p:blipFill>
        <p:spPr>
          <a:xfrm>
            <a:off x="76200" y="1447800"/>
            <a:ext cx="7010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45"/>
          <p:cNvPicPr preferRelativeResize="0"/>
          <p:nvPr/>
        </p:nvPicPr>
        <p:blipFill rotWithShape="1">
          <a:blip r:embed="rId3">
            <a:alphaModFix/>
          </a:blip>
          <a:srcRect b="30142" l="79873" r="5870" t="52631"/>
          <a:stretch/>
        </p:blipFill>
        <p:spPr>
          <a:xfrm>
            <a:off x="4343400" y="4294187"/>
            <a:ext cx="3581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6" name="Google Shape;736;p4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38" name="Google Shape;7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38200"/>
            <a:ext cx="8229600" cy="534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6" name="Google Shape;746;p4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48" name="Google Shape;7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7924800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6" name="Google Shape;756;p4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GIỚI THIỆU</a:t>
            </a:r>
            <a:endParaRPr/>
          </a:p>
        </p:txBody>
      </p:sp>
      <p:pic>
        <p:nvPicPr>
          <p:cNvPr id="758" name="Google Shape;7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" y="762000"/>
            <a:ext cx="8070850" cy="5984875"/>
          </a:xfrm>
          <a:prstGeom prst="rect">
            <a:avLst/>
          </a:prstGeom>
          <a:gradFill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23000">
              <a:srgbClr val="000000">
                <a:alpha val="34901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6" name="Google Shape;766;p4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CHÈN VÀO WEBSITE</a:t>
            </a:r>
            <a:endParaRPr/>
          </a:p>
        </p:txBody>
      </p:sp>
      <p:sp>
        <p:nvSpPr>
          <p:cNvPr id="768" name="Google Shape;768;p49"/>
          <p:cNvSpPr txBox="1"/>
          <p:nvPr/>
        </p:nvSpPr>
        <p:spPr>
          <a:xfrm>
            <a:off x="152400" y="838200"/>
            <a:ext cx="8915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Form (Biểu mẫu) dùng để tạo một trang web tương tác.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Form dùng để tập hợp các kiểu dữ liệu từ trang web để gởi đến web server thông qua các trường nhập liệu, nút điều khiển..</a:t>
            </a:r>
            <a:endParaRPr/>
          </a:p>
        </p:txBody>
      </p:sp>
      <p:sp>
        <p:nvSpPr>
          <p:cNvPr id="769" name="Google Shape;769;p49"/>
          <p:cNvSpPr txBox="1"/>
          <p:nvPr/>
        </p:nvSpPr>
        <p:spPr>
          <a:xfrm>
            <a:off x="2286000" y="2133600"/>
            <a:ext cx="457200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&lt;FORM&gt; 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thành phần của Form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&lt;/FORM&gt;</a:t>
            </a:r>
            <a:endParaRPr/>
          </a:p>
        </p:txBody>
      </p:sp>
      <p:sp>
        <p:nvSpPr>
          <p:cNvPr id="770" name="Google Shape;770;p49"/>
          <p:cNvSpPr txBox="1"/>
          <p:nvPr/>
        </p:nvSpPr>
        <p:spPr>
          <a:xfrm>
            <a:off x="304800" y="2133600"/>
            <a:ext cx="1544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Cú pháp:</a:t>
            </a:r>
            <a:endParaRPr/>
          </a:p>
        </p:txBody>
      </p:sp>
      <p:graphicFrame>
        <p:nvGraphicFramePr>
          <p:cNvPr id="771" name="Google Shape;771;p49"/>
          <p:cNvGraphicFramePr/>
          <p:nvPr/>
        </p:nvGraphicFramePr>
        <p:xfrm>
          <a:off x="1524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2713025"/>
                <a:gridCol w="620235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Thuộc tính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Ý nghĩa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Name=“Tên_form”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Đặt tên cho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Method=“Get/Post”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Xác định phương thức gửi dữ liệu.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 Get: Nhận DL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 Post: Gửi dữ liệu đến form khác.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Action=“địa chỉ”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Khi form nhận được lệnh gửi DL, nó sẽ gửi đến địa chỉ này.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772" name="Google Shape;772;p49"/>
          <p:cNvSpPr txBox="1"/>
          <p:nvPr/>
        </p:nvSpPr>
        <p:spPr>
          <a:xfrm>
            <a:off x="381000" y="383063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1" i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TRÌNH DUYỆT, TRÌNH SOẠN THẢO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228600" y="960437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duyệt web (Browser)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4873625" y="960437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soạn thảo (Editor)</a:t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1014412" y="1828800"/>
            <a:ext cx="2336800" cy="2224087"/>
            <a:chOff x="1137762" y="2261285"/>
            <a:chExt cx="2337038" cy="2224217"/>
          </a:xfrm>
        </p:grpSpPr>
        <p:pic>
          <p:nvPicPr>
            <p:cNvPr id="150" name="Google Shape;15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7762" y="2261285"/>
              <a:ext cx="2337038" cy="2224217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151" name="Google Shape;15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71193" y="2755027"/>
              <a:ext cx="1379679" cy="1495512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</p:grpSp>
      <p:pic>
        <p:nvPicPr>
          <p:cNvPr id="152" name="Google Shape;1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88" y="4419600"/>
            <a:ext cx="2925762" cy="2260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53" name="Google Shape;153;p5"/>
          <p:cNvGrpSpPr/>
          <p:nvPr/>
        </p:nvGrpSpPr>
        <p:grpSpPr>
          <a:xfrm>
            <a:off x="4724400" y="3810000"/>
            <a:ext cx="4329112" cy="2884487"/>
            <a:chOff x="4435878" y="4659138"/>
            <a:chExt cx="3720244" cy="2198862"/>
          </a:xfrm>
        </p:grpSpPr>
        <p:pic>
          <p:nvPicPr>
            <p:cNvPr id="154" name="Google Shape;154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35878" y="4659138"/>
              <a:ext cx="2497898" cy="2198862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155" name="Google Shape;155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36526" y="4903590"/>
              <a:ext cx="2219596" cy="1954410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156" name="Google Shape;156;p5"/>
            <p:cNvSpPr txBox="1"/>
            <p:nvPr/>
          </p:nvSpPr>
          <p:spPr>
            <a:xfrm>
              <a:off x="4996248" y="5612426"/>
              <a:ext cx="29106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737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373737"/>
                  </a:solidFill>
                  <a:latin typeface="Arial"/>
                  <a:ea typeface="Arial"/>
                  <a:cs typeface="Arial"/>
                  <a:sym typeface="Arial"/>
                </a:rPr>
                <a:t>Visual Studio .NET</a:t>
              </a:r>
              <a:endParaRPr/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5562600" y="1600200"/>
            <a:ext cx="2438400" cy="1981200"/>
            <a:chOff x="4287792" y="2211858"/>
            <a:chExt cx="2520593" cy="2174790"/>
          </a:xfrm>
        </p:grpSpPr>
        <p:pic>
          <p:nvPicPr>
            <p:cNvPr id="158" name="Google Shape;158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87792" y="2647513"/>
              <a:ext cx="2520593" cy="1739135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159" name="Google Shape;159;p5"/>
            <p:cNvSpPr txBox="1"/>
            <p:nvPr/>
          </p:nvSpPr>
          <p:spPr>
            <a:xfrm>
              <a:off x="4843848" y="2211858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9494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949494"/>
                  </a:solidFill>
                  <a:latin typeface="Arial"/>
                  <a:ea typeface="Arial"/>
                  <a:cs typeface="Arial"/>
                  <a:sym typeface="Arial"/>
                </a:rPr>
                <a:t>Notepad</a:t>
              </a: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2133600" y="2286000"/>
            <a:ext cx="5994399" cy="4419600"/>
            <a:chOff x="5597355" y="4634808"/>
            <a:chExt cx="2998097" cy="2223192"/>
          </a:xfrm>
        </p:grpSpPr>
        <p:pic>
          <p:nvPicPr>
            <p:cNvPr id="161" name="Google Shape;161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97355" y="4634808"/>
              <a:ext cx="2458980" cy="2223192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162" name="Google Shape;162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62262" y="5516419"/>
              <a:ext cx="1533190" cy="723496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0" name="Google Shape;780;p50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782" name="Google Shape;782;p50"/>
          <p:cNvSpPr txBox="1"/>
          <p:nvPr/>
        </p:nvSpPr>
        <p:spPr>
          <a:xfrm>
            <a:off x="3810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Sử dụng để nhập các văn bản ngắn (trên 1 dòng) hoặc mật khẩu.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1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“Text”: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Nhập văn bản thường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b="1" i="1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“Password”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Nhập mật khẩu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mặc định”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=“Độ dài lớn nhất”</a:t>
            </a:r>
            <a:endParaRPr/>
          </a:p>
        </p:txBody>
      </p:sp>
      <p:sp>
        <p:nvSpPr>
          <p:cNvPr id="783" name="Google Shape;783;p50"/>
          <p:cNvSpPr txBox="1"/>
          <p:nvPr/>
        </p:nvSpPr>
        <p:spPr>
          <a:xfrm>
            <a:off x="228600" y="838200"/>
            <a:ext cx="7172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b="1" i="0" lang="en-US" sz="28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một dòng: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1" name="Google Shape;791;p51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1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pic>
        <p:nvPicPr>
          <p:cNvPr id="793" name="Google Shape;793;p51"/>
          <p:cNvPicPr preferRelativeResize="0"/>
          <p:nvPr/>
        </p:nvPicPr>
        <p:blipFill rotWithShape="1">
          <a:blip r:embed="rId3">
            <a:alphaModFix/>
          </a:blip>
          <a:srcRect b="0" l="4060" r="7408" t="0"/>
          <a:stretch/>
        </p:blipFill>
        <p:spPr>
          <a:xfrm>
            <a:off x="152400" y="1905000"/>
            <a:ext cx="8763000" cy="3665537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1"/>
          <p:cNvSpPr txBox="1"/>
          <p:nvPr/>
        </p:nvSpPr>
        <p:spPr>
          <a:xfrm>
            <a:off x="239712" y="990600"/>
            <a:ext cx="12128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1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Ví dụ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2" name="Google Shape;802;p52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2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pic>
        <p:nvPicPr>
          <p:cNvPr id="804" name="Google Shape;804;p52"/>
          <p:cNvPicPr preferRelativeResize="0"/>
          <p:nvPr/>
        </p:nvPicPr>
        <p:blipFill rotWithShape="1">
          <a:blip r:embed="rId3">
            <a:alphaModFix/>
          </a:blip>
          <a:srcRect b="0" l="0" r="2780" t="0"/>
          <a:stretch/>
        </p:blipFill>
        <p:spPr>
          <a:xfrm>
            <a:off x="152400" y="1493838"/>
            <a:ext cx="7994650" cy="5364162"/>
          </a:xfrm>
          <a:prstGeom prst="rect">
            <a:avLst/>
          </a:prstGeom>
          <a:gradFill>
            <a:gsLst>
              <a:gs pos="0">
                <a:srgbClr val="9B2D2A"/>
              </a:gs>
              <a:gs pos="80000">
                <a:srgbClr val="CB3D3A"/>
              </a:gs>
              <a:gs pos="100000">
                <a:srgbClr val="CE3B37"/>
              </a:gs>
            </a:gsLst>
            <a:lin ang="16200000" scaled="0"/>
          </a:gradFill>
          <a:ln>
            <a:noFill/>
          </a:ln>
          <a:effectLst>
            <a:outerShdw blurRad="63500" rotWithShape="0" dir="5400000" dist="23000">
              <a:srgbClr val="000000">
                <a:alpha val="34901"/>
              </a:srgbClr>
            </a:outerShdw>
          </a:effectLst>
        </p:spPr>
      </p:pic>
      <p:sp>
        <p:nvSpPr>
          <p:cNvPr id="805" name="Google Shape;805;p52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nhiều dòng: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3" name="Google Shape;813;p53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3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15" name="Google Shape;815;p53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nhập văn bản nhiều dòng:</a:t>
            </a:r>
            <a:endParaRPr/>
          </a:p>
        </p:txBody>
      </p:sp>
      <p:sp>
        <p:nvSpPr>
          <p:cNvPr id="816" name="Google Shape;816;p53"/>
          <p:cNvSpPr txBox="1"/>
          <p:nvPr/>
        </p:nvSpPr>
        <p:spPr>
          <a:xfrm>
            <a:off x="2286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nhập văn bản dài trên nhiều dòng.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&lt;Textarea&gt;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Nội dung mặc định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&lt;/Textarea&gt;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 Đối tượng”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Rows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=“Số dòng”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(Tính theo số dòng văn bản)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=“Số cột”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(Tính theo số ký tự chuẩn trên dòng)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4" name="Google Shape;824;p54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4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26" name="Google Shape;826;p54"/>
          <p:cNvSpPr txBox="1"/>
          <p:nvPr/>
        </p:nvSpPr>
        <p:spPr>
          <a:xfrm>
            <a:off x="228600" y="15240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chọn nhiều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lựa chọn trong một nhóm lựa chọn được đưa ra bằng cách đánh dấu (“tích”).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lựa chọn cần 1 thẻ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1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“Checkbox”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”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(Là giá trị chương trình sẽ nhận được nếu NSD chọn ô này)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Checked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Nếu có thì nút này mặc định được chọn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54"/>
          <p:cNvSpPr txBox="1"/>
          <p:nvPr/>
        </p:nvSpPr>
        <p:spPr>
          <a:xfrm>
            <a:off x="228600" y="9144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Hộp Checkbox: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5" name="Google Shape;835;p55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5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37" name="Google Shape;837;p55"/>
          <p:cNvSpPr txBox="1"/>
          <p:nvPr/>
        </p:nvSpPr>
        <p:spPr>
          <a:xfrm>
            <a:off x="76200" y="12192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 phép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chọn một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lựa chọn trong một nhóm lựa chọn được đưa ra.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lựa chọn cần 1 thẻ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Các đối tượng cùng tên thì thuộc cùng nhóm.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1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“Radio”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 ”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(Là giá trị chương trình sẽ nhận được nếu NSD chọn ô này)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Checked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Nếu có thì nút này mặc định được chọn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8" name="Google Shape;838;p55"/>
          <p:cNvSpPr txBox="1"/>
          <p:nvPr/>
        </p:nvSpPr>
        <p:spPr>
          <a:xfrm>
            <a:off x="76200" y="776287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Hộp Option Button: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6" name="Google Shape;846;p5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&lt;INPUT&gt;</a:t>
            </a:r>
            <a:endParaRPr/>
          </a:p>
        </p:txBody>
      </p:sp>
      <p:sp>
        <p:nvSpPr>
          <p:cNvPr id="848" name="Google Shape;848;p56"/>
          <p:cNvSpPr txBox="1"/>
          <p:nvPr/>
        </p:nvSpPr>
        <p:spPr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Trên web có 3 loại nút: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Tự động ra lệnh gửi dữ liệu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Đưa mọi dữ liệu về trạng thái mặc định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Người lập trình tự xử lý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&lt;Input&gt;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Mỗi nút lệnh cần 1 thẻ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Thuộc tính: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=“Tên_đối tượng”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i="1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“Submit/Reset/Button”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Char char="–"/>
            </a:pP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=“Tiêu đề nút”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381000" y="8382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Nút lệnh:</a:t>
            </a: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7" name="Google Shape;857;p5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&lt;SELECT&gt;</a:t>
            </a:r>
            <a:endParaRPr/>
          </a:p>
        </p:txBody>
      </p:sp>
      <p:sp>
        <p:nvSpPr>
          <p:cNvPr id="859" name="Google Shape;859;p57"/>
          <p:cNvSpPr txBox="1"/>
          <p:nvPr/>
        </p:nvSpPr>
        <p:spPr>
          <a:xfrm>
            <a:off x="152400" y="1295400"/>
            <a:ext cx="8915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một danh sách có nhiều phần tử. Tại một thời điểm chỉ có 1 phần tử được chọn.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&lt;Select  </a:t>
            </a:r>
            <a:r>
              <a:rPr b="1" i="1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Name=“tên đối tượng”</a:t>
            </a:r>
            <a:r>
              <a:rPr b="1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nhất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hai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ahoma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...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ahoma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&lt;/Select&gt;</a:t>
            </a:r>
            <a:endParaRPr/>
          </a:p>
        </p:txBody>
      </p:sp>
      <p:sp>
        <p:nvSpPr>
          <p:cNvPr id="860" name="Google Shape;860;p57"/>
          <p:cNvSpPr txBox="1"/>
          <p:nvPr/>
        </p:nvSpPr>
        <p:spPr>
          <a:xfrm>
            <a:off x="152400" y="7620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Combobox</a:t>
            </a:r>
            <a:r>
              <a:rPr b="0" i="0" lang="en-US" sz="2800" u="sng">
                <a:solidFill>
                  <a:srgbClr val="C3D6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861" name="Google Shape;861;p57"/>
          <p:cNvSpPr txBox="1"/>
          <p:nvPr/>
        </p:nvSpPr>
        <p:spPr>
          <a:xfrm>
            <a:off x="0" y="5638800"/>
            <a:ext cx="9144000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Selected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có thì phần tử này mặc định được chọn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trị”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Giá trị chương trình nhận được nếu phần tử được chọn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862" name="Google Shape;862;p57"/>
          <p:cNvSpPr txBox="1"/>
          <p:nvPr/>
        </p:nvSpPr>
        <p:spPr>
          <a:xfrm>
            <a:off x="152400" y="5072062"/>
            <a:ext cx="45720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1" i="1" lang="en-US" sz="24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Thuộc tính của thẻ Option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0" name="Google Shape;870;p5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0080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FORM - THẺ &lt;SELECT&gt;</a:t>
            </a:r>
            <a:endParaRPr/>
          </a:p>
        </p:txBody>
      </p:sp>
      <p:sp>
        <p:nvSpPr>
          <p:cNvPr id="872" name="Google Shape;872;p58"/>
          <p:cNvSpPr txBox="1"/>
          <p:nvPr/>
        </p:nvSpPr>
        <p:spPr>
          <a:xfrm>
            <a:off x="152400" y="1371600"/>
            <a:ext cx="8915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 thể nhìn thấy nhiều phần tử cùng lúc, có thể lựa chọn nhiều phần tử.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1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Cú pháp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&lt;Select  </a:t>
            </a:r>
            <a:r>
              <a:rPr b="1" i="1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Name=“tên đối tượng”  size=“Số dòng”  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nhất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Option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Tên mục chọn thứ hai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...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&lt;/Select&gt;</a:t>
            </a:r>
            <a:endParaRPr/>
          </a:p>
        </p:txBody>
      </p:sp>
      <p:sp>
        <p:nvSpPr>
          <p:cNvPr id="873" name="Google Shape;873;p58"/>
          <p:cNvSpPr txBox="1"/>
          <p:nvPr/>
        </p:nvSpPr>
        <p:spPr>
          <a:xfrm>
            <a:off x="152400" y="762000"/>
            <a:ext cx="6781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r>
              <a:rPr b="1" i="0" lang="en-US" sz="28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Listbox:</a:t>
            </a:r>
            <a:r>
              <a:rPr b="0" i="0" lang="en-US" sz="2800" u="none">
                <a:solidFill>
                  <a:srgbClr val="C3D6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74" name="Google Shape;874;p58"/>
          <p:cNvSpPr txBox="1"/>
          <p:nvPr/>
        </p:nvSpPr>
        <p:spPr>
          <a:xfrm>
            <a:off x="-76200" y="5715000"/>
            <a:ext cx="92202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300"/>
              <a:buFont typeface="Noto Sans Symbols"/>
              <a:buChar char="❖"/>
            </a:pPr>
            <a:r>
              <a:rPr b="0" i="0" lang="en-US" sz="23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3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Selected</a:t>
            </a:r>
            <a:r>
              <a:rPr b="0" i="0" lang="en-US" sz="23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: </a:t>
            </a: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Nếu có thì phần tử này mặc định được chọn</a:t>
            </a:r>
            <a:r>
              <a:rPr b="0" i="0" lang="en-US" sz="23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3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300"/>
              <a:buFont typeface="Noto Sans Symbols"/>
              <a:buChar char="❖"/>
            </a:pPr>
            <a:r>
              <a:rPr b="0" i="0" lang="en-US" sz="23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23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3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=“Giá trị”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(Giá trị chương trình nhận được nếu phần tử được chọn)</a:t>
            </a:r>
            <a:endParaRPr/>
          </a:p>
        </p:txBody>
      </p:sp>
      <p:sp>
        <p:nvSpPr>
          <p:cNvPr id="875" name="Google Shape;875;p58"/>
          <p:cNvSpPr txBox="1"/>
          <p:nvPr/>
        </p:nvSpPr>
        <p:spPr>
          <a:xfrm>
            <a:off x="76200" y="5226050"/>
            <a:ext cx="45720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rPr b="1" i="1" lang="en-US" sz="2000" u="sng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Thuộc tính của thẻ Option: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9"/>
          <p:cNvSpPr txBox="1"/>
          <p:nvPr/>
        </p:nvSpPr>
        <p:spPr>
          <a:xfrm>
            <a:off x="0" y="2085975"/>
            <a:ext cx="9144000" cy="2438400"/>
          </a:xfrm>
          <a:prstGeom prst="rect">
            <a:avLst/>
          </a:prstGeom>
          <a:solidFill>
            <a:srgbClr val="CC99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9"/>
          <p:cNvSpPr txBox="1"/>
          <p:nvPr/>
        </p:nvSpPr>
        <p:spPr>
          <a:xfrm>
            <a:off x="3870325" y="17192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9"/>
          <p:cNvSpPr txBox="1"/>
          <p:nvPr/>
        </p:nvSpPr>
        <p:spPr>
          <a:xfrm>
            <a:off x="898525" y="30146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9"/>
          <p:cNvSpPr txBox="1"/>
          <p:nvPr/>
        </p:nvSpPr>
        <p:spPr>
          <a:xfrm>
            <a:off x="0" y="2638425"/>
            <a:ext cx="91440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HẾT</a:t>
            </a:r>
            <a:endParaRPr b="1" i="0" sz="2000" u="none">
              <a:solidFill>
                <a:srgbClr val="0033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CHƯƠNG 1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CẤU TRÚC 1 TÀI LIỆU HTML</a:t>
            </a:r>
            <a:endParaRPr/>
          </a:p>
        </p:txBody>
      </p:sp>
      <p:grpSp>
        <p:nvGrpSpPr>
          <p:cNvPr id="172" name="Google Shape;172;p6"/>
          <p:cNvGrpSpPr/>
          <p:nvPr/>
        </p:nvGrpSpPr>
        <p:grpSpPr>
          <a:xfrm>
            <a:off x="525462" y="1571625"/>
            <a:ext cx="1684337" cy="4524375"/>
            <a:chOff x="528" y="1248"/>
            <a:chExt cx="960" cy="2670"/>
          </a:xfrm>
        </p:grpSpPr>
        <p:sp>
          <p:nvSpPr>
            <p:cNvPr id="173" name="Google Shape;173;p6"/>
            <p:cNvSpPr txBox="1"/>
            <p:nvPr/>
          </p:nvSpPr>
          <p:spPr>
            <a:xfrm>
              <a:off x="528" y="1248"/>
              <a:ext cx="816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&lt;html&gt;</a:t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528" y="3648"/>
              <a:ext cx="960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&lt;/html&gt;</a:t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685800" y="3563937"/>
            <a:ext cx="1589087" cy="1874837"/>
            <a:chOff x="768" y="2400"/>
            <a:chExt cx="912" cy="1181"/>
          </a:xfrm>
        </p:grpSpPr>
        <p:sp>
          <p:nvSpPr>
            <p:cNvPr id="176" name="Google Shape;176;p6"/>
            <p:cNvSpPr txBox="1"/>
            <p:nvPr/>
          </p:nvSpPr>
          <p:spPr>
            <a:xfrm>
              <a:off x="768" y="2400"/>
              <a:ext cx="81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FF"/>
                </a:buClr>
                <a:buSzPts val="2200"/>
                <a:buFont typeface="Tahoma"/>
                <a:buNone/>
              </a:pPr>
              <a:r>
                <a:rPr b="1" i="0" lang="en-US" sz="2200" u="none">
                  <a:solidFill>
                    <a:srgbClr val="FF99FF"/>
                  </a:solidFill>
                  <a:latin typeface="Tahoma"/>
                  <a:ea typeface="Tahoma"/>
                  <a:cs typeface="Tahoma"/>
                  <a:sym typeface="Tahoma"/>
                </a:rPr>
                <a:t>&lt;body&gt;</a:t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768" y="3312"/>
              <a:ext cx="912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FF"/>
                </a:buClr>
                <a:buSzPts val="2200"/>
                <a:buFont typeface="Tahoma"/>
                <a:buNone/>
              </a:pPr>
              <a:r>
                <a:rPr b="1" i="0" lang="en-US" sz="2200" u="none">
                  <a:solidFill>
                    <a:srgbClr val="FF99FF"/>
                  </a:solidFill>
                  <a:latin typeface="Tahoma"/>
                  <a:ea typeface="Tahoma"/>
                  <a:cs typeface="Tahoma"/>
                  <a:sym typeface="Tahoma"/>
                </a:rPr>
                <a:t>&lt;/body&gt;</a:t>
              </a: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609600" y="2192337"/>
            <a:ext cx="1665287" cy="1265237"/>
            <a:chOff x="720" y="1536"/>
            <a:chExt cx="960" cy="797"/>
          </a:xfrm>
        </p:grpSpPr>
        <p:sp>
          <p:nvSpPr>
            <p:cNvPr id="179" name="Google Shape;179;p6"/>
            <p:cNvSpPr txBox="1"/>
            <p:nvPr/>
          </p:nvSpPr>
          <p:spPr>
            <a:xfrm>
              <a:off x="768" y="1536"/>
              <a:ext cx="816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DBD9"/>
                </a:buClr>
                <a:buSzPts val="2200"/>
                <a:buFont typeface="Tahoma"/>
                <a:buNone/>
              </a:pPr>
              <a:r>
                <a:rPr b="1" i="0" lang="en-US" sz="2200" u="none">
                  <a:solidFill>
                    <a:srgbClr val="6CDBD9"/>
                  </a:solidFill>
                  <a:latin typeface="Tahoma"/>
                  <a:ea typeface="Tahoma"/>
                  <a:cs typeface="Tahoma"/>
                  <a:sym typeface="Tahoma"/>
                </a:rPr>
                <a:t>&lt;head&gt;</a:t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720" y="2064"/>
              <a:ext cx="96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DBD9"/>
                </a:buClr>
                <a:buSzPts val="2200"/>
                <a:buFont typeface="Tahoma"/>
                <a:buNone/>
              </a:pPr>
              <a:r>
                <a:rPr b="1" i="0" lang="en-US" sz="2200" u="none">
                  <a:solidFill>
                    <a:srgbClr val="6CDBD9"/>
                  </a:solidFill>
                  <a:latin typeface="Tahoma"/>
                  <a:ea typeface="Tahoma"/>
                  <a:cs typeface="Tahoma"/>
                  <a:sym typeface="Tahoma"/>
                </a:rPr>
                <a:t>&lt;/head&gt;</a:t>
              </a:r>
              <a:endParaRPr/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2274887" y="1922462"/>
            <a:ext cx="6476999" cy="4021137"/>
            <a:chOff x="1584" y="1392"/>
            <a:chExt cx="4080" cy="2400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4560" y="2016"/>
              <a:ext cx="1104" cy="640"/>
            </a:xfrm>
            <a:prstGeom prst="rect">
              <a:avLst/>
            </a:prstGeom>
            <a:gradFill>
              <a:gsLst>
                <a:gs pos="0">
                  <a:srgbClr val="838383"/>
                </a:gs>
                <a:gs pos="80000">
                  <a:srgbClr val="ACACAC"/>
                </a:gs>
                <a:gs pos="100000">
                  <a:srgbClr val="ADAD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Bắt đầu và Kết thúc của trang HTML</a:t>
              </a:r>
              <a:endParaRPr/>
            </a:p>
          </p:txBody>
        </p:sp>
        <p:cxnSp>
          <p:nvCxnSpPr>
            <p:cNvPr id="183" name="Google Shape;183;p6"/>
            <p:cNvCxnSpPr/>
            <p:nvPr/>
          </p:nvCxnSpPr>
          <p:spPr>
            <a:xfrm rot="10800000">
              <a:off x="1632" y="3792"/>
              <a:ext cx="3504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4" name="Google Shape;184;p6"/>
            <p:cNvCxnSpPr/>
            <p:nvPr/>
          </p:nvCxnSpPr>
          <p:spPr>
            <a:xfrm rot="10800000">
              <a:off x="1584" y="1392"/>
              <a:ext cx="3504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5088" y="1392"/>
              <a:ext cx="0" cy="62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6"/>
            <p:cNvCxnSpPr/>
            <p:nvPr/>
          </p:nvCxnSpPr>
          <p:spPr>
            <a:xfrm rot="10800000">
              <a:off x="5136" y="2688"/>
              <a:ext cx="0" cy="110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6"/>
          <p:cNvGrpSpPr/>
          <p:nvPr/>
        </p:nvGrpSpPr>
        <p:grpSpPr>
          <a:xfrm>
            <a:off x="2579687" y="2344737"/>
            <a:ext cx="4038600" cy="990600"/>
            <a:chOff x="1680" y="1632"/>
            <a:chExt cx="2544" cy="624"/>
          </a:xfrm>
        </p:grpSpPr>
        <p:sp>
          <p:nvSpPr>
            <p:cNvPr id="188" name="Google Shape;188;p6"/>
            <p:cNvSpPr txBox="1"/>
            <p:nvPr/>
          </p:nvSpPr>
          <p:spPr>
            <a:xfrm>
              <a:off x="3168" y="1728"/>
              <a:ext cx="1056" cy="448"/>
            </a:xfrm>
            <a:prstGeom prst="rect">
              <a:avLst/>
            </a:prstGeom>
            <a:gradFill>
              <a:gsLst>
                <a:gs pos="0">
                  <a:srgbClr val="838383"/>
                </a:gs>
                <a:gs pos="80000">
                  <a:srgbClr val="ACACAC"/>
                </a:gs>
                <a:gs pos="100000">
                  <a:srgbClr val="ADAD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Phần đầu trang HTML</a:t>
              </a:r>
              <a:endParaRPr/>
            </a:p>
          </p:txBody>
        </p:sp>
        <p:cxnSp>
          <p:nvCxnSpPr>
            <p:cNvPr id="189" name="Google Shape;189;p6"/>
            <p:cNvCxnSpPr/>
            <p:nvPr/>
          </p:nvCxnSpPr>
          <p:spPr>
            <a:xfrm rot="10800000">
              <a:off x="1680" y="1632"/>
              <a:ext cx="2016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1680" y="2256"/>
              <a:ext cx="2016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1" name="Google Shape;191;p6"/>
            <p:cNvCxnSpPr/>
            <p:nvPr/>
          </p:nvCxnSpPr>
          <p:spPr>
            <a:xfrm>
              <a:off x="3696" y="1632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696" y="2208"/>
              <a:ext cx="0" cy="4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6"/>
          <p:cNvGrpSpPr/>
          <p:nvPr/>
        </p:nvGrpSpPr>
        <p:grpSpPr>
          <a:xfrm>
            <a:off x="2427287" y="3716337"/>
            <a:ext cx="4267389" cy="1600200"/>
            <a:chOff x="2427514" y="3715657"/>
            <a:chExt cx="4267200" cy="1600200"/>
          </a:xfrm>
        </p:grpSpPr>
        <p:grpSp>
          <p:nvGrpSpPr>
            <p:cNvPr id="194" name="Google Shape;194;p6"/>
            <p:cNvGrpSpPr/>
            <p:nvPr/>
          </p:nvGrpSpPr>
          <p:grpSpPr>
            <a:xfrm>
              <a:off x="2427514" y="3715657"/>
              <a:ext cx="4267200" cy="1600200"/>
              <a:chOff x="2427514" y="3715657"/>
              <a:chExt cx="4267200" cy="1600200"/>
            </a:xfrm>
          </p:grpSpPr>
          <p:sp>
            <p:nvSpPr>
              <p:cNvPr id="195" name="Google Shape;195;p6"/>
              <p:cNvSpPr txBox="1"/>
              <p:nvPr/>
            </p:nvSpPr>
            <p:spPr>
              <a:xfrm>
                <a:off x="4865914" y="4096657"/>
                <a:ext cx="1828800" cy="711200"/>
              </a:xfrm>
              <a:prstGeom prst="rect">
                <a:avLst/>
              </a:prstGeom>
              <a:gradFill>
                <a:gsLst>
                  <a:gs pos="0">
                    <a:srgbClr val="838383"/>
                  </a:gs>
                  <a:gs pos="80000">
                    <a:srgbClr val="ACACAC"/>
                  </a:gs>
                  <a:gs pos="100000">
                    <a:srgbClr val="ADADAD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Tahoma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Nội dung trang HTML</a:t>
                </a:r>
                <a:endParaRPr/>
              </a:p>
            </p:txBody>
          </p:sp>
          <p:cxnSp>
            <p:nvCxnSpPr>
              <p:cNvPr id="196" name="Google Shape;196;p6"/>
              <p:cNvCxnSpPr/>
              <p:nvPr/>
            </p:nvCxnSpPr>
            <p:spPr>
              <a:xfrm rot="10800000">
                <a:off x="2427514" y="3715657"/>
                <a:ext cx="320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10800000">
                <a:off x="2427514" y="5315857"/>
                <a:ext cx="320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198" name="Google Shape;198;p6"/>
            <p:cNvCxnSpPr/>
            <p:nvPr/>
          </p:nvCxnSpPr>
          <p:spPr>
            <a:xfrm>
              <a:off x="5627914" y="3715657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5627914" y="4858657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00" name="Google Shape;200;p6"/>
          <p:cNvSpPr txBox="1"/>
          <p:nvPr/>
        </p:nvSpPr>
        <p:spPr>
          <a:xfrm>
            <a:off x="1208087" y="2633662"/>
            <a:ext cx="33639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1E3AF8"/>
                </a:solidFill>
                <a:latin typeface="Tahoma"/>
                <a:ea typeface="Tahoma"/>
                <a:cs typeface="Tahoma"/>
                <a:sym typeface="Tahoma"/>
              </a:rPr>
              <a:t>&lt;title&gt;</a:t>
            </a:r>
            <a:r>
              <a:rPr b="1" i="0" lang="en-US" sz="20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Tiêu đề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>
                <a:solidFill>
                  <a:srgbClr val="1E3AF8"/>
                </a:solidFill>
                <a:latin typeface="Tahoma"/>
                <a:ea typeface="Tahoma"/>
                <a:cs typeface="Tahoma"/>
                <a:sym typeface="Tahoma"/>
              </a:rPr>
              <a:t>&lt;/title&gt;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1752600" y="4005262"/>
            <a:ext cx="1600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Nội dung 1 Nội dung 2 Nội dung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 – VÍ DỤ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685800" y="1408112"/>
            <a:ext cx="7696200" cy="476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7011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&lt;HEAD&gt;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&lt;TITLE&gt;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HTML</a:t>
            </a: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&lt;/TITLE&gt;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&lt;/HEAD&gt;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&lt;BODY BGCOLOR = lavender&gt;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&lt;H3&gt;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HTML document</a:t>
            </a: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&lt;/BODY&gt;</a:t>
            </a:r>
            <a:endParaRPr/>
          </a:p>
          <a:p>
            <a:pPr indent="-227011" lvl="1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E3AF8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1E3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928687" y="1447800"/>
            <a:ext cx="1638300" cy="479425"/>
          </a:xfrm>
          <a:prstGeom prst="rect">
            <a:avLst/>
          </a:prstGeom>
          <a:solidFill>
            <a:srgbClr val="FF3300">
              <a:alpha val="4745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928687" y="5029200"/>
            <a:ext cx="1638300" cy="479425"/>
          </a:xfrm>
          <a:prstGeom prst="rect">
            <a:avLst/>
          </a:prstGeom>
          <a:solidFill>
            <a:srgbClr val="FF3300">
              <a:alpha val="4745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131887" y="1981200"/>
            <a:ext cx="1638300" cy="479425"/>
          </a:xfrm>
          <a:prstGeom prst="rect">
            <a:avLst/>
          </a:prstGeom>
          <a:solidFill>
            <a:srgbClr val="0066FF">
              <a:alpha val="47058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131887" y="3025775"/>
            <a:ext cx="1638300" cy="479425"/>
          </a:xfrm>
          <a:prstGeom prst="rect">
            <a:avLst/>
          </a:prstGeom>
          <a:solidFill>
            <a:srgbClr val="0066FF">
              <a:alpha val="47058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1131887" y="3581400"/>
            <a:ext cx="1638300" cy="479425"/>
          </a:xfrm>
          <a:prstGeom prst="rect">
            <a:avLst/>
          </a:prstGeom>
          <a:solidFill>
            <a:srgbClr val="0000FF">
              <a:alpha val="47058"/>
            </a:srgbClr>
          </a:solidFill>
          <a:ln cap="flat" cmpd="sng" w="9525">
            <a:solidFill>
              <a:srgbClr val="6A6A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131887" y="4495800"/>
            <a:ext cx="1638300" cy="479425"/>
          </a:xfrm>
          <a:prstGeom prst="rect">
            <a:avLst/>
          </a:prstGeom>
          <a:solidFill>
            <a:srgbClr val="0000FF">
              <a:alpha val="47058"/>
            </a:srgbClr>
          </a:solidFill>
          <a:ln cap="flat" cmpd="sng" w="9525">
            <a:solidFill>
              <a:srgbClr val="6A6A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684337" y="2514600"/>
            <a:ext cx="1373187" cy="479425"/>
          </a:xfrm>
          <a:prstGeom prst="rect">
            <a:avLst/>
          </a:prstGeom>
          <a:solidFill>
            <a:srgbClr val="009900">
              <a:alpha val="47058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5865812" y="2438400"/>
            <a:ext cx="1449387" cy="479425"/>
          </a:xfrm>
          <a:prstGeom prst="rect">
            <a:avLst/>
          </a:prstGeom>
          <a:solidFill>
            <a:srgbClr val="009900">
              <a:alpha val="47058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684337" y="4038600"/>
            <a:ext cx="865187" cy="476250"/>
          </a:xfrm>
          <a:prstGeom prst="rect">
            <a:avLst/>
          </a:prstGeom>
          <a:solidFill>
            <a:srgbClr val="33CC33">
              <a:alpha val="47058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6296025" y="4038600"/>
            <a:ext cx="866775" cy="476250"/>
          </a:xfrm>
          <a:prstGeom prst="rect">
            <a:avLst/>
          </a:prstGeom>
          <a:solidFill>
            <a:srgbClr val="33CC33">
              <a:alpha val="47058"/>
            </a:srgbClr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228600" y="838200"/>
            <a:ext cx="87661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0" lang="en-US" sz="2500" u="sng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Courier New"/>
              <a:buNone/>
            </a:pPr>
            <a:r>
              <a:rPr b="0" i="0" lang="en-US" sz="2500" u="none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&lt;b&gt; Dòng chữ này được in đậm &lt;/b&gt;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rgbClr val="1E3AF8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0" lang="en-US" sz="2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viết Tag</a:t>
            </a:r>
            <a:r>
              <a:rPr b="0" i="0" lang="en-US" sz="31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1E3AF8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&lt;Tag mở&gt; </a:t>
            </a:r>
            <a:r>
              <a:rPr b="1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</a:t>
            </a:r>
            <a:r>
              <a:rPr b="0" i="0" lang="en-US" sz="27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&lt;/Tag đóng&gt;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🡪Tên </a:t>
            </a:r>
            <a:r>
              <a:rPr b="0" i="0" lang="en-US" sz="27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🡪 luôn mang tính gợi nhớ</a:t>
            </a:r>
            <a:endParaRPr/>
          </a:p>
          <a:p>
            <a:pPr indent="-227011" lvl="1" marL="4572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i="0" lang="en-US" sz="2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Bold,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Italic,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Paragraph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🡪Đôi khi không cần </a:t>
            </a:r>
            <a:r>
              <a:rPr b="0" i="0" lang="en-US" sz="2700" u="non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đóng </a:t>
            </a:r>
            <a:r>
              <a:rPr b="1" i="0" lang="en-US" sz="2100" u="none">
                <a:solidFill>
                  <a:srgbClr val="1E3AF8"/>
                </a:solidFill>
                <a:latin typeface="Courier New"/>
                <a:ea typeface="Courier New"/>
                <a:cs typeface="Courier New"/>
                <a:sym typeface="Courier New"/>
              </a:rPr>
              <a:t>&lt;br&gt;, &lt;hr&gt;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Tag đi kèm thuộc tính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Cú pháp</a:t>
            </a: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&lt;TAG  Tên_thuộc_tính=‘giá_trị’  ……..&gt; Dữ liệu &lt;/TAG&gt;</a:t>
            </a:r>
            <a:endParaRPr/>
          </a:p>
          <a:p>
            <a:pPr indent="-22701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7011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&lt;div 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CNTT 1</a:t>
            </a: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-227011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1E3AF8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b="0" i="0" lang="en-US" sz="2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id="txtDiv"</a:t>
            </a: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style="color:#0000CC"</a:t>
            </a: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CNTT 2</a:t>
            </a:r>
            <a:r>
              <a:rPr b="0" i="0" lang="en-US" sz="2400" u="none" cap="none" strike="noStrike">
                <a:solidFill>
                  <a:srgbClr val="1E3AF8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0" y="120650"/>
            <a:ext cx="9144000" cy="565150"/>
          </a:xfrm>
          <a:prstGeom prst="rect">
            <a:avLst/>
          </a:prstGeom>
          <a:solidFill>
            <a:srgbClr val="FF6600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>
            <p:ph idx="4294967295" type="title"/>
          </p:nvPr>
        </p:nvSpPr>
        <p:spPr>
          <a:xfrm>
            <a:off x="0" y="219075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THẺ (TAG) HTML</a:t>
            </a:r>
            <a:endParaRPr/>
          </a:p>
        </p:txBody>
      </p:sp>
      <p:graphicFrame>
        <p:nvGraphicFramePr>
          <p:cNvPr id="241" name="Google Shape;241;p9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4800600"/>
                <a:gridCol w="3886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Mã HTML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Hiển thị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 Đây là một dòng được in Đậm&lt;/b&gt;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&lt;h3&gt; Mức chữ ở tiêu đề 3 &lt;/h3&gt;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Đây là một dòng được in Đậm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chữ ở tiêu đề 3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9"/>
          <p:cNvGraphicFramePr/>
          <p:nvPr/>
        </p:nvGraphicFramePr>
        <p:xfrm>
          <a:off x="304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{904E8BA8-6CE1-4CE7-B57C-73D58961EE15}</a:tableStyleId>
              </a:tblPr>
              <a:tblGrid>
                <a:gridCol w="4672000"/>
                <a:gridCol w="37861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Mã HTML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Hiển thị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&lt;font FACE=‘Arial’ Size=‘3’&gt;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Hello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&lt;/font&gt;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Hello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AFD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9"/>
          <p:cNvSpPr txBox="1"/>
          <p:nvPr/>
        </p:nvSpPr>
        <p:spPr>
          <a:xfrm>
            <a:off x="152400" y="5029200"/>
            <a:ext cx="89916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1" lang="en-US" sz="2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Lưu ý :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Giá trị Thuộc tính của Thẻ nên đặt trong dấu nháy đơn/ nháy kép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Không phân biệt chữ </a:t>
            </a:r>
            <a:r>
              <a:rPr b="1" i="0" lang="en-US" sz="20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HOA</a:t>
            </a:r>
            <a:r>
              <a:rPr b="0" i="0" lang="en-US" sz="200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và </a:t>
            </a:r>
            <a:r>
              <a:rPr b="1" i="0" lang="en-US" sz="20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thường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Bỏ qua các </a:t>
            </a:r>
            <a:r>
              <a:rPr b="1" i="0" lang="en-US" sz="2000" u="sng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khoảng trắng thừa và các dấu ngắt dòng, xuống dòng</a:t>
            </a:r>
            <a:r>
              <a:rPr b="1" i="0" lang="en-US" sz="2000" u="none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Money">
  <a:themeElements>
    <a:clrScheme name="Money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2009-01-18T09:24:30Z</dcterms:created>
  <dc:creator>Vo Tan Dung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