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61" r:id="rId3"/>
    <p:sldId id="362" r:id="rId4"/>
    <p:sldId id="364" r:id="rId5"/>
    <p:sldId id="365" r:id="rId6"/>
    <p:sldId id="360" r:id="rId7"/>
    <p:sldId id="366" r:id="rId8"/>
    <p:sldId id="363" r:id="rId9"/>
    <p:sldId id="368" r:id="rId10"/>
    <p:sldId id="367" r:id="rId11"/>
    <p:sldId id="369" r:id="rId12"/>
    <p:sldId id="370" r:id="rId13"/>
    <p:sldId id="371" r:id="rId14"/>
    <p:sldId id="372" r:id="rId15"/>
    <p:sldId id="373" r:id="rId16"/>
    <p:sldId id="374" r:id="rId17"/>
    <p:sldId id="375" r:id="rId1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8000"/>
    <a:srgbClr val="3333CC"/>
    <a:srgbClr val="0066FF"/>
    <a:srgbClr val="CCFFCC"/>
    <a:srgbClr val="6600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2" autoAdjust="0"/>
    <p:restoredTop sz="94591" autoAdjust="0"/>
  </p:normalViewPr>
  <p:slideViewPr>
    <p:cSldViewPr>
      <p:cViewPr varScale="1">
        <p:scale>
          <a:sx n="69" d="100"/>
          <a:sy n="69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F2BE457-9710-4F87-885D-3EBF136580BC}" type="datetimeFigureOut">
              <a:rPr lang="zh-TW" altLang="en-US"/>
              <a:pPr>
                <a:defRPr/>
              </a:pPr>
              <a:t>2019/12/31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29E5067-2901-4D89-BA5A-A0B2B57D595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38FB37F-6ACE-4FEA-AEC0-6D0AF4FBE2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B65C61-78AB-48F3-B399-B89A3A4B9E05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3FEB8-8072-4D3F-989B-45E606D2261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fld id="{6A88C0E7-5809-4A80-A9F8-84DE987EF86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Ch10-</a:t>
            </a:r>
            <a:fld id="{DEB94F1F-C6ED-482D-8C80-BC704CC6C37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Ch10-</a:t>
            </a:r>
            <a:fld id="{60B785F7-9A1B-4B13-A6DB-71835EA35E9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Ch10-</a:t>
            </a:r>
            <a:fld id="{6552E5F5-8F73-4F3E-8EA3-B689C0A67796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Ch10-</a:t>
            </a:r>
            <a:fld id="{07FF9C64-5F47-430C-A086-DA016B722AA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Ch10-</a:t>
            </a:r>
            <a:fld id="{A7A8F9FE-0B8A-4478-87F4-7DB6F4E2588E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Ch10-</a:t>
            </a:r>
            <a:fld id="{005460F3-B001-4E17-9606-5A7DDC010B6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Ch10-</a:t>
            </a:r>
            <a:fld id="{D0644067-CAA9-44D4-8B77-2BF62B8C32E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Ch10-</a:t>
            </a:r>
            <a:fld id="{5930A89C-0402-458E-A8C4-6DB5520C8E3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Ch10-</a:t>
            </a:r>
            <a:fld id="{A893A688-BADA-4482-9371-B185ACA5884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Ch10-</a:t>
            </a:r>
            <a:fld id="{DBD609B9-6402-4FD6-BEE9-C8EEFA31045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Ch10-</a:t>
            </a:r>
            <a:fld id="{2E6BF44A-E00A-41C4-803D-BA9258B76DF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Ch10-</a:t>
            </a:r>
            <a:fld id="{4E370096-3E1B-492F-8AE6-C447068A906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Ch10-</a:t>
            </a:r>
            <a:fld id="{62346202-6166-4483-ACE5-E39E8613804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itchFamily="18" charset="0"/>
              </a:defRPr>
            </a:lvl1pPr>
          </a:lstStyle>
          <a:p>
            <a:r>
              <a:rPr lang="en-US" altLang="zh-TW"/>
              <a:t>Ch10-</a:t>
            </a:r>
            <a:fld id="{3F73A2F9-9456-4312-8F65-BDE90E7442EC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  <p:sldLayoutId id="2147484198" r:id="rId12"/>
    <p:sldLayoutId id="2147484199" r:id="rId13"/>
    <p:sldLayoutId id="214748420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2286000"/>
            <a:ext cx="4343400" cy="1752600"/>
          </a:xfrm>
        </p:spPr>
        <p:txBody>
          <a:bodyPr/>
          <a:lstStyle/>
          <a:p>
            <a:pPr eaLnBrk="1" hangingPunct="1"/>
            <a:r>
              <a:rPr lang="en-US" altLang="zh-TW" smtClean="0"/>
              <a:t>Discrete</a:t>
            </a:r>
            <a:br>
              <a:rPr lang="en-US" altLang="zh-TW" smtClean="0"/>
            </a:br>
            <a:r>
              <a:rPr lang="en-US" altLang="zh-TW" smtClean="0"/>
              <a:t>Mathematics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419600"/>
            <a:ext cx="5715000" cy="1447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Chapter 10.4-10.5 </a:t>
            </a:r>
          </a:p>
          <a:p>
            <a:pPr eaLnBrk="1" hangingPunct="1"/>
            <a:r>
              <a:rPr lang="en-US" altLang="zh-TW" sz="400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Spanning</a:t>
            </a:r>
            <a:r>
              <a:rPr lang="en-US" altLang="zh-TW" sz="4000" smtClean="0"/>
              <a:t> </a:t>
            </a:r>
            <a:r>
              <a:rPr lang="en-US" altLang="zh-TW" sz="4000" smtClean="0">
                <a:solidFill>
                  <a:srgbClr val="0066FF"/>
                </a:solidFill>
              </a:rPr>
              <a:t>Trees</a:t>
            </a:r>
            <a:r>
              <a:rPr lang="en-US" altLang="zh-TW" sz="4000" smtClean="0"/>
              <a:t> </a:t>
            </a:r>
          </a:p>
        </p:txBody>
      </p:sp>
      <p:pic>
        <p:nvPicPr>
          <p:cNvPr id="5124" name="Picture 6" descr="6ed_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381000"/>
            <a:ext cx="169386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Ch10-</a:t>
            </a:r>
            <a:fld id="{5104B1C6-A366-4F46-BFEF-BFA54AD55E9E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" name="矩形 2"/>
          <p:cNvSpPr/>
          <p:nvPr/>
        </p:nvSpPr>
        <p:spPr>
          <a:xfrm>
            <a:off x="304800" y="533400"/>
            <a:ext cx="8820150" cy="1292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b="1" kern="0" dirty="0">
                <a:solidFill>
                  <a:srgbClr val="008000"/>
                </a:solidFill>
                <a:latin typeface="Arial"/>
                <a:ea typeface="新細明體"/>
              </a:rPr>
              <a:t>Example 6 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(Graph Colorings). How can backtracking be</a:t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used to decide whether the following graph can be colored</a:t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using </a:t>
            </a:r>
            <a:r>
              <a:rPr lang="en-US" altLang="zh-TW" sz="2600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3</a:t>
            </a: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colors?</a:t>
            </a:r>
            <a:endParaRPr lang="zh-TW" altLang="en-US" dirty="0"/>
          </a:p>
        </p:txBody>
      </p:sp>
      <p:grpSp>
        <p:nvGrpSpPr>
          <p:cNvPr id="2" name="群組 7"/>
          <p:cNvGrpSpPr>
            <a:grpSpLocks/>
          </p:cNvGrpSpPr>
          <p:nvPr/>
        </p:nvGrpSpPr>
        <p:grpSpPr bwMode="auto">
          <a:xfrm>
            <a:off x="609600" y="1752600"/>
            <a:ext cx="8305800" cy="4449763"/>
            <a:chOff x="609600" y="1752600"/>
            <a:chExt cx="8305800" cy="4450105"/>
          </a:xfrm>
        </p:grpSpPr>
        <p:pic>
          <p:nvPicPr>
            <p:cNvPr id="69639" name="Picture 3" descr="10_4_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76400" y="1752600"/>
              <a:ext cx="7239000" cy="4450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609600" y="2667070"/>
              <a:ext cx="2133600" cy="1828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pic>
        <p:nvPicPr>
          <p:cNvPr id="69637" name="Picture 3" descr="10_4_11"/>
          <p:cNvPicPr>
            <a:picLocks noChangeAspect="1" noChangeArrowheads="1"/>
          </p:cNvPicPr>
          <p:nvPr/>
        </p:nvPicPr>
        <p:blipFill>
          <a:blip r:embed="rId3"/>
          <a:srcRect b="-12000"/>
          <a:stretch>
            <a:fillRect/>
          </a:stretch>
        </p:blipFill>
        <p:spPr bwMode="auto">
          <a:xfrm>
            <a:off x="381000" y="2057400"/>
            <a:ext cx="23590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819400" y="1905000"/>
            <a:ext cx="8413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 kern="0" dirty="0">
                <a:solidFill>
                  <a:srgbClr val="008000"/>
                </a:solidFill>
                <a:latin typeface="Arial"/>
                <a:ea typeface="新細明體"/>
              </a:rPr>
              <a:t>Sol.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Ch10-</a:t>
            </a:r>
            <a:fld id="{738AB281-A4B8-406C-8E9A-A58D7CF26022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88900" y="533400"/>
            <a:ext cx="5788025" cy="2892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b="1" kern="0" dirty="0">
                <a:solidFill>
                  <a:srgbClr val="008000"/>
                </a:solidFill>
                <a:latin typeface="Arial"/>
                <a:ea typeface="新細明體"/>
              </a:rPr>
              <a:t>Example 7 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(The </a:t>
            </a:r>
            <a:r>
              <a:rPr lang="en-US" altLang="zh-TW" sz="2600" i="1" kern="0" dirty="0">
                <a:latin typeface="Times New Roman" pitchFamily="18" charset="0"/>
                <a:ea typeface="新細明體"/>
                <a:cs typeface="Times New Roman" pitchFamily="18" charset="0"/>
              </a:rPr>
              <a:t>n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-Queens Problem). </a:t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The </a:t>
            </a:r>
            <a:r>
              <a:rPr lang="en-US" altLang="zh-TW" sz="2600" i="1" kern="0" dirty="0">
                <a:latin typeface="Times New Roman" pitchFamily="18" charset="0"/>
                <a:ea typeface="新細明體"/>
                <a:cs typeface="Times New Roman" pitchFamily="18" charset="0"/>
              </a:rPr>
              <a:t>n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-queens problem asks how </a:t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lang="en-US" altLang="zh-TW" sz="2600" i="1" kern="0" dirty="0">
                <a:latin typeface="Times New Roman" pitchFamily="18" charset="0"/>
                <a:ea typeface="新細明體"/>
                <a:cs typeface="Times New Roman" pitchFamily="18" charset="0"/>
              </a:rPr>
              <a:t>n 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queens can be placed on an </a:t>
            </a:r>
            <a:r>
              <a:rPr lang="en-US" altLang="zh-TW" sz="2600" i="1" kern="0" dirty="0" err="1">
                <a:latin typeface="Times New Roman" pitchFamily="18" charset="0"/>
                <a:ea typeface="新細明體"/>
                <a:cs typeface="Times New Roman" pitchFamily="18" charset="0"/>
              </a:rPr>
              <a:t>n</a:t>
            </a:r>
            <a:r>
              <a:rPr lang="en-US" altLang="zh-TW" sz="2600" kern="0" dirty="0" err="1">
                <a:solidFill>
                  <a:srgbClr val="000000"/>
                </a:solidFill>
                <a:latin typeface="Arial"/>
                <a:ea typeface="新細明體"/>
                <a:sym typeface="Symbol"/>
              </a:rPr>
              <a:t></a:t>
            </a:r>
            <a:r>
              <a:rPr lang="en-US" altLang="zh-TW" sz="2600" i="1" kern="0" dirty="0" err="1">
                <a:latin typeface="Times New Roman" pitchFamily="18" charset="0"/>
                <a:ea typeface="新細明體"/>
                <a:cs typeface="Times New Roman" pitchFamily="18" charset="0"/>
              </a:rPr>
              <a:t>n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  <a:sym typeface="Symbol"/>
              </a:rPr>
              <a:t> </a:t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  <a:sym typeface="Symbol"/>
              </a:rPr>
            </a:b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  <a:sym typeface="Symbol"/>
              </a:rPr>
              <a:t>chessboard so that no two queens </a:t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  <a:sym typeface="Symbol"/>
              </a:rPr>
            </a:b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  <a:sym typeface="Symbol"/>
              </a:rPr>
              <a:t>can attack on another. How can </a:t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  <a:sym typeface="Symbol"/>
              </a:rPr>
            </a:b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  <a:sym typeface="Symbol"/>
              </a:rPr>
              <a:t>backtracking be used to solve the</a:t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  <a:sym typeface="Symbol"/>
              </a:rPr>
            </a:br>
            <a:r>
              <a:rPr lang="en-US" altLang="zh-TW" sz="2600" i="1" kern="0" dirty="0">
                <a:latin typeface="Times New Roman" pitchFamily="18" charset="0"/>
                <a:ea typeface="新細明體"/>
                <a:cs typeface="Times New Roman" pitchFamily="18" charset="0"/>
              </a:rPr>
              <a:t>n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  <a:sym typeface="Symbol"/>
              </a:rPr>
              <a:t>-queens problem.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69025" y="533400"/>
            <a:ext cx="8413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 kern="0" dirty="0">
                <a:solidFill>
                  <a:srgbClr val="008000"/>
                </a:solidFill>
                <a:latin typeface="Arial"/>
                <a:ea typeface="新細明體"/>
              </a:rPr>
              <a:t>Sol.</a:t>
            </a:r>
            <a:endParaRPr lang="zh-TW" altLang="en-US" dirty="0"/>
          </a:p>
        </p:txBody>
      </p:sp>
      <p:pic>
        <p:nvPicPr>
          <p:cNvPr id="7" name="Picture 3" descr="10_4_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295400"/>
            <a:ext cx="302418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600950" y="533400"/>
            <a:ext cx="704850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n</a:t>
            </a:r>
            <a:r>
              <a:rPr lang="en-US" altLang="zh-TW" sz="2600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=4</a:t>
            </a:r>
            <a:endParaRPr lang="zh-TW" altLang="en-US" dirty="0"/>
          </a:p>
        </p:txBody>
      </p:sp>
      <p:grpSp>
        <p:nvGrpSpPr>
          <p:cNvPr id="2" name="群組 11"/>
          <p:cNvGrpSpPr>
            <a:grpSpLocks/>
          </p:cNvGrpSpPr>
          <p:nvPr/>
        </p:nvGrpSpPr>
        <p:grpSpPr bwMode="auto">
          <a:xfrm>
            <a:off x="3886200" y="4343400"/>
            <a:ext cx="2362200" cy="750888"/>
            <a:chOff x="3886200" y="4343402"/>
            <a:chExt cx="2362200" cy="749774"/>
          </a:xfrm>
        </p:grpSpPr>
        <p:sp>
          <p:nvSpPr>
            <p:cNvPr id="9" name="矩形 8"/>
            <p:cNvSpPr/>
            <p:nvPr/>
          </p:nvSpPr>
          <p:spPr>
            <a:xfrm>
              <a:off x="3886200" y="4723837"/>
              <a:ext cx="1325563" cy="369339"/>
            </a:xfrm>
            <a:prstGeom prst="rect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/>
                <a:t>3rd column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>
              <a:stCxn id="9" idx="3"/>
            </p:cNvCxnSpPr>
            <p:nvPr/>
          </p:nvCxnSpPr>
          <p:spPr>
            <a:xfrm flipV="1">
              <a:off x="5211763" y="4343402"/>
              <a:ext cx="1036637" cy="56589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0_4_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55838"/>
            <a:ext cx="640080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Ch10-</a:t>
            </a:r>
            <a:fld id="{D66BA4B9-BC10-494F-8161-495853BC4DCD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88900" y="533400"/>
            <a:ext cx="8393113" cy="1692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b="1" kern="0" dirty="0">
                <a:solidFill>
                  <a:srgbClr val="008000"/>
                </a:solidFill>
                <a:latin typeface="Arial"/>
                <a:ea typeface="新細明體"/>
              </a:rPr>
              <a:t>Example 8 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(Sum of Subsets). Give a set </a:t>
            </a: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 of positive </a:t>
            </a:r>
          </a:p>
          <a:p>
            <a:pPr eaLnBrk="1" hangingPunct="1">
              <a:defRPr/>
            </a:pP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integers </a:t>
            </a: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x</a:t>
            </a:r>
            <a:r>
              <a:rPr lang="en-US" altLang="zh-TW" sz="2600" kern="0" baseline="-2500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1</a:t>
            </a:r>
            <a:r>
              <a:rPr lang="en-US" altLang="zh-TW" sz="2600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, </a:t>
            </a: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x</a:t>
            </a:r>
            <a:r>
              <a:rPr lang="en-US" altLang="zh-TW" sz="2600" kern="0" baseline="-2500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lang="en-US" altLang="zh-TW" sz="2600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, …, </a:t>
            </a:r>
            <a:r>
              <a:rPr lang="en-US" altLang="zh-TW" sz="2600" i="1" kern="0" dirty="0" err="1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x</a:t>
            </a:r>
            <a:r>
              <a:rPr lang="en-US" altLang="zh-TW" sz="2600" i="1" kern="0" baseline="-25000" dirty="0" err="1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n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, find a subset of </a:t>
            </a: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 that has </a:t>
            </a: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M 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as its </a:t>
            </a:r>
          </a:p>
          <a:p>
            <a:pPr eaLnBrk="1" hangingPunct="1">
              <a:defRPr/>
            </a:pP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sum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  <a:sym typeface="Symbol"/>
              </a:rPr>
              <a:t>. How can backtracking be used to solve this </a:t>
            </a:r>
          </a:p>
          <a:p>
            <a:pPr eaLnBrk="1" hangingPunct="1">
              <a:defRPr/>
            </a:pP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  <a:sym typeface="Symbol"/>
              </a:rPr>
              <a:t>problem.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400" y="2209800"/>
            <a:ext cx="8413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 kern="0" dirty="0">
                <a:solidFill>
                  <a:srgbClr val="008000"/>
                </a:solidFill>
                <a:latin typeface="Arial"/>
                <a:ea typeface="新細明體"/>
              </a:rPr>
              <a:t>Sol.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4800" y="2667000"/>
            <a:ext cx="3527425" cy="892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 </a:t>
            </a:r>
            <a:r>
              <a:rPr lang="en-US" altLang="zh-TW" sz="2600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= {31, 27, 15, 11, 7, 5}</a:t>
            </a:r>
            <a:br>
              <a:rPr lang="en-US" altLang="zh-TW" sz="2600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</a:b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M </a:t>
            </a:r>
            <a:r>
              <a:rPr lang="en-US" altLang="zh-TW" sz="2600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= 39</a:t>
            </a:r>
            <a:endParaRPr lang="zh-TW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8600" y="6172200"/>
            <a:ext cx="2068513" cy="461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 b="1">
                <a:solidFill>
                  <a:srgbClr val="0000CC"/>
                </a:solidFill>
              </a:rPr>
              <a:t>Exercise : 30</a:t>
            </a:r>
            <a:endParaRPr lang="zh-TW" altLang="en-US" sz="240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Ch10-</a:t>
            </a:r>
            <a:fld id="{749B7E35-5945-4100-B8CA-226E10E55698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304800" y="533400"/>
            <a:ext cx="67167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 u="sng" kern="0" dirty="0">
                <a:solidFill>
                  <a:srgbClr val="008000"/>
                </a:solidFill>
                <a:latin typeface="Arial"/>
                <a:ea typeface="新細明體"/>
              </a:rPr>
              <a:t>Depth-First Search in Directed Graphs</a:t>
            </a:r>
            <a:endParaRPr lang="zh-TW" altLang="en-US" sz="2800" b="1" u="sng" dirty="0">
              <a:solidFill>
                <a:srgbClr val="008000"/>
              </a:solidFill>
            </a:endParaRPr>
          </a:p>
        </p:txBody>
      </p:sp>
      <p:pic>
        <p:nvPicPr>
          <p:cNvPr id="6" name="Picture 3" descr="10_4_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4405313" cy="362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10_4_14"/>
          <p:cNvPicPr>
            <a:picLocks noChangeAspect="1" noChangeArrowheads="1"/>
          </p:cNvPicPr>
          <p:nvPr/>
        </p:nvPicPr>
        <p:blipFill>
          <a:blip r:embed="rId3"/>
          <a:srcRect r="-1753"/>
          <a:stretch>
            <a:fillRect/>
          </a:stretch>
        </p:blipFill>
        <p:spPr bwMode="auto">
          <a:xfrm>
            <a:off x="4495800" y="2514600"/>
            <a:ext cx="4419600" cy="362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52400" y="1143000"/>
            <a:ext cx="8783638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b="1" kern="0" dirty="0">
                <a:solidFill>
                  <a:srgbClr val="008000"/>
                </a:solidFill>
                <a:latin typeface="Arial"/>
                <a:ea typeface="新細明體"/>
              </a:rPr>
              <a:t>Example 9. </a:t>
            </a:r>
            <a:r>
              <a:rPr lang="en-US" altLang="zh-TW" sz="2600" kern="0" dirty="0">
                <a:latin typeface="Arial"/>
                <a:ea typeface="新細明體"/>
              </a:rPr>
              <a:t>What 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is the output of DFS given the graph G?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19600" y="1905000"/>
            <a:ext cx="8413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 kern="0" dirty="0">
                <a:solidFill>
                  <a:srgbClr val="008000"/>
                </a:solidFill>
                <a:latin typeface="Arial"/>
                <a:ea typeface="新細明體"/>
              </a:rPr>
              <a:t>Sol.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Ch10-</a:t>
            </a:r>
            <a:fld id="{4601926A-7DE0-4676-895E-8140A31C8793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10.5 Minimum Spanning Trees</a:t>
            </a:r>
          </a:p>
        </p:txBody>
      </p:sp>
      <p:sp>
        <p:nvSpPr>
          <p:cNvPr id="5" name="矩形 4"/>
          <p:cNvSpPr/>
          <p:nvPr/>
        </p:nvSpPr>
        <p:spPr>
          <a:xfrm>
            <a:off x="152400" y="1143000"/>
            <a:ext cx="84169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4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G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新細明體"/>
              </a:rPr>
              <a:t>: connected weighted graph (each edge has an weight 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新細明體"/>
                <a:sym typeface="Symbol"/>
              </a:rPr>
              <a:t> 0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新細明體"/>
              </a:rPr>
              <a:t>)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28600" y="1600200"/>
            <a:ext cx="7705725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400" b="1" kern="0" dirty="0">
                <a:solidFill>
                  <a:srgbClr val="008000"/>
                </a:solidFill>
                <a:latin typeface="Arial"/>
                <a:ea typeface="新細明體"/>
              </a:rPr>
              <a:t>Def. </a:t>
            </a:r>
            <a:r>
              <a:rPr lang="en-US" altLang="zh-TW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新細明體"/>
              </a:rPr>
              <a:t>minimum spanning tree 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新細明體"/>
              </a:rPr>
              <a:t>of </a:t>
            </a:r>
            <a:r>
              <a:rPr lang="en-US" altLang="zh-TW" sz="2400" i="1" kern="0" dirty="0">
                <a:latin typeface="Times New Roman" pitchFamily="18" charset="0"/>
                <a:ea typeface="新細明體"/>
                <a:cs typeface="Times New Roman" pitchFamily="18" charset="0"/>
              </a:rPr>
              <a:t>G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新細明體"/>
              </a:rPr>
              <a:t>: a spanning tree of </a:t>
            </a:r>
            <a:r>
              <a:rPr lang="en-US" altLang="zh-TW" sz="2400" i="1" kern="0" dirty="0">
                <a:latin typeface="Times New Roman" pitchFamily="18" charset="0"/>
                <a:ea typeface="新細明體"/>
                <a:cs typeface="Times New Roman" pitchFamily="18" charset="0"/>
              </a:rPr>
              <a:t>G </a:t>
            </a: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新細明體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新細明體"/>
              </a:rPr>
              <a:t>     with smallest sum of weights of its edges.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28600" y="2362200"/>
            <a:ext cx="71310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 u="sng" kern="0" dirty="0">
                <a:solidFill>
                  <a:srgbClr val="008000"/>
                </a:solidFill>
                <a:latin typeface="Arial"/>
                <a:ea typeface="新細明體"/>
              </a:rPr>
              <a:t>Algorithms for Minimum Spanning Trees</a:t>
            </a:r>
            <a:endParaRPr lang="zh-TW" altLang="en-US" sz="2800" b="1" u="sng" dirty="0">
              <a:solidFill>
                <a:srgbClr val="008000"/>
              </a:solidFill>
            </a:endParaRPr>
          </a:p>
        </p:txBody>
      </p:sp>
      <p:sp>
        <p:nvSpPr>
          <p:cNvPr id="8" name="內容版面配置區 5"/>
          <p:cNvSpPr txBox="1">
            <a:spLocks/>
          </p:cNvSpPr>
          <p:nvPr/>
        </p:nvSpPr>
        <p:spPr>
          <a:xfrm>
            <a:off x="381000" y="3429000"/>
            <a:ext cx="8458200" cy="31242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b="1" kern="0" dirty="0">
                <a:latin typeface="Times New Roman" pitchFamily="18" charset="0"/>
                <a:ea typeface="+mn-ea"/>
                <a:cs typeface="Times New Roman" pitchFamily="18" charset="0"/>
              </a:rPr>
              <a:t>Procedure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</a:rPr>
              <a:t>Prim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: connected weighted undirected graph with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 vertices)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</a:rPr>
              <a:t>T 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:= a minimum-weight edge</a:t>
            </a:r>
            <a:endParaRPr lang="en-US" altLang="zh-TW" sz="2100" i="1" kern="0" dirty="0"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b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for </a:t>
            </a:r>
            <a:r>
              <a:rPr lang="en-US" altLang="zh-TW" sz="2100" i="1" kern="0" dirty="0" err="1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:= 1 </a:t>
            </a:r>
            <a:r>
              <a:rPr lang="en-US" altLang="zh-TW" sz="2100" b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TW" sz="2100" kern="0" dirty="0">
                <a:latin typeface="Symbol" pitchFamily="18" charset="2"/>
                <a:ea typeface="+mn-ea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2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b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begin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      </a:t>
            </a:r>
            <a:r>
              <a:rPr lang="en-US" altLang="zh-TW" sz="2100" i="1" kern="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TW" sz="2100" kern="0" dirty="0">
                <a:latin typeface="Times New Roman" pitchFamily="18" charset="0"/>
                <a:cs typeface="Times New Roman" pitchFamily="18" charset="0"/>
              </a:rPr>
              <a:t>:= an edge of minimum weight incident to a vertex in </a:t>
            </a:r>
            <a:r>
              <a:rPr lang="en-US" altLang="zh-TW" sz="2100" i="1" kern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100" kern="0" dirty="0">
                <a:latin typeface="Times New Roman" pitchFamily="18" charset="0"/>
                <a:cs typeface="Times New Roman" pitchFamily="18" charset="0"/>
              </a:rPr>
              <a:t> and not    </a:t>
            </a:r>
            <a:br>
              <a:rPr lang="en-US" altLang="zh-TW" sz="2100" kern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100" kern="0" dirty="0">
                <a:latin typeface="Times New Roman" pitchFamily="18" charset="0"/>
                <a:cs typeface="Times New Roman" pitchFamily="18" charset="0"/>
              </a:rPr>
              <a:t>         forming  a simple circuit in </a:t>
            </a:r>
            <a:r>
              <a:rPr lang="en-US" altLang="zh-TW" sz="2100" i="1" kern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100" kern="0" dirty="0">
                <a:latin typeface="Times New Roman" pitchFamily="18" charset="0"/>
                <a:cs typeface="Times New Roman" pitchFamily="18" charset="0"/>
              </a:rPr>
              <a:t> if added to </a:t>
            </a:r>
            <a:r>
              <a:rPr lang="en-US" altLang="zh-TW" sz="2100" i="1" kern="0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zh-TW" sz="2100" i="1" kern="0" dirty="0"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      </a:t>
            </a:r>
            <a:r>
              <a:rPr lang="en-US" altLang="zh-TW" sz="2100" i="1" kern="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100" kern="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altLang="zh-TW" sz="2100" i="1" kern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100" kern="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altLang="zh-TW" sz="2100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2100" kern="0" dirty="0">
                <a:latin typeface="Times New Roman" pitchFamily="18" charset="0"/>
                <a:cs typeface="Times New Roman" pitchFamily="18" charset="0"/>
              </a:rPr>
              <a:t> added</a:t>
            </a:r>
            <a:endParaRPr lang="en-US" altLang="zh-TW" sz="2100" i="1" kern="0" dirty="0"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b="1" kern="0" dirty="0">
                <a:latin typeface="Times New Roman" pitchFamily="18" charset="0"/>
                <a:ea typeface="+mn-ea"/>
                <a:cs typeface="Times New Roman" pitchFamily="18" charset="0"/>
              </a:rPr>
              <a:t>end 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 is a minimum spanning tree of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endParaRPr lang="zh-TW" altLang="en-US" sz="2100" kern="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2895600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TW" sz="28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Algorithm 1</a:t>
            </a:r>
            <a:r>
              <a:rPr lang="en-US" altLang="zh-TW" sz="32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2400" kern="0" dirty="0">
                <a:latin typeface="+mj-lt"/>
                <a:ea typeface="+mj-ea"/>
                <a:cs typeface="+mj-cs"/>
              </a:rPr>
              <a:t>(Prim’s Algorithm)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編號版面配置區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Ch10-</a:t>
            </a:r>
            <a:fld id="{6FFDDE93-BD29-4A27-B47F-7D8B9EBC2725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9" name="矩形 8"/>
          <p:cNvSpPr/>
          <p:nvPr/>
        </p:nvSpPr>
        <p:spPr>
          <a:xfrm>
            <a:off x="152400" y="533400"/>
            <a:ext cx="4376738" cy="1292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b="1" kern="0" dirty="0">
                <a:solidFill>
                  <a:srgbClr val="008000"/>
                </a:solidFill>
                <a:latin typeface="Arial"/>
                <a:ea typeface="新細明體"/>
              </a:rPr>
              <a:t>Example 2. 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Use Prim’s </a:t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algorithm to find a minimum </a:t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spanning tree of </a:t>
            </a: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G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.</a:t>
            </a:r>
            <a:endParaRPr lang="zh-TW" altLang="en-US" dirty="0"/>
          </a:p>
        </p:txBody>
      </p:sp>
      <p:pic>
        <p:nvPicPr>
          <p:cNvPr id="74756" name="Picture 3" descr="10_5_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209800"/>
            <a:ext cx="3929063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304800" y="2133600"/>
            <a:ext cx="8413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 kern="0" dirty="0">
                <a:solidFill>
                  <a:srgbClr val="008000"/>
                </a:solidFill>
                <a:latin typeface="Arial"/>
                <a:ea typeface="新細明體"/>
              </a:rPr>
              <a:t>Sol.</a:t>
            </a:r>
            <a:endParaRPr lang="zh-TW" altLang="en-US" dirty="0"/>
          </a:p>
        </p:txBody>
      </p:sp>
      <p:pic>
        <p:nvPicPr>
          <p:cNvPr id="12" name="Picture 3" descr="10_5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124200"/>
            <a:ext cx="3581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400800" y="6324600"/>
            <a:ext cx="1811338" cy="461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 b="1">
                <a:solidFill>
                  <a:srgbClr val="0000CC"/>
                </a:solidFill>
              </a:rPr>
              <a:t>Exercise: 3</a:t>
            </a:r>
            <a:endParaRPr lang="zh-TW" altLang="en-US" sz="2400">
              <a:solidFill>
                <a:srgbClr val="0000CC"/>
              </a:solidFill>
            </a:endParaRPr>
          </a:p>
        </p:txBody>
      </p:sp>
      <p:cxnSp>
        <p:nvCxnSpPr>
          <p:cNvPr id="16" name="AutoShape 18"/>
          <p:cNvCxnSpPr>
            <a:cxnSpLocks noChangeShapeType="1"/>
          </p:cNvCxnSpPr>
          <p:nvPr/>
        </p:nvCxnSpPr>
        <p:spPr bwMode="auto">
          <a:xfrm rot="5400000">
            <a:off x="5677694" y="3009106"/>
            <a:ext cx="1143000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4" name="AutoShape 18"/>
          <p:cNvCxnSpPr>
            <a:cxnSpLocks noChangeShapeType="1"/>
          </p:cNvCxnSpPr>
          <p:nvPr/>
        </p:nvCxnSpPr>
        <p:spPr bwMode="auto">
          <a:xfrm>
            <a:off x="5075238" y="2438400"/>
            <a:ext cx="1141412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6" name="AutoShape 18"/>
          <p:cNvCxnSpPr>
            <a:cxnSpLocks noChangeShapeType="1"/>
          </p:cNvCxnSpPr>
          <p:nvPr/>
        </p:nvCxnSpPr>
        <p:spPr bwMode="auto">
          <a:xfrm rot="5400000">
            <a:off x="5676901" y="4229100"/>
            <a:ext cx="1143000" cy="317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8" name="AutoShape 18"/>
          <p:cNvCxnSpPr>
            <a:cxnSpLocks noChangeShapeType="1"/>
          </p:cNvCxnSpPr>
          <p:nvPr/>
        </p:nvCxnSpPr>
        <p:spPr bwMode="auto">
          <a:xfrm rot="5400000">
            <a:off x="4458494" y="3009106"/>
            <a:ext cx="1143000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9" name="AutoShape 18"/>
          <p:cNvCxnSpPr>
            <a:cxnSpLocks noChangeShapeType="1"/>
          </p:cNvCxnSpPr>
          <p:nvPr/>
        </p:nvCxnSpPr>
        <p:spPr bwMode="auto">
          <a:xfrm>
            <a:off x="5029200" y="4800600"/>
            <a:ext cx="1141413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0" name="AutoShape 18"/>
          <p:cNvCxnSpPr>
            <a:cxnSpLocks noChangeShapeType="1"/>
          </p:cNvCxnSpPr>
          <p:nvPr/>
        </p:nvCxnSpPr>
        <p:spPr bwMode="auto">
          <a:xfrm>
            <a:off x="6248400" y="3635375"/>
            <a:ext cx="1141413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1" name="AutoShape 18"/>
          <p:cNvCxnSpPr>
            <a:cxnSpLocks noChangeShapeType="1"/>
          </p:cNvCxnSpPr>
          <p:nvPr/>
        </p:nvCxnSpPr>
        <p:spPr bwMode="auto">
          <a:xfrm rot="5400000">
            <a:off x="6839744" y="3009106"/>
            <a:ext cx="1143000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7469188" y="2438400"/>
            <a:ext cx="1141412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3" name="AutoShape 18"/>
          <p:cNvCxnSpPr>
            <a:cxnSpLocks noChangeShapeType="1"/>
          </p:cNvCxnSpPr>
          <p:nvPr/>
        </p:nvCxnSpPr>
        <p:spPr bwMode="auto">
          <a:xfrm>
            <a:off x="7469188" y="3635375"/>
            <a:ext cx="1141412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6" name="AutoShape 18"/>
          <p:cNvCxnSpPr>
            <a:cxnSpLocks noChangeShapeType="1"/>
          </p:cNvCxnSpPr>
          <p:nvPr/>
        </p:nvCxnSpPr>
        <p:spPr bwMode="auto">
          <a:xfrm rot="5400000">
            <a:off x="8039894" y="4228306"/>
            <a:ext cx="1143000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7" name="AutoShape 18"/>
          <p:cNvCxnSpPr>
            <a:cxnSpLocks noChangeShapeType="1"/>
          </p:cNvCxnSpPr>
          <p:nvPr/>
        </p:nvCxnSpPr>
        <p:spPr bwMode="auto">
          <a:xfrm>
            <a:off x="7467600" y="4800600"/>
            <a:ext cx="1141413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4771" name="文字方塊 18"/>
          <p:cNvSpPr txBox="1">
            <a:spLocks noChangeArrowheads="1"/>
          </p:cNvSpPr>
          <p:nvPr/>
        </p:nvSpPr>
        <p:spPr bwMode="auto">
          <a:xfrm>
            <a:off x="5562600" y="54102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(tree)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Ch10-</a:t>
            </a:r>
            <a:fld id="{2CE8F50C-8C07-4584-AE6D-6817824CEEF0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" name="內容版面配置區 5"/>
          <p:cNvSpPr txBox="1">
            <a:spLocks/>
          </p:cNvSpPr>
          <p:nvPr/>
        </p:nvSpPr>
        <p:spPr>
          <a:xfrm>
            <a:off x="228600" y="914400"/>
            <a:ext cx="8534400" cy="31242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b="1" kern="0" dirty="0">
                <a:latin typeface="Times New Roman" pitchFamily="18" charset="0"/>
                <a:ea typeface="+mn-ea"/>
                <a:cs typeface="Times New Roman" pitchFamily="18" charset="0"/>
              </a:rPr>
              <a:t>Procedure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TW" sz="2100" i="1" kern="0" dirty="0" err="1">
                <a:latin typeface="Times New Roman" pitchFamily="18" charset="0"/>
                <a:ea typeface="+mn-ea"/>
                <a:cs typeface="Times New Roman" pitchFamily="18" charset="0"/>
              </a:rPr>
              <a:t>Kruskal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: connected weighted undirected graph with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 vertices)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</a:rPr>
              <a:t>T 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:= empty graph</a:t>
            </a:r>
            <a:endParaRPr lang="en-US" altLang="zh-TW" sz="2100" i="1" kern="0" dirty="0"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b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for </a:t>
            </a:r>
            <a:r>
              <a:rPr lang="en-US" altLang="zh-TW" sz="2100" i="1" kern="0" dirty="0" err="1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:= 1 </a:t>
            </a:r>
            <a:r>
              <a:rPr lang="en-US" altLang="zh-TW" sz="2100" b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TW" sz="2100" kern="0" dirty="0">
                <a:latin typeface="Symbol" pitchFamily="18" charset="2"/>
                <a:ea typeface="+mn-ea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1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b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begin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      </a:t>
            </a:r>
            <a:r>
              <a:rPr lang="en-US" altLang="zh-TW" sz="2100" i="1" kern="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TW" sz="2100" kern="0" dirty="0">
                <a:latin typeface="Times New Roman" pitchFamily="18" charset="0"/>
                <a:cs typeface="Times New Roman" pitchFamily="18" charset="0"/>
              </a:rPr>
              <a:t>:= any edge in </a:t>
            </a:r>
            <a:r>
              <a:rPr lang="en-US" altLang="zh-TW" sz="2100" i="1" kern="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sz="2100" kern="0" dirty="0">
                <a:latin typeface="Times New Roman" pitchFamily="18" charset="0"/>
                <a:cs typeface="Times New Roman" pitchFamily="18" charset="0"/>
              </a:rPr>
              <a:t> with smallest weight that does not form a simple </a:t>
            </a:r>
            <a:br>
              <a:rPr lang="en-US" altLang="zh-TW" sz="2100" kern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100" kern="0" dirty="0">
                <a:latin typeface="Times New Roman" pitchFamily="18" charset="0"/>
                <a:cs typeface="Times New Roman" pitchFamily="18" charset="0"/>
              </a:rPr>
              <a:t>         circuit when added to </a:t>
            </a:r>
            <a:r>
              <a:rPr lang="en-US" altLang="zh-TW" sz="2100" i="1" kern="0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zh-TW" sz="2100" i="1" kern="0" dirty="0"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      </a:t>
            </a:r>
            <a:r>
              <a:rPr lang="en-US" altLang="zh-TW" sz="2100" i="1" kern="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100" kern="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altLang="zh-TW" sz="2100" i="1" kern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100" kern="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altLang="zh-TW" sz="2100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2100" kern="0" dirty="0">
                <a:latin typeface="Times New Roman" pitchFamily="18" charset="0"/>
                <a:cs typeface="Times New Roman" pitchFamily="18" charset="0"/>
              </a:rPr>
              <a:t> added</a:t>
            </a:r>
            <a:endParaRPr lang="en-US" altLang="zh-TW" sz="2100" i="1" kern="0" dirty="0"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b="1" kern="0" dirty="0">
                <a:latin typeface="Times New Roman" pitchFamily="18" charset="0"/>
                <a:ea typeface="+mn-ea"/>
                <a:cs typeface="Times New Roman" pitchFamily="18" charset="0"/>
              </a:rPr>
              <a:t>end 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 is a minimum spanning tree of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endParaRPr lang="zh-TW" altLang="en-US" sz="2100" kern="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381000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TW" sz="28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Algorithm 2</a:t>
            </a:r>
            <a:r>
              <a:rPr lang="en-US" altLang="zh-TW" sz="32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2400" kern="0" dirty="0">
                <a:latin typeface="+mj-lt"/>
                <a:ea typeface="+mj-ea"/>
                <a:cs typeface="+mj-cs"/>
              </a:rPr>
              <a:t>(</a:t>
            </a:r>
            <a:r>
              <a:rPr lang="en-US" altLang="zh-TW" sz="2400" kern="0" dirty="0" err="1">
                <a:latin typeface="+mj-lt"/>
                <a:ea typeface="+mj-ea"/>
                <a:cs typeface="+mj-cs"/>
              </a:rPr>
              <a:t>Kruskal</a:t>
            </a:r>
            <a:r>
              <a:rPr lang="en-US" altLang="zh-TW" sz="2400" kern="0" dirty="0">
                <a:latin typeface="+mj-lt"/>
                <a:ea typeface="+mj-ea"/>
                <a:cs typeface="+mj-cs"/>
              </a:rPr>
              <a:t> Algorithm)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10_5_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276600"/>
            <a:ext cx="3657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投影片編號版面配置區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Ch10-</a:t>
            </a:r>
            <a:fld id="{2B44CC8F-C32E-4240-896C-193E367B77D4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9" name="矩形 8"/>
          <p:cNvSpPr/>
          <p:nvPr/>
        </p:nvSpPr>
        <p:spPr>
          <a:xfrm>
            <a:off x="152400" y="533400"/>
            <a:ext cx="4376738" cy="1292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b="1" kern="0" dirty="0">
                <a:solidFill>
                  <a:srgbClr val="008000"/>
                </a:solidFill>
                <a:latin typeface="Arial"/>
                <a:ea typeface="新細明體"/>
              </a:rPr>
              <a:t>Example 3. 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Use </a:t>
            </a:r>
            <a:r>
              <a:rPr lang="en-US" altLang="zh-TW" sz="2600" kern="0" dirty="0" err="1">
                <a:solidFill>
                  <a:srgbClr val="000000"/>
                </a:solidFill>
                <a:latin typeface="Arial"/>
                <a:ea typeface="新細明體"/>
              </a:rPr>
              <a:t>Kruskal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/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algorithm to find a minimum </a:t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spanning tree of </a:t>
            </a: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G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.</a:t>
            </a:r>
            <a:endParaRPr lang="zh-TW" altLang="en-US" dirty="0"/>
          </a:p>
        </p:txBody>
      </p:sp>
      <p:pic>
        <p:nvPicPr>
          <p:cNvPr id="76805" name="Picture 3" descr="10_5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905000"/>
            <a:ext cx="413702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304800" y="2133600"/>
            <a:ext cx="8413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 kern="0" dirty="0">
                <a:solidFill>
                  <a:srgbClr val="008000"/>
                </a:solidFill>
                <a:latin typeface="Arial"/>
                <a:ea typeface="新細明體"/>
              </a:rPr>
              <a:t>Sol.</a:t>
            </a:r>
            <a:endParaRPr lang="zh-TW" altLang="en-US" dirty="0"/>
          </a:p>
        </p:txBody>
      </p:sp>
      <p:sp>
        <p:nvSpPr>
          <p:cNvPr id="76807" name="矩形 7"/>
          <p:cNvSpPr>
            <a:spLocks noChangeArrowheads="1"/>
          </p:cNvSpPr>
          <p:nvPr/>
        </p:nvSpPr>
        <p:spPr bwMode="auto">
          <a:xfrm>
            <a:off x="6477000" y="6324600"/>
            <a:ext cx="1811338" cy="461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 b="1">
                <a:solidFill>
                  <a:srgbClr val="0000CC"/>
                </a:solidFill>
              </a:rPr>
              <a:t>Exercise: 7</a:t>
            </a:r>
            <a:endParaRPr lang="zh-TW" altLang="en-US" sz="2400">
              <a:solidFill>
                <a:srgbClr val="0000CC"/>
              </a:solidFill>
            </a:endParaRPr>
          </a:p>
        </p:txBody>
      </p:sp>
      <p:cxnSp>
        <p:nvCxnSpPr>
          <p:cNvPr id="31" name="AutoShape 18"/>
          <p:cNvCxnSpPr>
            <a:cxnSpLocks noChangeShapeType="1"/>
          </p:cNvCxnSpPr>
          <p:nvPr/>
        </p:nvCxnSpPr>
        <p:spPr bwMode="auto">
          <a:xfrm flipV="1">
            <a:off x="7467600" y="2133600"/>
            <a:ext cx="1217613" cy="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8" name="AutoShape 18"/>
          <p:cNvCxnSpPr>
            <a:cxnSpLocks noChangeShapeType="1"/>
          </p:cNvCxnSpPr>
          <p:nvPr/>
        </p:nvCxnSpPr>
        <p:spPr bwMode="auto">
          <a:xfrm flipV="1">
            <a:off x="7467600" y="4648200"/>
            <a:ext cx="1217613" cy="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" name="AutoShape 18"/>
          <p:cNvCxnSpPr>
            <a:cxnSpLocks noChangeShapeType="1"/>
          </p:cNvCxnSpPr>
          <p:nvPr/>
        </p:nvCxnSpPr>
        <p:spPr bwMode="auto">
          <a:xfrm rot="5400000">
            <a:off x="5638007" y="2742406"/>
            <a:ext cx="1219200" cy="158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1" name="AutoShape 18"/>
          <p:cNvCxnSpPr>
            <a:cxnSpLocks noChangeShapeType="1"/>
          </p:cNvCxnSpPr>
          <p:nvPr/>
        </p:nvCxnSpPr>
        <p:spPr bwMode="auto">
          <a:xfrm rot="5400000">
            <a:off x="6858794" y="2742406"/>
            <a:ext cx="1219200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4953000" y="2133600"/>
            <a:ext cx="1293813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6" name="AutoShape 18"/>
          <p:cNvCxnSpPr>
            <a:cxnSpLocks noChangeShapeType="1"/>
          </p:cNvCxnSpPr>
          <p:nvPr/>
        </p:nvCxnSpPr>
        <p:spPr bwMode="auto">
          <a:xfrm rot="5400000">
            <a:off x="5639594" y="4037806"/>
            <a:ext cx="1219200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6248400" y="2133600"/>
            <a:ext cx="1219200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9" name="AutoShape 18"/>
          <p:cNvCxnSpPr>
            <a:cxnSpLocks noChangeShapeType="1"/>
          </p:cNvCxnSpPr>
          <p:nvPr/>
        </p:nvCxnSpPr>
        <p:spPr bwMode="auto">
          <a:xfrm>
            <a:off x="6248400" y="4648200"/>
            <a:ext cx="1219200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0" name="AutoShape 18"/>
          <p:cNvCxnSpPr>
            <a:cxnSpLocks noChangeShapeType="1"/>
          </p:cNvCxnSpPr>
          <p:nvPr/>
        </p:nvCxnSpPr>
        <p:spPr bwMode="auto">
          <a:xfrm flipV="1">
            <a:off x="7451725" y="3419475"/>
            <a:ext cx="1217613" cy="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4953000" y="4648200"/>
            <a:ext cx="1293813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2" name="AutoShape 18"/>
          <p:cNvCxnSpPr>
            <a:cxnSpLocks noChangeShapeType="1"/>
          </p:cNvCxnSpPr>
          <p:nvPr/>
        </p:nvCxnSpPr>
        <p:spPr bwMode="auto">
          <a:xfrm rot="5400000">
            <a:off x="4366419" y="2742406"/>
            <a:ext cx="1219200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6819" name="文字方塊 18"/>
          <p:cNvSpPr txBox="1">
            <a:spLocks noChangeArrowheads="1"/>
          </p:cNvSpPr>
          <p:nvPr/>
        </p:nvSpPr>
        <p:spPr bwMode="auto">
          <a:xfrm>
            <a:off x="5486400" y="5334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(tree)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10.4 Spanning Trees</a:t>
            </a:r>
          </a:p>
        </p:txBody>
      </p:sp>
      <p:sp>
        <p:nvSpPr>
          <p:cNvPr id="4" name="矩形 3"/>
          <p:cNvSpPr/>
          <p:nvPr/>
        </p:nvSpPr>
        <p:spPr>
          <a:xfrm>
            <a:off x="304800" y="1447800"/>
            <a:ext cx="8521700" cy="892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b="1" kern="0" dirty="0">
                <a:solidFill>
                  <a:srgbClr val="008000"/>
                </a:solidFill>
                <a:latin typeface="Arial"/>
                <a:ea typeface="新細明體"/>
              </a:rPr>
              <a:t>Def. 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Let </a:t>
            </a: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  <a:sym typeface="Symbol"/>
              </a:rPr>
              <a:t>G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  be a simple graph. A </a:t>
            </a:r>
            <a:r>
              <a:rPr lang="en-US" altLang="zh-TW" sz="2600" kern="0" dirty="0">
                <a:solidFill>
                  <a:srgbClr val="0066FF"/>
                </a:solidFill>
                <a:latin typeface="Arial"/>
                <a:ea typeface="新細明體"/>
              </a:rPr>
              <a:t>spanning tree 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of </a:t>
            </a: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  <a:sym typeface="Symbol"/>
              </a:rPr>
              <a:t>G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 is a </a:t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subgraph of </a:t>
            </a: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  <a:sym typeface="Symbol"/>
              </a:rPr>
              <a:t>G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 that is a tree containing every vertex of </a:t>
            </a: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  <a:sym typeface="Symbol"/>
              </a:rPr>
              <a:t>G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4800" y="914400"/>
            <a:ext cx="2128838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b="1" u="sng" kern="0" dirty="0">
                <a:solidFill>
                  <a:srgbClr val="008000"/>
                </a:solidFill>
                <a:latin typeface="Arial"/>
                <a:ea typeface="新細明體"/>
              </a:rPr>
              <a:t>Introduction</a:t>
            </a:r>
            <a:endParaRPr lang="zh-TW" altLang="en-US" b="1" u="sng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463" y="2384425"/>
            <a:ext cx="5792787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b="1" kern="0" dirty="0">
                <a:solidFill>
                  <a:srgbClr val="008000"/>
                </a:solidFill>
                <a:latin typeface="Arial"/>
                <a:ea typeface="新細明體"/>
              </a:rPr>
              <a:t>Example 1 </a:t>
            </a:r>
            <a:r>
              <a:rPr lang="en-US" altLang="zh-TW" sz="2600" kern="0" dirty="0">
                <a:latin typeface="Arial"/>
                <a:ea typeface="新細明體"/>
              </a:rPr>
              <a:t>Find a spanning tree of </a:t>
            </a: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  <a:sym typeface="Symbol"/>
              </a:rPr>
              <a:t>G</a:t>
            </a:r>
            <a:r>
              <a:rPr lang="en-US" altLang="zh-TW" sz="2600" kern="0" dirty="0">
                <a:latin typeface="Arial"/>
                <a:ea typeface="新細明體"/>
              </a:rPr>
              <a:t>.</a:t>
            </a:r>
            <a:endParaRPr lang="zh-TW" altLang="en-US" dirty="0"/>
          </a:p>
        </p:txBody>
      </p:sp>
      <p:pic>
        <p:nvPicPr>
          <p:cNvPr id="10" name="Picture 3" descr="10_4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95600"/>
            <a:ext cx="31242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10_4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764088"/>
            <a:ext cx="7745413" cy="194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3886200" y="2971800"/>
            <a:ext cx="941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 kern="0" dirty="0">
                <a:solidFill>
                  <a:srgbClr val="008000"/>
                </a:solidFill>
                <a:latin typeface="Arial"/>
                <a:ea typeface="新細明體"/>
              </a:rPr>
              <a:t>Sol. </a:t>
            </a:r>
            <a:endParaRPr lang="zh-TW" altLang="en-US" sz="2800" kern="0" baseline="-25000" dirty="0">
              <a:solidFill>
                <a:srgbClr val="000000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191000" y="3513138"/>
            <a:ext cx="47879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/>
              <a:t>Remove an edge from any circuit.</a:t>
            </a:r>
            <a:br>
              <a:rPr lang="en-US" altLang="zh-TW" sz="2400"/>
            </a:br>
            <a:r>
              <a:rPr lang="en-US" altLang="zh-TW" sz="2400"/>
              <a:t>(repeat until no circuit exists)</a:t>
            </a:r>
            <a:endParaRPr lang="zh-TW" altLang="en-US" sz="2400"/>
          </a:p>
        </p:txBody>
      </p:sp>
      <p:sp>
        <p:nvSpPr>
          <p:cNvPr id="60426" name="投影片編號版面配置區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Ch10-</a:t>
            </a:r>
            <a:fld id="{B1D7BCF3-805D-4E04-9055-88A7EC47ADE5}" type="slidenum">
              <a:rPr lang="en-US" altLang="zh-TW"/>
              <a:pPr/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3" descr="10_4_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5638800" cy="35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09600" y="533400"/>
            <a:ext cx="3952875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Four spanning trees of </a:t>
            </a:r>
            <a:r>
              <a:rPr lang="en-US" altLang="zh-TW" sz="2600" i="1" kern="0" dirty="0">
                <a:solidFill>
                  <a:srgbClr val="000000"/>
                </a:solidFill>
                <a:latin typeface="Times New Roman" pitchFamily="18" charset="0"/>
                <a:ea typeface="新細明體"/>
                <a:cs typeface="Times New Roman" pitchFamily="18" charset="0"/>
                <a:sym typeface="Symbol"/>
              </a:rPr>
              <a:t>G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: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1444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Ch10-</a:t>
            </a:r>
            <a:fld id="{4B21C005-C7F9-4F83-BFB1-7AB97651D65C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096000" y="4876800"/>
            <a:ext cx="2733675" cy="461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 b="1">
                <a:solidFill>
                  <a:srgbClr val="0000CC"/>
                </a:solidFill>
              </a:rPr>
              <a:t>Exercise : 1, 8, 11</a:t>
            </a:r>
            <a:endParaRPr lang="zh-TW" altLang="en-US" sz="2400">
              <a:solidFill>
                <a:srgbClr val="0000C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" y="5486400"/>
            <a:ext cx="8610600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600" b="1" kern="0" dirty="0">
                <a:solidFill>
                  <a:srgbClr val="008000"/>
                </a:solidFill>
                <a:latin typeface="Arial"/>
                <a:ea typeface="新細明體"/>
              </a:rPr>
              <a:t>Theorem 1. 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A simple graph is connected if and only if it has a spanning tree.</a:t>
            </a:r>
            <a:endParaRPr lang="zh-TW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96000" y="6096000"/>
            <a:ext cx="2581275" cy="461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 b="1">
                <a:solidFill>
                  <a:srgbClr val="0000CC"/>
                </a:solidFill>
              </a:rPr>
              <a:t>Exercise : 24, 25</a:t>
            </a:r>
            <a:endParaRPr lang="zh-TW" altLang="en-US" sz="240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" y="1066800"/>
            <a:ext cx="4586288" cy="1292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b="1" kern="0" dirty="0">
                <a:solidFill>
                  <a:srgbClr val="008000"/>
                </a:solidFill>
                <a:latin typeface="Arial"/>
                <a:ea typeface="新細明體"/>
              </a:rPr>
              <a:t>Example 3. 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Use depth-first </a:t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search to find a spanning tree</a:t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for the graph.</a:t>
            </a:r>
            <a:endParaRPr lang="zh-TW" altLang="en-US" dirty="0"/>
          </a:p>
        </p:txBody>
      </p:sp>
      <p:pic>
        <p:nvPicPr>
          <p:cNvPr id="51203" name="Picture 3" descr="10_4_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990600"/>
            <a:ext cx="3886200" cy="20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28600" y="3200400"/>
            <a:ext cx="54213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 kern="0" dirty="0">
                <a:solidFill>
                  <a:srgbClr val="008000"/>
                </a:solidFill>
                <a:latin typeface="Arial"/>
                <a:ea typeface="新細明體"/>
              </a:rPr>
              <a:t>Sol. </a:t>
            </a:r>
            <a:r>
              <a:rPr lang="en-US" altLang="zh-TW" sz="2400" kern="0" dirty="0">
                <a:latin typeface="Arial"/>
                <a:ea typeface="新細明體"/>
              </a:rPr>
              <a:t>(arbitrarily start with the vertex </a:t>
            </a:r>
            <a:r>
              <a:rPr lang="en-US" altLang="zh-TW" sz="2400" i="1" kern="0" dirty="0">
                <a:latin typeface="Times New Roman" pitchFamily="18" charset="0"/>
                <a:ea typeface="新細明體"/>
                <a:cs typeface="Times New Roman" pitchFamily="18" charset="0"/>
              </a:rPr>
              <a:t>f</a:t>
            </a:r>
            <a:r>
              <a:rPr lang="en-US" altLang="zh-TW" sz="2400" kern="0" dirty="0">
                <a:latin typeface="Arial"/>
                <a:ea typeface="新細明體"/>
              </a:rPr>
              <a:t>) </a:t>
            </a:r>
            <a:endParaRPr lang="zh-TW" altLang="en-US" sz="2400" kern="0" baseline="-25000" dirty="0"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pic>
        <p:nvPicPr>
          <p:cNvPr id="7" name="Picture 3" descr="10_4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733800"/>
            <a:ext cx="7986713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0" name="投影片編號版面配置區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Ch10-</a:t>
            </a:r>
            <a:fld id="{556AA424-43DC-4E07-9E87-A247A06DAABF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304800" y="457200"/>
            <a:ext cx="44592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 u="sng" kern="0" dirty="0">
                <a:solidFill>
                  <a:srgbClr val="008000"/>
                </a:solidFill>
                <a:latin typeface="Arial"/>
                <a:ea typeface="新細明體"/>
              </a:rPr>
              <a:t>Depth-First Search (DFS)</a:t>
            </a:r>
            <a:endParaRPr lang="zh-TW" altLang="en-US" sz="2800" b="1" u="sng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Ch10-</a:t>
            </a:r>
            <a:fld id="{8F881D30-9ECB-40DD-93DA-8CEF3CE0A39C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152400" y="2286000"/>
            <a:ext cx="1836738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b="1" kern="0" dirty="0">
                <a:solidFill>
                  <a:srgbClr val="008000"/>
                </a:solidFill>
                <a:latin typeface="Arial"/>
                <a:ea typeface="新細明體"/>
              </a:rPr>
              <a:t>Example 4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52400" y="533400"/>
            <a:ext cx="8745538" cy="1692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kern="0" dirty="0">
                <a:latin typeface="Arial"/>
                <a:ea typeface="新細明體"/>
              </a:rPr>
              <a:t>The edges selected by DFS of a graph are called </a:t>
            </a:r>
            <a:r>
              <a:rPr lang="en-US" altLang="zh-TW" sz="2600" kern="0" dirty="0">
                <a:solidFill>
                  <a:srgbClr val="0066FF"/>
                </a:solidFill>
                <a:latin typeface="Arial"/>
                <a:ea typeface="新細明體"/>
              </a:rPr>
              <a:t>tree </a:t>
            </a:r>
            <a:br>
              <a:rPr lang="en-US" altLang="zh-TW" sz="2600" kern="0" dirty="0">
                <a:solidFill>
                  <a:srgbClr val="0066FF"/>
                </a:solidFill>
                <a:latin typeface="Arial"/>
                <a:ea typeface="新細明體"/>
              </a:rPr>
            </a:br>
            <a:r>
              <a:rPr lang="en-US" altLang="zh-TW" sz="2600" kern="0" dirty="0">
                <a:solidFill>
                  <a:srgbClr val="0066FF"/>
                </a:solidFill>
                <a:latin typeface="Arial"/>
                <a:ea typeface="新細明體"/>
              </a:rPr>
              <a:t>edges</a:t>
            </a:r>
            <a:r>
              <a:rPr lang="en-US" altLang="zh-TW" sz="2600" kern="0" dirty="0">
                <a:latin typeface="Arial"/>
                <a:ea typeface="新細明體"/>
              </a:rPr>
              <a:t>. All other edges of the graph must connect a vertex</a:t>
            </a:r>
            <a:br>
              <a:rPr lang="en-US" altLang="zh-TW" sz="2600" kern="0" dirty="0">
                <a:latin typeface="Arial"/>
                <a:ea typeface="新細明體"/>
              </a:rPr>
            </a:br>
            <a:r>
              <a:rPr lang="en-US" altLang="zh-TW" sz="2600" kern="0" dirty="0">
                <a:latin typeface="Arial"/>
                <a:ea typeface="新細明體"/>
              </a:rPr>
              <a:t>to an ancestor or descendant of this vertex in the tree. </a:t>
            </a:r>
            <a:br>
              <a:rPr lang="en-US" altLang="zh-TW" sz="2600" kern="0" dirty="0">
                <a:latin typeface="Arial"/>
                <a:ea typeface="新細明體"/>
              </a:rPr>
            </a:br>
            <a:r>
              <a:rPr lang="en-US" altLang="zh-TW" sz="2600" kern="0" dirty="0">
                <a:latin typeface="Arial"/>
                <a:ea typeface="新細明體"/>
              </a:rPr>
              <a:t>These edges are called </a:t>
            </a:r>
            <a:r>
              <a:rPr lang="en-US" altLang="zh-TW" sz="2600" kern="0" dirty="0">
                <a:solidFill>
                  <a:srgbClr val="0066FF"/>
                </a:solidFill>
                <a:latin typeface="Arial"/>
                <a:ea typeface="新細明體"/>
              </a:rPr>
              <a:t>back edges</a:t>
            </a:r>
            <a:r>
              <a:rPr lang="en-US" altLang="zh-TW" sz="2600" kern="0" dirty="0">
                <a:latin typeface="Arial"/>
                <a:ea typeface="新細明體"/>
              </a:rPr>
              <a:t>.</a:t>
            </a:r>
            <a:endParaRPr lang="zh-TW" altLang="en-US" dirty="0"/>
          </a:p>
        </p:txBody>
      </p:sp>
      <p:pic>
        <p:nvPicPr>
          <p:cNvPr id="6" name="Picture 3" descr="10_4_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0"/>
            <a:ext cx="1828800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10_4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19400"/>
            <a:ext cx="3148013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10_4_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352800"/>
            <a:ext cx="33528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953000" y="5486400"/>
            <a:ext cx="3370263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新細明體"/>
              </a:rPr>
              <a:t>The tree edges (red)</a:t>
            </a:r>
            <a:br>
              <a:rPr lang="en-US" altLang="zh-TW" sz="2400" kern="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新細明體"/>
              </a:rPr>
              <a:t>and back edges (black)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962400" y="3810000"/>
            <a:ext cx="517525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b="1" kern="0" dirty="0">
                <a:latin typeface="Arial"/>
                <a:ea typeface="新細明體"/>
                <a:sym typeface="Symbol"/>
              </a:rPr>
              <a:t>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 txBox="1">
            <a:spLocks/>
          </p:cNvSpPr>
          <p:nvPr/>
        </p:nvSpPr>
        <p:spPr>
          <a:xfrm>
            <a:off x="381000" y="1143000"/>
            <a:ext cx="7162800" cy="3581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b="1" kern="0" dirty="0">
                <a:latin typeface="Times New Roman" pitchFamily="18" charset="0"/>
                <a:ea typeface="+mn-ea"/>
                <a:cs typeface="Times New Roman" pitchFamily="18" charset="0"/>
              </a:rPr>
              <a:t>Procedure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</a:rPr>
              <a:t>DFS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: connected graph with vertices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TW" sz="2100" kern="0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TW" sz="2100" kern="0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, …, </a:t>
            </a:r>
            <a:r>
              <a:rPr lang="en-US" altLang="zh-TW" sz="2100" i="1" kern="0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TW" sz="2100" i="1" kern="0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</a:rPr>
              <a:t>T 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:= 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tree consisting only of the vertex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sz="2100" kern="0" baseline="-25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1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i="1" kern="0" dirty="0">
                <a:solidFill>
                  <a:srgbClr val="3333CC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visit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sz="2100" kern="0" baseline="-25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)</a:t>
            </a:r>
            <a:endParaRPr lang="en-US" altLang="zh-TW" sz="2100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b="1" kern="0" dirty="0">
                <a:latin typeface="Times New Roman" pitchFamily="18" charset="0"/>
                <a:ea typeface="+mn-ea"/>
                <a:cs typeface="Times New Roman" pitchFamily="18" charset="0"/>
              </a:rPr>
              <a:t>procedure 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TW" sz="2100" i="1" kern="0" dirty="0">
                <a:solidFill>
                  <a:srgbClr val="3333CC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visit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: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vertex of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)</a:t>
            </a:r>
            <a:endParaRPr lang="en-US" altLang="zh-TW" sz="2100" i="1" kern="0" dirty="0"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b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for 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each vertex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adjacent to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and not yet in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T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b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begin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      add vertex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and edge {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} to 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T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      </a:t>
            </a:r>
            <a:r>
              <a:rPr lang="en-US" altLang="zh-TW" sz="2100" i="1" kern="0" dirty="0">
                <a:solidFill>
                  <a:srgbClr val="3333CC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visit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TW" sz="2100" i="1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TW" sz="2100" kern="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)</a:t>
            </a:r>
            <a:endParaRPr lang="en-US" altLang="zh-TW" sz="2100" i="1" kern="0" dirty="0"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100" b="1" kern="0" dirty="0">
                <a:latin typeface="Times New Roman" pitchFamily="18" charset="0"/>
                <a:ea typeface="+mn-ea"/>
                <a:cs typeface="Times New Roman" pitchFamily="18" charset="0"/>
              </a:rPr>
              <a:t>end</a:t>
            </a:r>
            <a:endParaRPr lang="zh-TW" altLang="en-US" sz="2100" kern="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33400"/>
          </a:xfrm>
        </p:spPr>
        <p:txBody>
          <a:bodyPr/>
          <a:lstStyle/>
          <a:p>
            <a:pPr eaLnBrk="1" hangingPunct="1"/>
            <a:r>
              <a:rPr lang="en-US" altLang="zh-TW" sz="3200" b="1" smtClean="0">
                <a:solidFill>
                  <a:srgbClr val="0000CC"/>
                </a:solidFill>
              </a:rPr>
              <a:t>Algorithm 1 </a:t>
            </a:r>
            <a:r>
              <a:rPr lang="en-US" altLang="zh-TW" sz="2400" smtClean="0"/>
              <a:t>(Depth-First Search) </a:t>
            </a:r>
          </a:p>
        </p:txBody>
      </p:sp>
      <p:sp>
        <p:nvSpPr>
          <p:cNvPr id="64516" name="投影片編號版面配置區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Ch10-</a:t>
            </a:r>
            <a:fld id="{1FD37A92-A55C-4D13-B0ED-897C44342FF9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781800" y="5257800"/>
            <a:ext cx="2068513" cy="461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 b="1">
                <a:solidFill>
                  <a:srgbClr val="0000CC"/>
                </a:solidFill>
              </a:rPr>
              <a:t>Exercise : 13</a:t>
            </a:r>
            <a:endParaRPr lang="zh-TW" altLang="en-US" sz="240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" y="1219200"/>
            <a:ext cx="5678488" cy="1292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600" b="1" kern="0" dirty="0">
                <a:solidFill>
                  <a:srgbClr val="008000"/>
                </a:solidFill>
                <a:latin typeface="Arial"/>
                <a:ea typeface="新細明體"/>
              </a:rPr>
              <a:t>Example 5. </a:t>
            </a: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Use breadth-first search </a:t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to find a spanning tree</a:t>
            </a:r>
            <a:b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</a:br>
            <a:r>
              <a:rPr lang="en-US" altLang="zh-TW" sz="2600" kern="0" dirty="0">
                <a:solidFill>
                  <a:srgbClr val="000000"/>
                </a:solidFill>
                <a:latin typeface="Arial"/>
                <a:ea typeface="新細明體"/>
              </a:rPr>
              <a:t>for the graph.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600" y="3200400"/>
            <a:ext cx="54213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 kern="0" dirty="0">
                <a:solidFill>
                  <a:srgbClr val="008000"/>
                </a:solidFill>
                <a:latin typeface="Arial"/>
                <a:ea typeface="新細明體"/>
              </a:rPr>
              <a:t>Sol. </a:t>
            </a:r>
            <a:r>
              <a:rPr lang="en-US" altLang="zh-TW" sz="2400" kern="0" dirty="0">
                <a:latin typeface="Arial"/>
                <a:ea typeface="新細明體"/>
              </a:rPr>
              <a:t>(arbitrarily start with the vertex </a:t>
            </a:r>
            <a:r>
              <a:rPr lang="en-US" altLang="zh-TW" sz="2400" i="1" kern="0" dirty="0">
                <a:latin typeface="Times New Roman" pitchFamily="18" charset="0"/>
                <a:ea typeface="新細明體"/>
                <a:cs typeface="Times New Roman" pitchFamily="18" charset="0"/>
              </a:rPr>
              <a:t>e</a:t>
            </a:r>
            <a:r>
              <a:rPr lang="en-US" altLang="zh-TW" sz="2400" kern="0" dirty="0">
                <a:latin typeface="Arial"/>
                <a:ea typeface="新細明體"/>
              </a:rPr>
              <a:t>) </a:t>
            </a:r>
            <a:endParaRPr lang="zh-TW" altLang="en-US" sz="2400" kern="0" baseline="-25000" dirty="0"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65540" name="投影片編號版面配置區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Ch10-</a:t>
            </a:r>
            <a:fld id="{0809C565-0D82-4898-BDA5-5F3681BF9DE8}" type="slidenum">
              <a:rPr lang="en-US" altLang="zh-TW"/>
              <a:pPr/>
              <a:t>7</a:t>
            </a:fld>
            <a:endParaRPr lang="en-US" altLang="zh-TW"/>
          </a:p>
        </p:txBody>
      </p:sp>
      <p:pic>
        <p:nvPicPr>
          <p:cNvPr id="8" name="Picture 3" descr="10_4_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457200"/>
            <a:ext cx="3090863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10_4_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03650"/>
            <a:ext cx="8534400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81000" y="533400"/>
            <a:ext cx="47990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 u="sng" kern="0" dirty="0">
                <a:solidFill>
                  <a:srgbClr val="008000"/>
                </a:solidFill>
                <a:latin typeface="Arial"/>
                <a:ea typeface="新細明體"/>
              </a:rPr>
              <a:t>Breadth-First Search (BFS)</a:t>
            </a:r>
            <a:endParaRPr lang="zh-TW" altLang="en-US" sz="2800" b="1" u="sng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內容版面配置區 5"/>
          <p:cNvSpPr>
            <a:spLocks noGrp="1"/>
          </p:cNvSpPr>
          <p:nvPr>
            <p:ph idx="1"/>
          </p:nvPr>
        </p:nvSpPr>
        <p:spPr>
          <a:xfrm>
            <a:off x="228600" y="990600"/>
            <a:ext cx="7162800" cy="5410200"/>
          </a:xfrm>
          <a:ln>
            <a:solidFill>
              <a:srgbClr val="000000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100" b="1" smtClean="0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</a:rPr>
              <a:t>: connected graph with vertices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sz="21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sz="21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sz="2100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 sz="2100" i="1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tree consisting only of vertex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sz="21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empty list</a:t>
            </a:r>
          </a:p>
          <a:p>
            <a:pPr>
              <a:buFont typeface="Wingdings" pitchFamily="2" charset="2"/>
              <a:buNone/>
            </a:pP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put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sz="21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 the list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of unprocessed vertices</a:t>
            </a:r>
          </a:p>
          <a:p>
            <a:pPr>
              <a:buFont typeface="Wingdings" pitchFamily="2" charset="2"/>
              <a:buNone/>
            </a:pPr>
            <a:r>
              <a:rPr lang="en-US" altLang="zh-TW" sz="2100" b="1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</a:rPr>
              <a:t>is not 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empty</a:t>
            </a:r>
          </a:p>
          <a:p>
            <a:pPr>
              <a:buFont typeface="Wingdings" pitchFamily="2" charset="2"/>
              <a:buNone/>
            </a:pPr>
            <a:r>
              <a:rPr lang="en-US" altLang="zh-TW" sz="21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remove the first vertex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 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from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</a:p>
          <a:p>
            <a:pPr>
              <a:buFont typeface="Wingdings" pitchFamily="2" charset="2"/>
              <a:buNone/>
            </a:pP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r>
              <a:rPr lang="en-US" altLang="zh-TW" sz="21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each neighbor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of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</a:p>
          <a:p>
            <a:pPr>
              <a:buFont typeface="Wingdings" pitchFamily="2" charset="2"/>
              <a:buNone/>
            </a:pP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en-US" altLang="zh-TW" sz="21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not in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not in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21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then</a:t>
            </a:r>
          </a:p>
          <a:p>
            <a:pPr>
              <a:buFont typeface="Wingdings" pitchFamily="2" charset="2"/>
              <a:buNone/>
            </a:pP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en-US" altLang="zh-TW" sz="21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add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to the end of the list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</a:p>
          <a:p>
            <a:pPr>
              <a:buFont typeface="Wingdings" pitchFamily="2" charset="2"/>
              <a:buNone/>
            </a:pP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add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edge {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TW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 to </a:t>
            </a: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</a:p>
          <a:p>
            <a:pPr>
              <a:buFont typeface="Wingdings" pitchFamily="2" charset="2"/>
              <a:buNone/>
            </a:pPr>
            <a:r>
              <a:rPr lang="en-US" altLang="zh-TW" sz="21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en-US" altLang="zh-TW" sz="21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end</a:t>
            </a:r>
          </a:p>
          <a:p>
            <a:pPr>
              <a:buFont typeface="Wingdings" pitchFamily="2" charset="2"/>
              <a:buNone/>
            </a:pPr>
            <a:r>
              <a:rPr lang="en-US" altLang="zh-TW" sz="2100" b="1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zh-TW" altLang="en-US" sz="21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2000" cy="533400"/>
          </a:xfrm>
        </p:spPr>
        <p:txBody>
          <a:bodyPr/>
          <a:lstStyle/>
          <a:p>
            <a:pPr eaLnBrk="1" hangingPunct="1"/>
            <a:r>
              <a:rPr lang="en-US" altLang="zh-TW" sz="3200" b="1" smtClean="0">
                <a:solidFill>
                  <a:srgbClr val="0000CC"/>
                </a:solidFill>
              </a:rPr>
              <a:t>Algorithm 2 </a:t>
            </a:r>
            <a:r>
              <a:rPr lang="en-US" altLang="zh-TW" sz="2400" smtClean="0"/>
              <a:t>(Breadth-First Search) </a:t>
            </a:r>
          </a:p>
        </p:txBody>
      </p:sp>
      <p:sp>
        <p:nvSpPr>
          <p:cNvPr id="66564" name="投影片編號版面配置區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Ch10-</a:t>
            </a:r>
            <a:fld id="{C378014D-10C6-4B47-B1E7-3D9F14262D70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781800" y="5791200"/>
            <a:ext cx="2068513" cy="461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 b="1">
                <a:solidFill>
                  <a:srgbClr val="0000CC"/>
                </a:solidFill>
              </a:rPr>
              <a:t>Exercise : 16</a:t>
            </a:r>
            <a:endParaRPr lang="zh-TW" altLang="en-US" sz="240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1000" y="1143000"/>
            <a:ext cx="8504238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400" kern="0" dirty="0">
                <a:latin typeface="Arial"/>
                <a:ea typeface="新細明體"/>
              </a:rPr>
              <a:t>There are problems that can be solved only by performing an</a:t>
            </a:r>
            <a:br>
              <a:rPr lang="en-US" altLang="zh-TW" sz="2400" kern="0" dirty="0">
                <a:latin typeface="Arial"/>
                <a:ea typeface="新細明體"/>
              </a:rPr>
            </a:br>
            <a:r>
              <a:rPr lang="en-US" altLang="zh-TW" sz="2400" kern="0" dirty="0">
                <a:latin typeface="Arial"/>
                <a:ea typeface="新細明體"/>
              </a:rPr>
              <a:t>exhaustive search of all possible solutions. </a:t>
            </a:r>
            <a:endParaRPr lang="zh-TW" altLang="en-US" sz="2400" kern="0" baseline="-25000" dirty="0"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68611" name="投影片編號版面配置區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Ch10-</a:t>
            </a:r>
            <a:fld id="{3A658186-2FFC-4150-9B1C-F15400AA6024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0" name="矩形 9"/>
          <p:cNvSpPr/>
          <p:nvPr/>
        </p:nvSpPr>
        <p:spPr>
          <a:xfrm>
            <a:off x="304800" y="533400"/>
            <a:ext cx="47021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 u="sng" kern="0" dirty="0">
                <a:solidFill>
                  <a:srgbClr val="008000"/>
                </a:solidFill>
                <a:latin typeface="Arial"/>
                <a:ea typeface="新細明體"/>
              </a:rPr>
              <a:t>Backtracking Applications</a:t>
            </a:r>
            <a:endParaRPr lang="zh-TW" altLang="en-US" sz="2800" b="1" u="sng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000" y="2057400"/>
            <a:ext cx="8624888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400" kern="0" dirty="0">
                <a:solidFill>
                  <a:srgbClr val="3333CC"/>
                </a:solidFill>
                <a:latin typeface="Arial"/>
                <a:ea typeface="新細明體"/>
              </a:rPr>
              <a:t>Decision tree</a:t>
            </a:r>
            <a:r>
              <a:rPr lang="en-US" altLang="zh-TW" sz="2400" kern="0" dirty="0">
                <a:latin typeface="Arial"/>
                <a:ea typeface="新細明體"/>
              </a:rPr>
              <a:t>: each internal vertex represents a decision, and </a:t>
            </a:r>
            <a:br>
              <a:rPr lang="en-US" altLang="zh-TW" sz="2400" kern="0" dirty="0">
                <a:latin typeface="Arial"/>
                <a:ea typeface="新細明體"/>
              </a:rPr>
            </a:br>
            <a:r>
              <a:rPr lang="en-US" altLang="zh-TW" sz="2400" kern="0" dirty="0">
                <a:latin typeface="Arial"/>
                <a:ea typeface="新細明體"/>
              </a:rPr>
              <a:t>each leaf is a possible solution. </a:t>
            </a:r>
            <a:endParaRPr lang="zh-TW" altLang="en-US" sz="2400" kern="0" baseline="-25000" dirty="0"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81000" y="3048000"/>
            <a:ext cx="7442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/>
              <a:t>To find a solution via </a:t>
            </a:r>
            <a:r>
              <a:rPr lang="en-US" altLang="zh-TW" sz="2400">
                <a:solidFill>
                  <a:srgbClr val="3333CC"/>
                </a:solidFill>
              </a:rPr>
              <a:t>backtracking</a:t>
            </a:r>
            <a:r>
              <a:rPr lang="en-US" altLang="zh-TW" sz="2400"/>
              <a:t>: decision tree root</a:t>
            </a:r>
            <a:br>
              <a:rPr lang="en-US" altLang="zh-TW" sz="2400"/>
            </a:br>
            <a:r>
              <a:rPr lang="zh-TW" altLang="en-US" sz="2400"/>
              <a:t> </a:t>
            </a:r>
            <a:r>
              <a:rPr lang="en-US" altLang="zh-TW" sz="2400"/>
              <a:t>decision leaf</a:t>
            </a:r>
            <a:r>
              <a:rPr lang="zh-TW" altLang="en-US" sz="2400"/>
              <a:t> </a:t>
            </a:r>
            <a:r>
              <a:rPr lang="en-US" altLang="zh-TW" sz="2400"/>
              <a:t>leaf</a:t>
            </a:r>
            <a:r>
              <a:rPr lang="zh-TW" altLang="en-US" sz="2400"/>
              <a:t> </a:t>
            </a:r>
            <a:r>
              <a:rPr lang="en-US" altLang="zh-TW" sz="2400"/>
              <a:t>solution parent</a:t>
            </a:r>
            <a:endParaRPr lang="zh-TW" alt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3110</TotalTime>
  <Words>626</Words>
  <Application>Microsoft Office PowerPoint</Application>
  <PresentationFormat>On-screen Show (4:3)</PresentationFormat>
  <Paragraphs>116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Pixel</vt:lpstr>
      <vt:lpstr>Discrete Mathematics</vt:lpstr>
      <vt:lpstr>10.4 Spanning Trees</vt:lpstr>
      <vt:lpstr>Slide 3</vt:lpstr>
      <vt:lpstr>Slide 4</vt:lpstr>
      <vt:lpstr>Slide 5</vt:lpstr>
      <vt:lpstr>Algorithm 1 (Depth-First Search) </vt:lpstr>
      <vt:lpstr>Slide 7</vt:lpstr>
      <vt:lpstr>Algorithm 2 (Breadth-First Search) </vt:lpstr>
      <vt:lpstr>Slide 9</vt:lpstr>
      <vt:lpstr>Slide 10</vt:lpstr>
      <vt:lpstr>Slide 11</vt:lpstr>
      <vt:lpstr>Slide 12</vt:lpstr>
      <vt:lpstr>Slide 13</vt:lpstr>
      <vt:lpstr>10.5 Minimum Spanning Trees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Chapter 10 Trees</dc:title>
  <dc:creator>Dinh Thanh Trung</dc:creator>
  <cp:lastModifiedBy>Admin</cp:lastModifiedBy>
  <cp:revision>518</cp:revision>
  <cp:lastPrinted>1601-01-01T00:00:00Z</cp:lastPrinted>
  <dcterms:created xsi:type="dcterms:W3CDTF">1601-01-01T00:00:00Z</dcterms:created>
  <dcterms:modified xsi:type="dcterms:W3CDTF">2019-12-30T23:46:20Z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