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06244B-496D-4F49-A3F2-416CC1F6FC58}">
  <a:tblStyle styleId="{C506244B-496D-4F49-A3F2-416CC1F6FC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e448409a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e448409a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448409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448409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e448409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e448409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448409a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448409a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e448409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e448409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e448409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e448409a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e448409a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e448409a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e448409a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e448409a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e448409a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e448409a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e448409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e448409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e448409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e448409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e448409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e448409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e448409a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e448409a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e448409a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e448409a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e448409a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e448409a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e448409a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e448409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e448409a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e448409a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448409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448409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448409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448409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e448409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e448409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448409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448409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e448409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e448409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e448409a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e448409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448409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448409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pn0f2sGADTuyBks5niI4RC4nnXR5Dm7xG0yDwL8R5Ys/edit#heading=h.o58h8za29xu1" TargetMode="External"/><Relationship Id="rId4" Type="http://schemas.openxmlformats.org/officeDocument/2006/relationships/hyperlink" Target="https://docs.google.com/document/d/1pn0f2sGADTuyBks5niI4RC4nnXR5Dm7xG0yDwL8R5Ys/edit#heading=h.lrznsbglvg5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cityapiio/world-cities-air-quality-and-water-polution" TargetMode="External"/><Relationship Id="rId4" Type="http://schemas.openxmlformats.org/officeDocument/2006/relationships/hyperlink" Target="https://city-api.io./en" TargetMode="External"/><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180975" lvl="0" marL="0" marR="0" rtl="0" algn="ctr">
              <a:spcBef>
                <a:spcPts val="1000"/>
              </a:spcBef>
              <a:spcAft>
                <a:spcPts val="0"/>
              </a:spcAft>
              <a:buClr>
                <a:schemeClr val="dk1"/>
              </a:buClr>
              <a:buSzPts val="1100"/>
              <a:buFont typeface="Arial"/>
              <a:buNone/>
            </a:pPr>
            <a:r>
              <a:rPr lang="en-GB" sz="4200">
                <a:solidFill>
                  <a:srgbClr val="FF0000"/>
                </a:solidFill>
              </a:rPr>
              <a:t>CITIES AIR QUALITY</a:t>
            </a:r>
            <a:endParaRPr sz="4200">
              <a:solidFill>
                <a:srgbClr val="FF0000"/>
              </a:solidFill>
            </a:endParaRPr>
          </a:p>
          <a:p>
            <a:pPr indent="-180975" lvl="0" marL="0" marR="0" rtl="0" algn="ctr">
              <a:spcBef>
                <a:spcPts val="1000"/>
              </a:spcBef>
              <a:spcAft>
                <a:spcPts val="0"/>
              </a:spcAft>
              <a:buClr>
                <a:schemeClr val="dk1"/>
              </a:buClr>
              <a:buSzPts val="1100"/>
              <a:buFont typeface="Arial"/>
              <a:buNone/>
            </a:pPr>
            <a:r>
              <a:rPr lang="en-GB" sz="4200">
                <a:solidFill>
                  <a:srgbClr val="FF0000"/>
                </a:solidFill>
              </a:rPr>
              <a:t>AND WATER POLLUTION</a:t>
            </a:r>
            <a:endParaRPr/>
          </a:p>
        </p:txBody>
      </p:sp>
      <p:sp>
        <p:nvSpPr>
          <p:cNvPr id="55" name="Google Shape;55;p13"/>
          <p:cNvSpPr txBox="1"/>
          <p:nvPr>
            <p:ph idx="1" type="subTitle"/>
          </p:nvPr>
        </p:nvSpPr>
        <p:spPr>
          <a:xfrm>
            <a:off x="-708925" y="2887825"/>
            <a:ext cx="8520600" cy="966300"/>
          </a:xfrm>
          <a:prstGeom prst="rect">
            <a:avLst/>
          </a:prstGeom>
        </p:spPr>
        <p:txBody>
          <a:bodyPr anchorCtr="0" anchor="t" bIns="91425" lIns="91425" spcFirstLastPara="1" rIns="91425" wrap="square" tIns="91425">
            <a:normAutofit lnSpcReduction="20000"/>
          </a:bodyPr>
          <a:lstStyle/>
          <a:p>
            <a:pPr indent="-180975" lvl="0" marL="2286000" rtl="0" algn="ctr">
              <a:lnSpc>
                <a:spcPct val="130000"/>
              </a:lnSpc>
              <a:spcBef>
                <a:spcPts val="600"/>
              </a:spcBef>
              <a:spcAft>
                <a:spcPts val="0"/>
              </a:spcAft>
              <a:buClr>
                <a:schemeClr val="dk1"/>
              </a:buClr>
              <a:buSzPts val="1100"/>
              <a:buFont typeface="Arial"/>
              <a:buNone/>
            </a:pPr>
            <a:r>
              <a:rPr b="1" lang="en-GB" sz="2151">
                <a:solidFill>
                  <a:schemeClr val="dk1"/>
                </a:solidFill>
              </a:rPr>
              <a:t>Instructor: </a:t>
            </a:r>
            <a:r>
              <a:rPr lang="en-GB" sz="2151">
                <a:solidFill>
                  <a:schemeClr val="dk1"/>
                </a:solidFill>
              </a:rPr>
              <a:t>Mr.Nguyễn Việt Anh</a:t>
            </a:r>
            <a:endParaRPr i="1" sz="2251">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588425"/>
            <a:ext cx="8645700" cy="38703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Clr>
                <a:schemeClr val="dk1"/>
              </a:buClr>
              <a:buSzPts val="1100"/>
              <a:buFont typeface="Arial"/>
              <a:buNone/>
            </a:pPr>
            <a:r>
              <a:rPr lang="en-GB">
                <a:solidFill>
                  <a:srgbClr val="FF0000"/>
                </a:solidFill>
              </a:rPr>
              <a:t>Nhận xét</a:t>
            </a:r>
            <a:r>
              <a:rPr lang="en-GB">
                <a:solidFill>
                  <a:schemeClr val="dk1"/>
                </a:solidFill>
              </a:rPr>
              <a:t>:</a:t>
            </a:r>
            <a:endParaRPr>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a:solidFill>
                  <a:schemeClr val="dk1"/>
                </a:solidFill>
              </a:rPr>
              <a:t>-Cộng hòa Trung Phi là quốc gia ô nhiễm nhất về ô nhiễm không khí.</a:t>
            </a:r>
            <a:endParaRPr>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a:solidFill>
                  <a:schemeClr val="dk1"/>
                </a:solidFill>
              </a:rPr>
              <a:t>-Niger, Cộng hòa Trung Phi, Benin, Sierra Leone, và Liên bang Micronesia, được coi là những quốc gia ô nhiễm nhất về ô nhiễm nước.</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180975" lvl="0" marL="0" rtl="0" algn="ctr">
              <a:lnSpc>
                <a:spcPct val="130000"/>
              </a:lnSpc>
              <a:spcBef>
                <a:spcPts val="1000"/>
              </a:spcBef>
              <a:spcAft>
                <a:spcPts val="0"/>
              </a:spcAft>
              <a:buClr>
                <a:schemeClr val="dk1"/>
              </a:buClr>
              <a:buSzPct val="55000"/>
              <a:buFont typeface="Arial"/>
              <a:buNone/>
            </a:pPr>
            <a:r>
              <a:rPr b="1" lang="en-GB" sz="2000" u="sng"/>
              <a:t>Top 10 nước có chất lượng không khí và chất lượng nước tốt nhất thế giới:</a:t>
            </a:r>
            <a:endParaRPr b="1" sz="2000" u="sng"/>
          </a:p>
          <a:p>
            <a:pPr indent="0" lvl="0" marL="0" rtl="0" algn="l">
              <a:spcBef>
                <a:spcPts val="0"/>
              </a:spcBef>
              <a:spcAft>
                <a:spcPts val="0"/>
              </a:spcAft>
              <a:buNone/>
            </a:pPr>
            <a:r>
              <a:t/>
            </a:r>
            <a:endParaRPr/>
          </a:p>
        </p:txBody>
      </p:sp>
      <p:pic>
        <p:nvPicPr>
          <p:cNvPr id="119" name="Google Shape;119;p23"/>
          <p:cNvPicPr preferRelativeResize="0"/>
          <p:nvPr/>
        </p:nvPicPr>
        <p:blipFill rotWithShape="1">
          <a:blip r:embed="rId3">
            <a:alphaModFix/>
          </a:blip>
          <a:srcRect b="24419" l="0" r="17444" t="0"/>
          <a:stretch/>
        </p:blipFill>
        <p:spPr>
          <a:xfrm>
            <a:off x="125550" y="1586450"/>
            <a:ext cx="4446450" cy="3261600"/>
          </a:xfrm>
          <a:prstGeom prst="rect">
            <a:avLst/>
          </a:prstGeom>
          <a:noFill/>
          <a:ln>
            <a:noFill/>
          </a:ln>
        </p:spPr>
      </p:pic>
      <p:pic>
        <p:nvPicPr>
          <p:cNvPr id="120" name="Google Shape;120;p23"/>
          <p:cNvPicPr preferRelativeResize="0"/>
          <p:nvPr/>
        </p:nvPicPr>
        <p:blipFill rotWithShape="1">
          <a:blip r:embed="rId4">
            <a:alphaModFix/>
          </a:blip>
          <a:srcRect b="25138" l="-12098" r="21812" t="0"/>
          <a:stretch/>
        </p:blipFill>
        <p:spPr>
          <a:xfrm>
            <a:off x="4434175" y="1786125"/>
            <a:ext cx="4555675" cy="287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295450" y="658050"/>
            <a:ext cx="8536800" cy="3910800"/>
          </a:xfrm>
          <a:prstGeom prst="rect">
            <a:avLst/>
          </a:prstGeom>
        </p:spPr>
        <p:txBody>
          <a:bodyPr anchorCtr="0" anchor="t" bIns="91425" lIns="91425" spcFirstLastPara="1" rIns="91425" wrap="square" tIns="91425">
            <a:normAutofit lnSpcReduction="20000"/>
          </a:bodyPr>
          <a:lstStyle/>
          <a:p>
            <a:pPr indent="-180975" lvl="0" marL="0" rtl="0" algn="l">
              <a:lnSpc>
                <a:spcPct val="130000"/>
              </a:lnSpc>
              <a:spcBef>
                <a:spcPts val="1000"/>
              </a:spcBef>
              <a:spcAft>
                <a:spcPts val="0"/>
              </a:spcAft>
              <a:buClr>
                <a:schemeClr val="dk1"/>
              </a:buClr>
              <a:buSzPts val="1100"/>
              <a:buFont typeface="Arial"/>
              <a:buNone/>
            </a:pPr>
            <a:r>
              <a:rPr lang="en-GB" sz="1900">
                <a:solidFill>
                  <a:srgbClr val="FF0000"/>
                </a:solidFill>
              </a:rPr>
              <a:t>Nhận xét:</a:t>
            </a:r>
            <a:endParaRPr sz="1900">
              <a:solidFill>
                <a:srgbClr val="FF0000"/>
              </a:solidFill>
            </a:endParaRPr>
          </a:p>
          <a:p>
            <a:pPr indent="-180975" lvl="0" marL="0" rtl="0" algn="l">
              <a:lnSpc>
                <a:spcPct val="130000"/>
              </a:lnSpc>
              <a:spcBef>
                <a:spcPts val="1000"/>
              </a:spcBef>
              <a:spcAft>
                <a:spcPts val="0"/>
              </a:spcAft>
              <a:buClr>
                <a:schemeClr val="dk1"/>
              </a:buClr>
              <a:buSzPts val="1100"/>
              <a:buFont typeface="Arial"/>
              <a:buNone/>
            </a:pPr>
            <a:r>
              <a:rPr lang="en-GB" sz="1900">
                <a:solidFill>
                  <a:schemeClr val="dk1"/>
                </a:solidFill>
              </a:rPr>
              <a:t>-Với chỉ số 100 ba quốc gia Palau, Liên bang Micronesia,Eritrea là các nước được xếp hạng cao nhất trong những nước có chất lượng không khí tốt nhất.</a:t>
            </a:r>
            <a:endParaRPr sz="1900">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sz="1900">
                <a:solidFill>
                  <a:schemeClr val="dk1"/>
                </a:solidFill>
              </a:rPr>
              <a:t>-Palau là quốc gia sạch nhất cả về chất lượng không khí và nước với chỉ số đều được đánh giá là 100 theo dữ liệu trên Kaggle.</a:t>
            </a:r>
            <a:endParaRPr sz="1900">
              <a:solidFill>
                <a:schemeClr val="dk1"/>
              </a:solidFill>
            </a:endParaRPr>
          </a:p>
          <a:p>
            <a:pPr indent="-180975" lvl="0" marL="0" marR="0" rtl="0" algn="l">
              <a:lnSpc>
                <a:spcPct val="130000"/>
              </a:lnSpc>
              <a:spcBef>
                <a:spcPts val="1000"/>
              </a:spcBef>
              <a:spcAft>
                <a:spcPts val="0"/>
              </a:spcAft>
              <a:buClr>
                <a:schemeClr val="dk1"/>
              </a:buClr>
              <a:buSzPts val="1100"/>
              <a:buFont typeface="Arial"/>
              <a:buNone/>
            </a:pPr>
            <a:r>
              <a:rPr lang="en-GB" sz="1900">
                <a:solidFill>
                  <a:schemeClr val="dk1"/>
                </a:solidFill>
              </a:rPr>
              <a:t>-Trái ngược với tình trạng ô nhiễm nguồn nước, Liên bang Micronesia là một trong 3 quốc gia sạch nhất về chất lượng không khí.</a:t>
            </a:r>
            <a:endParaRPr sz="1900">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sz="1900">
                <a:solidFill>
                  <a:schemeClr val="dk1"/>
                </a:solidFill>
              </a:rPr>
              <a:t>-Về chất lượng nước, Liechtenstein và Palau được xếp vào danh sách các quốc gia sạch nhất.</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180975" lvl="0" marL="0" rtl="0" algn="ctr">
              <a:lnSpc>
                <a:spcPct val="130000"/>
              </a:lnSpc>
              <a:spcBef>
                <a:spcPts val="1000"/>
              </a:spcBef>
              <a:spcAft>
                <a:spcPts val="0"/>
              </a:spcAft>
              <a:buClr>
                <a:schemeClr val="dk1"/>
              </a:buClr>
              <a:buSzPct val="55000"/>
              <a:buFont typeface="Arial"/>
              <a:buNone/>
            </a:pPr>
            <a:r>
              <a:rPr b="1" lang="en-GB" sz="2000" u="sng"/>
              <a:t>Outliner : Air quality vs Water quality</a:t>
            </a:r>
            <a:endParaRPr b="1" sz="2000" u="sng"/>
          </a:p>
          <a:p>
            <a:pPr indent="0" lvl="0" marL="0" rtl="0" algn="l">
              <a:spcBef>
                <a:spcPts val="0"/>
              </a:spcBef>
              <a:spcAft>
                <a:spcPts val="0"/>
              </a:spcAft>
              <a:buNone/>
            </a:pPr>
            <a:r>
              <a:t/>
            </a:r>
            <a:endParaRPr/>
          </a:p>
        </p:txBody>
      </p:sp>
      <p:sp>
        <p:nvSpPr>
          <p:cNvPr id="131" name="Google Shape;131;p25"/>
          <p:cNvSpPr txBox="1"/>
          <p:nvPr>
            <p:ph idx="1" type="body"/>
          </p:nvPr>
        </p:nvSpPr>
        <p:spPr>
          <a:xfrm>
            <a:off x="5814975" y="1152475"/>
            <a:ext cx="3209700" cy="38433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Clr>
                <a:schemeClr val="dk1"/>
              </a:buClr>
              <a:buSzPts val="1100"/>
              <a:buFont typeface="Arial"/>
              <a:buNone/>
            </a:pPr>
            <a:r>
              <a:rPr lang="en-GB" sz="1700">
                <a:solidFill>
                  <a:srgbClr val="FF0000"/>
                </a:solidFill>
              </a:rPr>
              <a:t>Nhận xét:</a:t>
            </a:r>
            <a:endParaRPr sz="1700">
              <a:solidFill>
                <a:srgbClr val="FF0000"/>
              </a:solidFill>
            </a:endParaRPr>
          </a:p>
          <a:p>
            <a:pPr indent="-180975" lvl="0" marL="0" rtl="0" algn="l">
              <a:lnSpc>
                <a:spcPct val="130000"/>
              </a:lnSpc>
              <a:spcBef>
                <a:spcPts val="1000"/>
              </a:spcBef>
              <a:spcAft>
                <a:spcPts val="0"/>
              </a:spcAft>
              <a:buClr>
                <a:schemeClr val="dk1"/>
              </a:buClr>
              <a:buSzPts val="1100"/>
              <a:buFont typeface="Arial"/>
              <a:buNone/>
            </a:pPr>
            <a:r>
              <a:rPr lang="en-GB" sz="1700">
                <a:solidFill>
                  <a:schemeClr val="dk1"/>
                </a:solidFill>
              </a:rPr>
              <a:t>-Chất lượng không khí trung bình gần với normal distribution.</a:t>
            </a:r>
            <a:endParaRPr sz="1700">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sz="1700">
                <a:solidFill>
                  <a:schemeClr val="dk1"/>
                </a:solidFill>
              </a:rPr>
              <a:t>-Chất lượng nước trung bình  cũng gần với normal distribution, nhưng có những điểm outlier  là Liechtenstein và Palau.</a:t>
            </a:r>
            <a:endParaRPr b="1" sz="1700"/>
          </a:p>
        </p:txBody>
      </p:sp>
      <p:pic>
        <p:nvPicPr>
          <p:cNvPr id="132" name="Google Shape;132;p25"/>
          <p:cNvPicPr preferRelativeResize="0"/>
          <p:nvPr/>
        </p:nvPicPr>
        <p:blipFill rotWithShape="1">
          <a:blip r:embed="rId3">
            <a:alphaModFix/>
          </a:blip>
          <a:srcRect b="9255" l="4530" r="10622" t="0"/>
          <a:stretch/>
        </p:blipFill>
        <p:spPr>
          <a:xfrm>
            <a:off x="152400" y="1170125"/>
            <a:ext cx="5479125" cy="330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255150" y="295450"/>
            <a:ext cx="8577300" cy="722400"/>
          </a:xfrm>
          <a:prstGeom prst="rect">
            <a:avLst/>
          </a:prstGeom>
        </p:spPr>
        <p:txBody>
          <a:bodyPr anchorCtr="0" anchor="t" bIns="91425" lIns="91425" spcFirstLastPara="1" rIns="91425" wrap="square" tIns="91425">
            <a:normAutofit fontScale="90000"/>
          </a:bodyPr>
          <a:lstStyle/>
          <a:p>
            <a:pPr indent="-180975" lvl="0" marL="0" rtl="0" algn="ctr">
              <a:lnSpc>
                <a:spcPct val="130000"/>
              </a:lnSpc>
              <a:spcBef>
                <a:spcPts val="1000"/>
              </a:spcBef>
              <a:spcAft>
                <a:spcPts val="0"/>
              </a:spcAft>
              <a:buClr>
                <a:schemeClr val="dk1"/>
              </a:buClr>
              <a:buSzPct val="55000"/>
              <a:buFont typeface="Arial"/>
              <a:buNone/>
            </a:pPr>
            <a:r>
              <a:rPr b="1" lang="en-GB" sz="2000" u="sng"/>
              <a:t>Mối quan hệ giữa avg Air quality và avg Water quality:</a:t>
            </a:r>
            <a:endParaRPr b="1" sz="2000" u="sng"/>
          </a:p>
          <a:p>
            <a:pPr indent="0" lvl="0" marL="0" rtl="0" algn="l">
              <a:spcBef>
                <a:spcPts val="0"/>
              </a:spcBef>
              <a:spcAft>
                <a:spcPts val="0"/>
              </a:spcAft>
              <a:buNone/>
            </a:pPr>
            <a:r>
              <a:t/>
            </a:r>
            <a:endParaRPr/>
          </a:p>
        </p:txBody>
      </p:sp>
      <p:sp>
        <p:nvSpPr>
          <p:cNvPr id="138" name="Google Shape;138;p26"/>
          <p:cNvSpPr txBox="1"/>
          <p:nvPr>
            <p:ph idx="1" type="body"/>
          </p:nvPr>
        </p:nvSpPr>
        <p:spPr>
          <a:xfrm>
            <a:off x="3988575" y="1152475"/>
            <a:ext cx="4995900" cy="3816600"/>
          </a:xfrm>
          <a:prstGeom prst="rect">
            <a:avLst/>
          </a:prstGeom>
        </p:spPr>
        <p:txBody>
          <a:bodyPr anchorCtr="0" anchor="t" bIns="91425" lIns="91425" spcFirstLastPara="1" rIns="91425" wrap="square" tIns="91425">
            <a:normAutofit fontScale="92500" lnSpcReduction="10000"/>
          </a:bodyPr>
          <a:lstStyle/>
          <a:p>
            <a:pPr indent="-180975" lvl="0" marL="0" rtl="0" algn="l">
              <a:lnSpc>
                <a:spcPct val="130000"/>
              </a:lnSpc>
              <a:spcBef>
                <a:spcPts val="1000"/>
              </a:spcBef>
              <a:spcAft>
                <a:spcPts val="0"/>
              </a:spcAft>
              <a:buClr>
                <a:schemeClr val="dk1"/>
              </a:buClr>
              <a:buSzPct val="64705"/>
              <a:buFont typeface="Arial"/>
              <a:buNone/>
            </a:pPr>
            <a:r>
              <a:rPr lang="en-GB" sz="1700">
                <a:solidFill>
                  <a:srgbClr val="FF0000"/>
                </a:solidFill>
              </a:rPr>
              <a:t>Nhận xét:</a:t>
            </a:r>
            <a:endParaRPr sz="1700">
              <a:solidFill>
                <a:srgbClr val="FF0000"/>
              </a:solidFill>
            </a:endParaRPr>
          </a:p>
          <a:p>
            <a:pPr indent="-180975" lvl="0" marL="0" rtl="0" algn="l">
              <a:lnSpc>
                <a:spcPct val="130000"/>
              </a:lnSpc>
              <a:spcBef>
                <a:spcPts val="1000"/>
              </a:spcBef>
              <a:spcAft>
                <a:spcPts val="0"/>
              </a:spcAft>
              <a:buClr>
                <a:schemeClr val="dk1"/>
              </a:buClr>
              <a:buSzPct val="64705"/>
              <a:buFont typeface="Arial"/>
              <a:buNone/>
            </a:pPr>
            <a:r>
              <a:rPr lang="en-GB" sz="1700">
                <a:solidFill>
                  <a:schemeClr val="dk1"/>
                </a:solidFill>
              </a:rPr>
              <a:t>-Trung bình Chất lượng không khí và Trung bình Chất lượng nước bằng cách nào đó có mối quan hệ tuyến tính và là số dương.</a:t>
            </a:r>
            <a:endParaRPr sz="1700">
              <a:solidFill>
                <a:schemeClr val="dk1"/>
              </a:solidFill>
            </a:endParaRPr>
          </a:p>
          <a:p>
            <a:pPr indent="-180975" lvl="0" marL="0" rtl="0" algn="l">
              <a:lnSpc>
                <a:spcPct val="130000"/>
              </a:lnSpc>
              <a:spcBef>
                <a:spcPts val="1000"/>
              </a:spcBef>
              <a:spcAft>
                <a:spcPts val="0"/>
              </a:spcAft>
              <a:buClr>
                <a:schemeClr val="dk1"/>
              </a:buClr>
              <a:buSzPct val="64705"/>
              <a:buFont typeface="Arial"/>
              <a:buNone/>
            </a:pPr>
            <a:r>
              <a:rPr lang="en-GB" sz="1700">
                <a:solidFill>
                  <a:schemeClr val="dk1"/>
                </a:solidFill>
              </a:rPr>
              <a:t>-Sierra Leone, Niger, Cộng hòa Trung Phi và Benin, phải chịu nhiều ô nhiễm khác nhau do tình trạng không ổn định của họ. Ngoài ra, Liên bang Micronesia bị ô nhiễm nguồn nước do phát triển công nghiệp và nông nghiệp - ngược lại, chất lượng không khí tốt.</a:t>
            </a:r>
            <a:endParaRPr sz="1700">
              <a:solidFill>
                <a:schemeClr val="dk1"/>
              </a:solidFill>
            </a:endParaRPr>
          </a:p>
          <a:p>
            <a:pPr indent="-180975" lvl="0" marL="0" rtl="0" algn="l">
              <a:lnSpc>
                <a:spcPct val="130000"/>
              </a:lnSpc>
              <a:spcBef>
                <a:spcPts val="10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39" name="Google Shape;139;p26"/>
          <p:cNvPicPr preferRelativeResize="0"/>
          <p:nvPr/>
        </p:nvPicPr>
        <p:blipFill rotWithShape="1">
          <a:blip r:embed="rId3">
            <a:alphaModFix/>
          </a:blip>
          <a:srcRect b="15647" l="-860" r="36675" t="0"/>
          <a:stretch/>
        </p:blipFill>
        <p:spPr>
          <a:xfrm>
            <a:off x="112125" y="1464950"/>
            <a:ext cx="3781975" cy="279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257975" y="165925"/>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2400"/>
              </a:spcBef>
              <a:spcAft>
                <a:spcPts val="0"/>
              </a:spcAft>
              <a:buClr>
                <a:schemeClr val="dk1"/>
              </a:buClr>
              <a:buSzPct val="50000"/>
              <a:buFont typeface="Arial"/>
              <a:buNone/>
            </a:pPr>
            <a:r>
              <a:rPr b="1" lang="en-GB" sz="2200">
                <a:solidFill>
                  <a:srgbClr val="FF0000"/>
                </a:solidFill>
              </a:rPr>
              <a:t>5. Những kiến thức được xây dựng từ tập dữ liệu.</a:t>
            </a:r>
            <a:endParaRPr b="1" sz="2200">
              <a:solidFill>
                <a:srgbClr val="FF0000"/>
              </a:solidFill>
            </a:endParaRPr>
          </a:p>
          <a:p>
            <a:pPr indent="0" lvl="0" marL="0" rtl="0" algn="l">
              <a:spcBef>
                <a:spcPts val="0"/>
              </a:spcBef>
              <a:spcAft>
                <a:spcPts val="0"/>
              </a:spcAft>
              <a:buNone/>
            </a:pPr>
            <a:r>
              <a:t/>
            </a:r>
            <a:endParaRPr/>
          </a:p>
        </p:txBody>
      </p:sp>
      <p:sp>
        <p:nvSpPr>
          <p:cNvPr id="145" name="Google Shape;145;p27"/>
          <p:cNvSpPr txBox="1"/>
          <p:nvPr>
            <p:ph idx="1" type="body"/>
          </p:nvPr>
        </p:nvSpPr>
        <p:spPr>
          <a:xfrm>
            <a:off x="174575" y="604325"/>
            <a:ext cx="6110400" cy="4472100"/>
          </a:xfrm>
          <a:prstGeom prst="rect">
            <a:avLst/>
          </a:prstGeom>
        </p:spPr>
        <p:txBody>
          <a:bodyPr anchorCtr="0" anchor="t" bIns="91425" lIns="91425" spcFirstLastPara="1" rIns="91425" wrap="square" tIns="91425">
            <a:normAutofit fontScale="92500" lnSpcReduction="10000"/>
          </a:bodyPr>
          <a:lstStyle/>
          <a:p>
            <a:pPr indent="-180975" lvl="0" marL="0" rtl="0" algn="l">
              <a:lnSpc>
                <a:spcPct val="130000"/>
              </a:lnSpc>
              <a:spcBef>
                <a:spcPts val="1000"/>
              </a:spcBef>
              <a:spcAft>
                <a:spcPts val="0"/>
              </a:spcAft>
              <a:buClr>
                <a:schemeClr val="dk1"/>
              </a:buClr>
              <a:buSzPct val="64705"/>
              <a:buFont typeface="Arial"/>
              <a:buNone/>
            </a:pPr>
            <a:r>
              <a:rPr b="1" lang="en-GB" sz="1700" u="sng">
                <a:solidFill>
                  <a:schemeClr val="dk1"/>
                </a:solidFill>
              </a:rPr>
              <a:t>1.Xây dựng </a:t>
            </a:r>
            <a:r>
              <a:rPr b="1" lang="en-GB" sz="1700" u="sng">
                <a:solidFill>
                  <a:srgbClr val="202124"/>
                </a:solidFill>
                <a:highlight>
                  <a:srgbClr val="FFFFFF"/>
                </a:highlight>
                <a:latin typeface="Roboto"/>
                <a:ea typeface="Roboto"/>
                <a:cs typeface="Roboto"/>
                <a:sym typeface="Roboto"/>
              </a:rPr>
              <a:t>khoảng tin cậy 95% cho chất lượng không khí của nước Mỹ.</a:t>
            </a:r>
            <a:endParaRPr b="1" sz="1700" u="sng">
              <a:solidFill>
                <a:srgbClr val="202124"/>
              </a:solidFill>
              <a:highlight>
                <a:srgbClr val="FFFFFF"/>
              </a:highlight>
              <a:latin typeface="Roboto"/>
              <a:ea typeface="Roboto"/>
              <a:cs typeface="Roboto"/>
              <a:sym typeface="Roboto"/>
            </a:endParaRPr>
          </a:p>
          <a:p>
            <a:pPr indent="-180975" lvl="0" marL="0" marR="0" rtl="0" algn="l">
              <a:lnSpc>
                <a:spcPct val="130000"/>
              </a:lnSpc>
              <a:spcBef>
                <a:spcPts val="1000"/>
              </a:spcBef>
              <a:spcAft>
                <a:spcPts val="0"/>
              </a:spcAft>
              <a:buNone/>
            </a:pPr>
            <a:r>
              <a:rPr lang="en-GB" sz="1700">
                <a:solidFill>
                  <a:srgbClr val="202124"/>
                </a:solidFill>
                <a:highlight>
                  <a:srgbClr val="FFFFFF"/>
                </a:highlight>
              </a:rPr>
              <a:t> -Từ bảng dữ liệu thu thập được , lấy ra dữ liệu về chất lượng không khí của từng thành phố trong nước Mỹ . Để tính toán</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ct val="64705"/>
              <a:buFont typeface="Arial"/>
              <a:buNone/>
            </a:pPr>
            <a:r>
              <a:rPr lang="en-GB" sz="1700">
                <a:solidFill>
                  <a:srgbClr val="202124"/>
                </a:solidFill>
                <a:highlight>
                  <a:srgbClr val="FFFFFF"/>
                </a:highlight>
              </a:rPr>
              <a:t>   khoảng tin cậy 95% cho chất lượng không khí của đất  nước Mỹ.</a:t>
            </a:r>
            <a:endParaRPr sz="1700">
              <a:solidFill>
                <a:srgbClr val="202124"/>
              </a:solidFill>
              <a:highlight>
                <a:srgbClr val="FFFFFF"/>
              </a:highlight>
            </a:endParaRPr>
          </a:p>
          <a:p>
            <a:pPr indent="-180975" lvl="0" marL="0" marR="0" rtl="0" algn="l">
              <a:lnSpc>
                <a:spcPct val="130000"/>
              </a:lnSpc>
              <a:spcBef>
                <a:spcPts val="1000"/>
              </a:spcBef>
              <a:spcAft>
                <a:spcPts val="0"/>
              </a:spcAft>
              <a:buNone/>
            </a:pPr>
            <a:r>
              <a:rPr lang="en-GB" sz="1700">
                <a:solidFill>
                  <a:srgbClr val="202124"/>
                </a:solidFill>
                <a:highlight>
                  <a:srgbClr val="FFFFFF"/>
                </a:highlight>
              </a:rPr>
              <a:t> -Với dữ liệu được tính ra : n = 842; mean = 80.60366; standard deviation =21.35214; </a:t>
            </a:r>
            <a:r>
              <a:rPr lang="en-GB" sz="1700">
                <a:solidFill>
                  <a:srgbClr val="202124"/>
                </a:solidFill>
                <a:highlight>
                  <a:srgbClr val="FFFFFF"/>
                </a:highlight>
              </a:rPr>
              <a:t>alpha = 0.05</a:t>
            </a:r>
            <a:endParaRPr sz="1700">
              <a:solidFill>
                <a:srgbClr val="202124"/>
              </a:solidFill>
              <a:highlight>
                <a:srgbClr val="FFFFFF"/>
              </a:highlight>
            </a:endParaRPr>
          </a:p>
          <a:p>
            <a:pPr indent="-180975" lvl="0" marL="0" marR="0" rtl="0" algn="l">
              <a:lnSpc>
                <a:spcPct val="130000"/>
              </a:lnSpc>
              <a:spcBef>
                <a:spcPts val="1000"/>
              </a:spcBef>
              <a:spcAft>
                <a:spcPts val="0"/>
              </a:spcAft>
              <a:buNone/>
            </a:pPr>
            <a:r>
              <a:rPr lang="en-GB">
                <a:solidFill>
                  <a:srgbClr val="202124"/>
                </a:solidFill>
                <a:highlight>
                  <a:srgbClr val="FFFFFF"/>
                </a:highlight>
              </a:rPr>
              <a:t>=&gt; Khoảng dưới và khoảng trên 95% của confidence interval :</a:t>
            </a:r>
            <a:endParaRPr>
              <a:solidFill>
                <a:srgbClr val="202124"/>
              </a:solidFill>
              <a:highlight>
                <a:srgbClr val="FFFFFF"/>
              </a:highlight>
            </a:endParaRPr>
          </a:p>
          <a:p>
            <a:pPr indent="-334327" lvl="0" marL="457200" marR="0" rtl="0" algn="l">
              <a:lnSpc>
                <a:spcPct val="130000"/>
              </a:lnSpc>
              <a:spcBef>
                <a:spcPts val="1000"/>
              </a:spcBef>
              <a:spcAft>
                <a:spcPts val="0"/>
              </a:spcAft>
              <a:buClr>
                <a:srgbClr val="202124"/>
              </a:buClr>
              <a:buSzPct val="100000"/>
              <a:buChar char="●"/>
            </a:pPr>
            <a:r>
              <a:rPr lang="en-GB">
                <a:solidFill>
                  <a:srgbClr val="202124"/>
                </a:solidFill>
                <a:highlight>
                  <a:srgbClr val="FFFFFF"/>
                </a:highlight>
              </a:rPr>
              <a:t>The lower limit of the confidence interval for mean = 79,16</a:t>
            </a:r>
            <a:endParaRPr>
              <a:solidFill>
                <a:srgbClr val="202124"/>
              </a:solidFill>
              <a:highlight>
                <a:srgbClr val="FFFFFF"/>
              </a:highlight>
            </a:endParaRPr>
          </a:p>
          <a:p>
            <a:pPr indent="-334327" lvl="0" marL="457200" marR="0" rtl="0" algn="l">
              <a:lnSpc>
                <a:spcPct val="130000"/>
              </a:lnSpc>
              <a:spcBef>
                <a:spcPts val="0"/>
              </a:spcBef>
              <a:spcAft>
                <a:spcPts val="0"/>
              </a:spcAft>
              <a:buClr>
                <a:srgbClr val="202124"/>
              </a:buClr>
              <a:buSzPct val="100000"/>
              <a:buChar char="●"/>
            </a:pPr>
            <a:r>
              <a:rPr lang="en-GB">
                <a:solidFill>
                  <a:srgbClr val="202124"/>
                </a:solidFill>
                <a:highlight>
                  <a:srgbClr val="FFFFFF"/>
                </a:highlight>
              </a:rPr>
              <a:t>The upper limit of the confidence interval for mean = 82,05</a:t>
            </a:r>
            <a:endParaRPr>
              <a:solidFill>
                <a:srgbClr val="202124"/>
              </a:solidFill>
              <a:highlight>
                <a:srgbClr val="FFFFFF"/>
              </a:highlight>
            </a:endParaRPr>
          </a:p>
          <a:p>
            <a:pPr indent="-180975" lvl="0" marL="0" marR="0" rtl="0" algn="l">
              <a:lnSpc>
                <a:spcPct val="130000"/>
              </a:lnSpc>
              <a:spcBef>
                <a:spcPts val="1000"/>
              </a:spcBef>
              <a:spcAft>
                <a:spcPts val="0"/>
              </a:spcAft>
              <a:buClr>
                <a:schemeClr val="dk1"/>
              </a:buClr>
              <a:buSzPct val="61111"/>
              <a:buFont typeface="Arial"/>
              <a:buNone/>
            </a:pPr>
            <a:r>
              <a:rPr lang="en-GB">
                <a:solidFill>
                  <a:srgbClr val="202124"/>
                </a:solidFill>
                <a:highlight>
                  <a:srgbClr val="FFFFFF"/>
                </a:highlight>
              </a:rPr>
              <a:t>   </a:t>
            </a:r>
            <a:endParaRPr>
              <a:solidFill>
                <a:srgbClr val="202124"/>
              </a:solidFill>
              <a:highlight>
                <a:srgbClr val="FFFFFF"/>
              </a:highlight>
            </a:endParaRPr>
          </a:p>
          <a:p>
            <a:pPr indent="0" lvl="0" marL="0" rtl="0" algn="l">
              <a:spcBef>
                <a:spcPts val="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6284975" y="828350"/>
            <a:ext cx="2775625" cy="348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149575"/>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1000"/>
              </a:spcBef>
              <a:spcAft>
                <a:spcPts val="0"/>
              </a:spcAft>
              <a:buClr>
                <a:schemeClr val="dk1"/>
              </a:buClr>
              <a:buSzPct val="55000"/>
              <a:buFont typeface="Arial"/>
              <a:buNone/>
            </a:pPr>
            <a:r>
              <a:rPr b="1" lang="en-GB" sz="2000" u="sng"/>
              <a:t>2.Xây dựng </a:t>
            </a:r>
            <a:r>
              <a:rPr b="1" lang="en-GB" sz="2000" u="sng">
                <a:solidFill>
                  <a:srgbClr val="202124"/>
                </a:solidFill>
                <a:highlight>
                  <a:srgbClr val="FFFFFF"/>
                </a:highlight>
                <a:latin typeface="Roboto"/>
                <a:ea typeface="Roboto"/>
                <a:cs typeface="Roboto"/>
                <a:sym typeface="Roboto"/>
              </a:rPr>
              <a:t>khoảng tin cậy 95% cho chất lượng nước của nước Mỹ.</a:t>
            </a:r>
            <a:endParaRPr b="1" sz="2000" u="sng">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2" name="Google Shape;152;p28"/>
          <p:cNvSpPr txBox="1"/>
          <p:nvPr>
            <p:ph idx="1" type="body"/>
          </p:nvPr>
        </p:nvSpPr>
        <p:spPr>
          <a:xfrm>
            <a:off x="228300" y="722275"/>
            <a:ext cx="6083700" cy="4179600"/>
          </a:xfrm>
          <a:prstGeom prst="rect">
            <a:avLst/>
          </a:prstGeom>
        </p:spPr>
        <p:txBody>
          <a:bodyPr anchorCtr="0" anchor="t" bIns="91425" lIns="91425" spcFirstLastPara="1" rIns="91425" wrap="square" tIns="91425">
            <a:normAutofit lnSpcReduction="10000"/>
          </a:bodyPr>
          <a:lstStyle/>
          <a:p>
            <a:pPr indent="-180975" lvl="0" marL="0" marR="0" rtl="0" algn="l">
              <a:lnSpc>
                <a:spcPct val="130000"/>
              </a:lnSpc>
              <a:spcBef>
                <a:spcPts val="1000"/>
              </a:spcBef>
              <a:spcAft>
                <a:spcPts val="0"/>
              </a:spcAft>
              <a:buNone/>
            </a:pPr>
            <a:r>
              <a:rPr lang="en-GB" sz="1700">
                <a:solidFill>
                  <a:srgbClr val="202124"/>
                </a:solidFill>
                <a:highlight>
                  <a:srgbClr val="FFFFFF"/>
                </a:highlight>
              </a:rPr>
              <a:t>- </a:t>
            </a:r>
            <a:r>
              <a:rPr lang="en-GB" sz="1700">
                <a:solidFill>
                  <a:srgbClr val="202124"/>
                </a:solidFill>
                <a:highlight>
                  <a:srgbClr val="FFFFFF"/>
                </a:highlight>
              </a:rPr>
              <a:t>Từ bảng dữ liệu thu thập được , lấy ra dữ liệu về chất lượng nước của từng thành phố trong nước Mỹ. Để tính toán khoảng tin cậy 95% cho chất lượng nước của Đất nước Mỹ.</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   Với dữ liệu được tính ra : n = 842; mean = 40.05239; standard deviation = 24.8797; alpha = 0.05</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=&gt; Khoảng dưới và khoảng trên 95% của confidence interval :</a:t>
            </a:r>
            <a:endParaRPr sz="1700">
              <a:solidFill>
                <a:srgbClr val="202124"/>
              </a:solidFill>
              <a:highlight>
                <a:srgbClr val="FFFFFF"/>
              </a:highlight>
            </a:endParaRPr>
          </a:p>
          <a:p>
            <a:pPr indent="-336550" lvl="0" marL="457200" marR="0" rtl="0" algn="l">
              <a:lnSpc>
                <a:spcPct val="130000"/>
              </a:lnSpc>
              <a:spcBef>
                <a:spcPts val="1000"/>
              </a:spcBef>
              <a:spcAft>
                <a:spcPts val="0"/>
              </a:spcAft>
              <a:buClr>
                <a:srgbClr val="202124"/>
              </a:buClr>
              <a:buSzPts val="1700"/>
              <a:buChar char="●"/>
            </a:pPr>
            <a:r>
              <a:rPr lang="en-GB" sz="1700">
                <a:solidFill>
                  <a:srgbClr val="202124"/>
                </a:solidFill>
                <a:highlight>
                  <a:srgbClr val="FFFFFF"/>
                </a:highlight>
              </a:rPr>
              <a:t>The lower limit of the confidence interval for mean = 38,37</a:t>
            </a:r>
            <a:endParaRPr sz="1700">
              <a:solidFill>
                <a:srgbClr val="202124"/>
              </a:solidFill>
              <a:highlight>
                <a:srgbClr val="FFFFFF"/>
              </a:highlight>
            </a:endParaRPr>
          </a:p>
          <a:p>
            <a:pPr indent="-336550" lvl="0" marL="457200" marR="0" rtl="0" algn="l">
              <a:lnSpc>
                <a:spcPct val="130000"/>
              </a:lnSpc>
              <a:spcBef>
                <a:spcPts val="0"/>
              </a:spcBef>
              <a:spcAft>
                <a:spcPts val="0"/>
              </a:spcAft>
              <a:buClr>
                <a:srgbClr val="202124"/>
              </a:buClr>
              <a:buSzPts val="1700"/>
              <a:buChar char="●"/>
            </a:pPr>
            <a:r>
              <a:rPr lang="en-GB" sz="1700">
                <a:solidFill>
                  <a:srgbClr val="202124"/>
                </a:solidFill>
                <a:highlight>
                  <a:srgbClr val="FFFFFF"/>
                </a:highlight>
              </a:rPr>
              <a:t>The upper limit of the confidence interval for mean = 41,73 </a:t>
            </a:r>
            <a:endParaRPr sz="1700">
              <a:solidFill>
                <a:srgbClr val="202124"/>
              </a:solidFill>
              <a:highlight>
                <a:srgbClr val="FFFFFF"/>
              </a:highlight>
            </a:endParaRPr>
          </a:p>
          <a:p>
            <a:pPr indent="0" lvl="0" marL="0" rtl="0" algn="l">
              <a:spcBef>
                <a:spcPts val="0"/>
              </a:spcBef>
              <a:spcAft>
                <a:spcPts val="1200"/>
              </a:spcAft>
              <a:buNone/>
            </a:pPr>
            <a:r>
              <a:t/>
            </a:r>
            <a:endParaRPr/>
          </a:p>
        </p:txBody>
      </p:sp>
      <p:pic>
        <p:nvPicPr>
          <p:cNvPr id="153" name="Google Shape;153;p28"/>
          <p:cNvPicPr preferRelativeResize="0"/>
          <p:nvPr/>
        </p:nvPicPr>
        <p:blipFill>
          <a:blip r:embed="rId3">
            <a:alphaModFix/>
          </a:blip>
          <a:stretch>
            <a:fillRect/>
          </a:stretch>
        </p:blipFill>
        <p:spPr>
          <a:xfrm>
            <a:off x="6378325" y="941325"/>
            <a:ext cx="2700025" cy="353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217700" y="270450"/>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1000"/>
              </a:spcBef>
              <a:spcAft>
                <a:spcPts val="0"/>
              </a:spcAft>
              <a:buClr>
                <a:schemeClr val="dk1"/>
              </a:buClr>
              <a:buSzPct val="55000"/>
              <a:buFont typeface="Arial"/>
              <a:buNone/>
            </a:pPr>
            <a:r>
              <a:rPr b="1" lang="en-GB" sz="2000" u="sng"/>
              <a:t>3.Xây dựng </a:t>
            </a:r>
            <a:r>
              <a:rPr b="1" lang="en-GB" sz="2000" u="sng">
                <a:solidFill>
                  <a:srgbClr val="202124"/>
                </a:solidFill>
                <a:highlight>
                  <a:srgbClr val="FFFFFF"/>
                </a:highlight>
                <a:latin typeface="Roboto"/>
                <a:ea typeface="Roboto"/>
                <a:cs typeface="Roboto"/>
                <a:sym typeface="Roboto"/>
              </a:rPr>
              <a:t>khoảng tin cậy 95% cho chất lượng không khí của nước Trung Quốc.</a:t>
            </a:r>
            <a:endParaRPr b="1" sz="2000" u="sng">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9" name="Google Shape;159;p29"/>
          <p:cNvSpPr txBox="1"/>
          <p:nvPr>
            <p:ph idx="1" type="body"/>
          </p:nvPr>
        </p:nvSpPr>
        <p:spPr>
          <a:xfrm>
            <a:off x="217700" y="940075"/>
            <a:ext cx="6040500" cy="4042200"/>
          </a:xfrm>
          <a:prstGeom prst="rect">
            <a:avLst/>
          </a:prstGeom>
        </p:spPr>
        <p:txBody>
          <a:bodyPr anchorCtr="0" anchor="t" bIns="91425" lIns="91425" spcFirstLastPara="1" rIns="91425" wrap="square" tIns="91425">
            <a:noAutofit/>
          </a:bodyPr>
          <a:lstStyle/>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 -Từ bảng dữ liệu thu thập được , lấy ra dữ liệu về chất lượng không khí của từng thành phố trong nước Trung Quốc Để tính toán khoảng tin cậy 95% cho chất lượng nước của Đất nước Trung Quốc.</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   Với dữ liệu được tính ra : n = 238; mean = 10.7610; standard deviation = 15.8932; alpha = 0.05</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=&gt; Khoảng dưới và khoảng trên 95% của confidence interval :</a:t>
            </a:r>
            <a:endParaRPr sz="1700">
              <a:solidFill>
                <a:srgbClr val="202124"/>
              </a:solidFill>
              <a:highlight>
                <a:srgbClr val="FFFFFF"/>
              </a:highlight>
            </a:endParaRPr>
          </a:p>
          <a:p>
            <a:pPr indent="-336550" lvl="0" marL="457200" marR="0" rtl="0" algn="l">
              <a:lnSpc>
                <a:spcPct val="130000"/>
              </a:lnSpc>
              <a:spcBef>
                <a:spcPts val="1000"/>
              </a:spcBef>
              <a:spcAft>
                <a:spcPts val="0"/>
              </a:spcAft>
              <a:buClr>
                <a:srgbClr val="202124"/>
              </a:buClr>
              <a:buSzPts val="1700"/>
              <a:buChar char="●"/>
            </a:pPr>
            <a:r>
              <a:rPr lang="en-GB" sz="1700">
                <a:solidFill>
                  <a:srgbClr val="202124"/>
                </a:solidFill>
                <a:highlight>
                  <a:srgbClr val="FFFFFF"/>
                </a:highlight>
              </a:rPr>
              <a:t>The lower limit of the confidence interval for mean = 8.7315.</a:t>
            </a:r>
            <a:endParaRPr sz="1700">
              <a:solidFill>
                <a:srgbClr val="202124"/>
              </a:solidFill>
              <a:highlight>
                <a:srgbClr val="FFFFFF"/>
              </a:highlight>
            </a:endParaRPr>
          </a:p>
          <a:p>
            <a:pPr indent="-336550" lvl="0" marL="457200" marR="0" rtl="0" algn="l">
              <a:lnSpc>
                <a:spcPct val="130000"/>
              </a:lnSpc>
              <a:spcBef>
                <a:spcPts val="0"/>
              </a:spcBef>
              <a:spcAft>
                <a:spcPts val="0"/>
              </a:spcAft>
              <a:buClr>
                <a:srgbClr val="202124"/>
              </a:buClr>
              <a:buSzPts val="1700"/>
              <a:buChar char="●"/>
            </a:pPr>
            <a:r>
              <a:rPr lang="en-GB" sz="1700">
                <a:solidFill>
                  <a:srgbClr val="202124"/>
                </a:solidFill>
                <a:highlight>
                  <a:srgbClr val="FFFFFF"/>
                </a:highlight>
              </a:rPr>
              <a:t>The upper limit of the confidence interval for mean = 12.7905.</a:t>
            </a:r>
            <a:endParaRPr sz="1700"/>
          </a:p>
        </p:txBody>
      </p:sp>
      <p:pic>
        <p:nvPicPr>
          <p:cNvPr id="160" name="Google Shape;160;p29"/>
          <p:cNvPicPr preferRelativeResize="0"/>
          <p:nvPr/>
        </p:nvPicPr>
        <p:blipFill>
          <a:blip r:embed="rId3">
            <a:alphaModFix/>
          </a:blip>
          <a:stretch>
            <a:fillRect/>
          </a:stretch>
        </p:blipFill>
        <p:spPr>
          <a:xfrm>
            <a:off x="6189293" y="940075"/>
            <a:ext cx="2954707" cy="376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231125" y="95875"/>
            <a:ext cx="8520600" cy="5727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Clr>
                <a:schemeClr val="dk1"/>
              </a:buClr>
              <a:buSzPts val="1100"/>
              <a:buFont typeface="Arial"/>
              <a:buNone/>
            </a:pPr>
            <a:r>
              <a:rPr b="1" lang="en-GB" sz="1800" u="sng"/>
              <a:t>4.Xây dựng </a:t>
            </a:r>
            <a:r>
              <a:rPr b="1" lang="en-GB" sz="1800" u="sng">
                <a:solidFill>
                  <a:srgbClr val="202124"/>
                </a:solidFill>
                <a:highlight>
                  <a:srgbClr val="FFFFFF"/>
                </a:highlight>
                <a:latin typeface="Roboto"/>
                <a:ea typeface="Roboto"/>
                <a:cs typeface="Roboto"/>
                <a:sym typeface="Roboto"/>
              </a:rPr>
              <a:t>khoảng tin cậy 95% cho chất lượng nước của nước Trung Quốc.</a:t>
            </a:r>
            <a:endParaRPr sz="1800"/>
          </a:p>
        </p:txBody>
      </p:sp>
      <p:sp>
        <p:nvSpPr>
          <p:cNvPr id="166" name="Google Shape;166;p30"/>
          <p:cNvSpPr txBox="1"/>
          <p:nvPr>
            <p:ph idx="1" type="body"/>
          </p:nvPr>
        </p:nvSpPr>
        <p:spPr>
          <a:xfrm>
            <a:off x="231125" y="765475"/>
            <a:ext cx="5879400" cy="4203600"/>
          </a:xfrm>
          <a:prstGeom prst="rect">
            <a:avLst/>
          </a:prstGeom>
        </p:spPr>
        <p:txBody>
          <a:bodyPr anchorCtr="0" anchor="t" bIns="91425" lIns="91425" spcFirstLastPara="1" rIns="91425" wrap="square" tIns="91425">
            <a:noAutofit/>
          </a:bodyPr>
          <a:lstStyle/>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 -Từ bảng dữ liệu thu thập được , lấy ra dữ liệu về chất lượng nước của từng thành phố trong nước Trung Quốc Để tính toán khoảng tin cậy 95% cho chất lượng không khí của Đất nước Trung Quốc.</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   Với dữ liệu được tính ra : n = 238; mean = 54.6174; standard deviation = 15.7803; alpha = 0.05</a:t>
            </a:r>
            <a:endParaRPr sz="1700">
              <a:solidFill>
                <a:srgbClr val="202124"/>
              </a:solidFill>
              <a:highlight>
                <a:srgbClr val="FFFFFF"/>
              </a:highlight>
            </a:endParaRPr>
          </a:p>
          <a:p>
            <a:pPr indent="-180975" lvl="0" marL="0" marR="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rPr>
              <a:t>=&gt; Khoảng dưới và khoảng trên 95% của confidence interval :</a:t>
            </a:r>
            <a:endParaRPr sz="1700">
              <a:solidFill>
                <a:srgbClr val="202124"/>
              </a:solidFill>
              <a:highlight>
                <a:srgbClr val="FFFFFF"/>
              </a:highlight>
            </a:endParaRPr>
          </a:p>
          <a:p>
            <a:pPr indent="-336550" lvl="0" marL="457200" marR="0" rtl="0" algn="l">
              <a:lnSpc>
                <a:spcPct val="130000"/>
              </a:lnSpc>
              <a:spcBef>
                <a:spcPts val="1000"/>
              </a:spcBef>
              <a:spcAft>
                <a:spcPts val="0"/>
              </a:spcAft>
              <a:buClr>
                <a:srgbClr val="202124"/>
              </a:buClr>
              <a:buSzPts val="1700"/>
              <a:buChar char="●"/>
            </a:pPr>
            <a:r>
              <a:rPr lang="en-GB" sz="1700">
                <a:solidFill>
                  <a:srgbClr val="202124"/>
                </a:solidFill>
                <a:highlight>
                  <a:srgbClr val="FFFFFF"/>
                </a:highlight>
              </a:rPr>
              <a:t>The lower limit of the confidence interval for mean = 52.6023.</a:t>
            </a:r>
            <a:endParaRPr sz="1700">
              <a:solidFill>
                <a:srgbClr val="202124"/>
              </a:solidFill>
              <a:highlight>
                <a:srgbClr val="FFFFFF"/>
              </a:highlight>
            </a:endParaRPr>
          </a:p>
          <a:p>
            <a:pPr indent="-336550" lvl="0" marL="457200" marR="0" rtl="0" algn="l">
              <a:lnSpc>
                <a:spcPct val="130000"/>
              </a:lnSpc>
              <a:spcBef>
                <a:spcPts val="0"/>
              </a:spcBef>
              <a:spcAft>
                <a:spcPts val="0"/>
              </a:spcAft>
              <a:buClr>
                <a:srgbClr val="202124"/>
              </a:buClr>
              <a:buSzPts val="1700"/>
              <a:buChar char="●"/>
            </a:pPr>
            <a:r>
              <a:rPr lang="en-GB" sz="1700">
                <a:solidFill>
                  <a:srgbClr val="202124"/>
                </a:solidFill>
                <a:highlight>
                  <a:srgbClr val="FFFFFF"/>
                </a:highlight>
              </a:rPr>
              <a:t>The upper limit of the confidence interval for mean = 56.6325.</a:t>
            </a:r>
            <a:endParaRPr sz="1700"/>
          </a:p>
        </p:txBody>
      </p:sp>
      <p:pic>
        <p:nvPicPr>
          <p:cNvPr id="167" name="Google Shape;167;p30"/>
          <p:cNvPicPr preferRelativeResize="0"/>
          <p:nvPr/>
        </p:nvPicPr>
        <p:blipFill>
          <a:blip r:embed="rId3">
            <a:alphaModFix/>
          </a:blip>
          <a:stretch>
            <a:fillRect/>
          </a:stretch>
        </p:blipFill>
        <p:spPr>
          <a:xfrm>
            <a:off x="6222425" y="820975"/>
            <a:ext cx="2921575" cy="38517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241725" y="120875"/>
            <a:ext cx="8590500" cy="5238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1000"/>
              </a:spcBef>
              <a:spcAft>
                <a:spcPts val="0"/>
              </a:spcAft>
              <a:buClr>
                <a:schemeClr val="dk1"/>
              </a:buClr>
              <a:buSzPct val="50000"/>
              <a:buFont typeface="Arial"/>
              <a:buNone/>
            </a:pPr>
            <a:r>
              <a:rPr b="1" lang="en-GB" sz="2200" u="sng">
                <a:solidFill>
                  <a:srgbClr val="FF0000"/>
                </a:solidFill>
              </a:rPr>
              <a:t>6.Giả thuyết và suy luận:</a:t>
            </a:r>
            <a:endParaRPr b="1" sz="2200" u="sng">
              <a:solidFill>
                <a:srgbClr val="FF0000"/>
              </a:solidFill>
            </a:endParaRPr>
          </a:p>
          <a:p>
            <a:pPr indent="0" lvl="0" marL="0" rtl="0" algn="l">
              <a:spcBef>
                <a:spcPts val="0"/>
              </a:spcBef>
              <a:spcAft>
                <a:spcPts val="0"/>
              </a:spcAft>
              <a:buNone/>
            </a:pPr>
            <a:r>
              <a:t/>
            </a:r>
            <a:endParaRPr/>
          </a:p>
        </p:txBody>
      </p:sp>
      <p:sp>
        <p:nvSpPr>
          <p:cNvPr id="173" name="Google Shape;173;p31"/>
          <p:cNvSpPr txBox="1"/>
          <p:nvPr>
            <p:ph idx="1" type="body"/>
          </p:nvPr>
        </p:nvSpPr>
        <p:spPr>
          <a:xfrm>
            <a:off x="174575" y="752050"/>
            <a:ext cx="8657700" cy="3934800"/>
          </a:xfrm>
          <a:prstGeom prst="rect">
            <a:avLst/>
          </a:prstGeom>
        </p:spPr>
        <p:txBody>
          <a:bodyPr anchorCtr="0" anchor="t" bIns="91425" lIns="91425" spcFirstLastPara="1" rIns="91425" wrap="square" tIns="91425">
            <a:normAutofit/>
          </a:bodyPr>
          <a:lstStyle/>
          <a:p>
            <a:pPr indent="0" lvl="0" marL="0" rtl="0" algn="l">
              <a:lnSpc>
                <a:spcPct val="130000"/>
              </a:lnSpc>
              <a:spcBef>
                <a:spcPts val="1000"/>
              </a:spcBef>
              <a:spcAft>
                <a:spcPts val="0"/>
              </a:spcAft>
              <a:buClr>
                <a:schemeClr val="dk1"/>
              </a:buClr>
              <a:buSzPts val="1100"/>
              <a:buFont typeface="Arial"/>
              <a:buNone/>
            </a:pPr>
            <a:r>
              <a:rPr b="1" lang="en-GB" u="sng">
                <a:solidFill>
                  <a:schemeClr val="dk1"/>
                </a:solidFill>
              </a:rPr>
              <a:t>1 .Giả thuyết 1:</a:t>
            </a:r>
            <a:endParaRPr b="1" u="sng">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sz="1700">
                <a:solidFill>
                  <a:schemeClr val="dk1"/>
                </a:solidFill>
              </a:rPr>
              <a:t>  -Mỹ và Trung Quốc là hai cường quốc có GDP hàng đầu thế giới </a:t>
            </a:r>
            <a:endParaRPr sz="1700">
              <a:solidFill>
                <a:srgbClr val="202124"/>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rPr lang="en-GB"/>
              <a:t>    </a:t>
            </a:r>
            <a:r>
              <a:rPr lang="en-GB">
                <a:solidFill>
                  <a:srgbClr val="FF0000"/>
                </a:solidFill>
              </a:rPr>
              <a:t>  TRUNG QUỐC</a:t>
            </a:r>
            <a:endParaRPr>
              <a:solidFill>
                <a:srgbClr val="FF0000"/>
              </a:solidFill>
            </a:endParaRPr>
          </a:p>
        </p:txBody>
      </p:sp>
      <p:pic>
        <p:nvPicPr>
          <p:cNvPr id="174" name="Google Shape;174;p31"/>
          <p:cNvPicPr preferRelativeResize="0"/>
          <p:nvPr/>
        </p:nvPicPr>
        <p:blipFill>
          <a:blip r:embed="rId3">
            <a:alphaModFix/>
          </a:blip>
          <a:stretch>
            <a:fillRect/>
          </a:stretch>
        </p:blipFill>
        <p:spPr>
          <a:xfrm>
            <a:off x="2796675" y="1920450"/>
            <a:ext cx="6035600" cy="1002525"/>
          </a:xfrm>
          <a:prstGeom prst="rect">
            <a:avLst/>
          </a:prstGeom>
          <a:noFill/>
          <a:ln>
            <a:noFill/>
          </a:ln>
        </p:spPr>
      </p:pic>
      <p:pic>
        <p:nvPicPr>
          <p:cNvPr id="175" name="Google Shape;175;p31"/>
          <p:cNvPicPr preferRelativeResize="0"/>
          <p:nvPr/>
        </p:nvPicPr>
        <p:blipFill rotWithShape="1">
          <a:blip r:embed="rId4">
            <a:alphaModFix/>
          </a:blip>
          <a:srcRect b="0" l="-1072" r="-1072" t="65060"/>
          <a:stretch/>
        </p:blipFill>
        <p:spPr>
          <a:xfrm>
            <a:off x="2796675" y="3534650"/>
            <a:ext cx="6035600" cy="1071675"/>
          </a:xfrm>
          <a:prstGeom prst="rect">
            <a:avLst/>
          </a:prstGeom>
          <a:noFill/>
          <a:ln>
            <a:noFill/>
          </a:ln>
        </p:spPr>
      </p:pic>
      <p:sp>
        <p:nvSpPr>
          <p:cNvPr id="176" name="Google Shape;176;p31"/>
          <p:cNvSpPr txBox="1"/>
          <p:nvPr/>
        </p:nvSpPr>
        <p:spPr>
          <a:xfrm>
            <a:off x="631175" y="3652825"/>
            <a:ext cx="7338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rgbClr val="FF0000"/>
                </a:solidFill>
              </a:rPr>
              <a:t>MỸ</a:t>
            </a:r>
            <a:endParaRPr sz="17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681900"/>
          </a:xfrm>
          <a:prstGeom prst="rect">
            <a:avLst/>
          </a:prstGeom>
        </p:spPr>
        <p:txBody>
          <a:bodyPr anchorCtr="0" anchor="t" bIns="91425" lIns="91425" spcFirstLastPara="1" rIns="91425" wrap="square" tIns="91425">
            <a:noAutofit/>
          </a:bodyPr>
          <a:lstStyle/>
          <a:p>
            <a:pPr indent="-180975" lvl="0" marL="0" rtl="0" algn="l">
              <a:lnSpc>
                <a:spcPct val="130000"/>
              </a:lnSpc>
              <a:spcBef>
                <a:spcPts val="0"/>
              </a:spcBef>
              <a:spcAft>
                <a:spcPts val="0"/>
              </a:spcAft>
              <a:buClr>
                <a:schemeClr val="dk1"/>
              </a:buClr>
              <a:buSzPts val="990"/>
              <a:buFont typeface="Arial"/>
              <a:buNone/>
            </a:pPr>
            <a:r>
              <a:rPr lang="en-GB" sz="1829" u="sng">
                <a:solidFill>
                  <a:srgbClr val="FF0000"/>
                </a:solidFill>
              </a:rPr>
              <a:t>Table of Contents</a:t>
            </a:r>
            <a:endParaRPr sz="1829" u="sng">
              <a:solidFill>
                <a:srgbClr val="FF0000"/>
              </a:solidFill>
            </a:endParaRPr>
          </a:p>
          <a:p>
            <a:pPr indent="0" lvl="0" marL="0" rtl="0" algn="l">
              <a:spcBef>
                <a:spcPts val="0"/>
              </a:spcBef>
              <a:spcAft>
                <a:spcPts val="0"/>
              </a:spcAft>
              <a:buSzPts val="990"/>
              <a:buNone/>
            </a:pPr>
            <a:r>
              <a:t/>
            </a:r>
            <a:endParaRPr sz="2820"/>
          </a:p>
        </p:txBody>
      </p:sp>
      <p:sp>
        <p:nvSpPr>
          <p:cNvPr id="61" name="Google Shape;61;p14"/>
          <p:cNvSpPr txBox="1"/>
          <p:nvPr>
            <p:ph idx="1" type="body"/>
          </p:nvPr>
        </p:nvSpPr>
        <p:spPr>
          <a:xfrm>
            <a:off x="311700" y="483450"/>
            <a:ext cx="8753100" cy="4740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400"/>
              </a:spcBef>
              <a:spcAft>
                <a:spcPts val="0"/>
              </a:spcAft>
              <a:buClr>
                <a:schemeClr val="dk1"/>
              </a:buClr>
              <a:buSzPct val="72095"/>
              <a:buFont typeface="Arial"/>
              <a:buNone/>
            </a:pPr>
            <a:r>
              <a:rPr b="1" lang="en-GB" sz="1525">
                <a:solidFill>
                  <a:schemeClr val="dk1"/>
                </a:solidFill>
              </a:rPr>
              <a:t>Giới thiệu	                                                                                                                        1</a:t>
            </a:r>
            <a:endParaRPr b="1"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Thu thập dữ liệu	                                                                                                      2</a:t>
            </a:r>
            <a:endParaRPr b="1"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Cách thức	                                                                                                               2</a:t>
            </a:r>
            <a:endParaRPr b="1"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Tập dữ liệu	                                                                                                               </a:t>
            </a:r>
            <a:r>
              <a:rPr b="1" lang="en-GB" sz="1525">
                <a:solidFill>
                  <a:schemeClr val="dk1"/>
                </a:solidFill>
                <a:uFill>
                  <a:noFill/>
                </a:uFill>
                <a:hlinkClick r:id="rId3">
                  <a:extLst>
                    <a:ext uri="{A12FA001-AC4F-418D-AE19-62706E023703}">
                      <ahyp:hlinkClr val="tx"/>
                    </a:ext>
                  </a:extLst>
                </a:hlinkClick>
              </a:rPr>
              <a:t>3</a:t>
            </a:r>
            <a:endParaRPr b="1"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Mô tả	                                                                                                                        4</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Phân bố	                                                                                                                        </a:t>
            </a:r>
            <a:r>
              <a:rPr lang="en-GB" sz="1525">
                <a:solidFill>
                  <a:schemeClr val="dk1"/>
                </a:solidFill>
                <a:uFill>
                  <a:noFill/>
                </a:uFill>
                <a:hlinkClick r:id="rId4">
                  <a:extLst>
                    <a:ext uri="{A12FA001-AC4F-418D-AE19-62706E023703}">
                      <ahyp:hlinkClr val="tx"/>
                    </a:ext>
                  </a:extLst>
                </a:hlinkClick>
              </a:rPr>
              <a:t>4</a:t>
            </a:r>
            <a:endParaRPr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Biểu đồ toàn thế giới về chất lượng nước và không khí	                                     5</a:t>
            </a:r>
            <a:endParaRPr b="1"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Top 10 nước có chất lượng không khí và chất lượng nước kém nhất thế giới	          6</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Top 10 nước có chất lượng không khí và chất lượng nước tốt nhất thế giới	          6</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Outliner : Air quality vs Water quality	                                                                          7</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Mối quan hệ giữa avg Air quality và avg Water quality	                                              7</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Tình hình tại Việt Nam	                                                                                            8</a:t>
            </a:r>
            <a:endParaRPr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Những kiến thức được xây dựng từ tập dữ liệu	                                                      10</a:t>
            </a:r>
            <a:endParaRPr b="1"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Khoảng tin cậy cho chất lượng nước và không khí của Mỹ	                                    11</a:t>
            </a:r>
            <a:endParaRPr sz="1525">
              <a:solidFill>
                <a:schemeClr val="dk1"/>
              </a:solidFill>
            </a:endParaRPr>
          </a:p>
          <a:p>
            <a:pPr indent="0" lvl="0" marL="228600" rtl="0" algn="l">
              <a:lnSpc>
                <a:spcPct val="100000"/>
              </a:lnSpc>
              <a:spcBef>
                <a:spcPts val="300"/>
              </a:spcBef>
              <a:spcAft>
                <a:spcPts val="0"/>
              </a:spcAft>
              <a:buClr>
                <a:schemeClr val="dk1"/>
              </a:buClr>
              <a:buSzPct val="72095"/>
              <a:buFont typeface="Arial"/>
              <a:buNone/>
            </a:pPr>
            <a:r>
              <a:rPr lang="en-GB" sz="1525">
                <a:solidFill>
                  <a:schemeClr val="dk1"/>
                </a:solidFill>
              </a:rPr>
              <a:t>Khoảng tin cậy cho chất lượng nước và không khí của Trung Quốc	                  12</a:t>
            </a:r>
            <a:r>
              <a:rPr b="1" lang="en-GB" sz="1525">
                <a:solidFill>
                  <a:schemeClr val="dk1"/>
                </a:solidFill>
              </a:rPr>
              <a:t>	</a:t>
            </a:r>
            <a:endParaRPr b="1"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Giả thuyết và suy luận	                                                                                            13</a:t>
            </a:r>
            <a:endParaRPr sz="1525">
              <a:solidFill>
                <a:schemeClr val="dk1"/>
              </a:solidFill>
            </a:endParaRPr>
          </a:p>
          <a:p>
            <a:pPr indent="0" lvl="0" marL="0" rtl="0" algn="l">
              <a:lnSpc>
                <a:spcPct val="100000"/>
              </a:lnSpc>
              <a:spcBef>
                <a:spcPts val="1000"/>
              </a:spcBef>
              <a:spcAft>
                <a:spcPts val="0"/>
              </a:spcAft>
              <a:buClr>
                <a:schemeClr val="dk1"/>
              </a:buClr>
              <a:buSzPct val="72095"/>
              <a:buFont typeface="Arial"/>
              <a:buNone/>
            </a:pPr>
            <a:r>
              <a:rPr b="1" lang="en-GB" sz="1525">
                <a:solidFill>
                  <a:schemeClr val="dk1"/>
                </a:solidFill>
              </a:rPr>
              <a:t>Kết luận	                                                                                                                        15</a:t>
            </a:r>
            <a:endParaRPr sz="2025" u="sng">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92275" y="351025"/>
            <a:ext cx="8520600" cy="5727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latin typeface="Roboto"/>
                <a:ea typeface="Roboto"/>
                <a:cs typeface="Roboto"/>
                <a:sym typeface="Roboto"/>
              </a:rPr>
              <a:t>Nhưng chất lượng không khí tại Mỹ có thể được đánh giá cao hơn Trung Quốc rất nhiều.</a:t>
            </a:r>
            <a:endParaRPr sz="1700"/>
          </a:p>
        </p:txBody>
      </p:sp>
      <p:sp>
        <p:nvSpPr>
          <p:cNvPr id="182" name="Google Shape;182;p32"/>
          <p:cNvSpPr txBox="1"/>
          <p:nvPr>
            <p:ph idx="1" type="body"/>
          </p:nvPr>
        </p:nvSpPr>
        <p:spPr>
          <a:xfrm>
            <a:off x="311700" y="923725"/>
            <a:ext cx="8520600" cy="3645300"/>
          </a:xfrm>
          <a:prstGeom prst="rect">
            <a:avLst/>
          </a:prstGeom>
        </p:spPr>
        <p:txBody>
          <a:bodyPr anchorCtr="0" anchor="t" bIns="91425" lIns="91425" spcFirstLastPara="1" rIns="91425" wrap="square" tIns="91425">
            <a:normAutofit/>
          </a:bodyPr>
          <a:lstStyle/>
          <a:p>
            <a:pPr indent="-336550" lvl="0" marL="457200" rtl="0" algn="l">
              <a:lnSpc>
                <a:spcPct val="130000"/>
              </a:lnSpc>
              <a:spcBef>
                <a:spcPts val="1000"/>
              </a:spcBef>
              <a:spcAft>
                <a:spcPts val="0"/>
              </a:spcAft>
              <a:buClr>
                <a:srgbClr val="202124"/>
              </a:buClr>
              <a:buSzPts val="1700"/>
              <a:buFont typeface="Roboto"/>
              <a:buChar char="●"/>
            </a:pPr>
            <a:r>
              <a:rPr lang="en-GB" sz="1700">
                <a:solidFill>
                  <a:srgbClr val="202124"/>
                </a:solidFill>
                <a:highlight>
                  <a:srgbClr val="FFFFFF"/>
                </a:highlight>
                <a:latin typeface="Roboto"/>
                <a:ea typeface="Roboto"/>
                <a:cs typeface="Roboto"/>
                <a:sym typeface="Roboto"/>
              </a:rPr>
              <a:t>Dữ liệu thu nhập được:</a:t>
            </a:r>
            <a:endParaRPr sz="1700"/>
          </a:p>
        </p:txBody>
      </p:sp>
      <p:pic>
        <p:nvPicPr>
          <p:cNvPr id="183" name="Google Shape;183;p32"/>
          <p:cNvPicPr preferRelativeResize="0"/>
          <p:nvPr/>
        </p:nvPicPr>
        <p:blipFill>
          <a:blip r:embed="rId3">
            <a:alphaModFix/>
          </a:blip>
          <a:stretch>
            <a:fillRect/>
          </a:stretch>
        </p:blipFill>
        <p:spPr>
          <a:xfrm>
            <a:off x="517700" y="1544701"/>
            <a:ext cx="8108600" cy="316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241725" y="429750"/>
            <a:ext cx="8590500" cy="2793300"/>
          </a:xfrm>
          <a:prstGeom prst="rect">
            <a:avLst/>
          </a:prstGeom>
        </p:spPr>
        <p:txBody>
          <a:bodyPr anchorCtr="0" anchor="t" bIns="91425" lIns="91425" spcFirstLastPara="1" rIns="91425" wrap="square" tIns="91425">
            <a:normAutofit/>
          </a:bodyPr>
          <a:lstStyle/>
          <a:p>
            <a:pPr indent="-336550" lvl="0" marL="457200" rtl="0" algn="l">
              <a:lnSpc>
                <a:spcPct val="130000"/>
              </a:lnSpc>
              <a:spcBef>
                <a:spcPts val="1000"/>
              </a:spcBef>
              <a:spcAft>
                <a:spcPts val="0"/>
              </a:spcAft>
              <a:buClr>
                <a:srgbClr val="202124"/>
              </a:buClr>
              <a:buSzPts val="1700"/>
              <a:buFont typeface="Roboto"/>
              <a:buChar char="●"/>
            </a:pPr>
            <a:r>
              <a:rPr lang="en-GB" sz="1700">
                <a:solidFill>
                  <a:srgbClr val="202124"/>
                </a:solidFill>
                <a:highlight>
                  <a:srgbClr val="FFFFFF"/>
                </a:highlight>
                <a:latin typeface="Roboto"/>
                <a:ea typeface="Roboto"/>
                <a:cs typeface="Roboto"/>
                <a:sym typeface="Roboto"/>
              </a:rPr>
              <a:t>Từ dữ liệu thu thập được ta có:</a:t>
            </a:r>
            <a:endParaRPr sz="1700">
              <a:solidFill>
                <a:srgbClr val="202124"/>
              </a:solidFill>
              <a:highlight>
                <a:srgbClr val="FFFFFF"/>
              </a:highlight>
              <a:latin typeface="Roboto"/>
              <a:ea typeface="Roboto"/>
              <a:cs typeface="Roboto"/>
              <a:sym typeface="Roboto"/>
            </a:endParaRPr>
          </a:p>
          <a:p>
            <a:pPr indent="0" lvl="0" marL="45720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latin typeface="Roboto"/>
                <a:ea typeface="Roboto"/>
                <a:cs typeface="Roboto"/>
                <a:sym typeface="Roboto"/>
              </a:rPr>
              <a:t>n1 = 842, σ1= 21.352 </a:t>
            </a:r>
            <a:endParaRPr sz="1700">
              <a:solidFill>
                <a:srgbClr val="202124"/>
              </a:solidFill>
              <a:highlight>
                <a:srgbClr val="FFFFFF"/>
              </a:highlight>
              <a:latin typeface="Roboto"/>
              <a:ea typeface="Roboto"/>
              <a:cs typeface="Roboto"/>
              <a:sym typeface="Roboto"/>
            </a:endParaRPr>
          </a:p>
          <a:p>
            <a:pPr indent="0" lvl="0" marL="45720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latin typeface="Roboto"/>
                <a:ea typeface="Roboto"/>
                <a:cs typeface="Roboto"/>
                <a:sym typeface="Roboto"/>
              </a:rPr>
              <a:t>n2 = 238, σ2= 15.893</a:t>
            </a:r>
            <a:endParaRPr sz="1700">
              <a:solidFill>
                <a:srgbClr val="202124"/>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987213" y="1991438"/>
            <a:ext cx="7099526" cy="1015725"/>
          </a:xfrm>
          <a:prstGeom prst="rect">
            <a:avLst/>
          </a:prstGeom>
          <a:noFill/>
          <a:ln>
            <a:noFill/>
          </a:ln>
        </p:spPr>
      </p:pic>
      <p:sp>
        <p:nvSpPr>
          <p:cNvPr id="190" name="Google Shape;190;p33"/>
          <p:cNvSpPr txBox="1"/>
          <p:nvPr/>
        </p:nvSpPr>
        <p:spPr>
          <a:xfrm>
            <a:off x="903000" y="3223050"/>
            <a:ext cx="7338000" cy="1677300"/>
          </a:xfrm>
          <a:prstGeom prst="rect">
            <a:avLst/>
          </a:prstGeom>
          <a:noFill/>
          <a:ln>
            <a:noFill/>
          </a:ln>
        </p:spPr>
        <p:txBody>
          <a:bodyPr anchorCtr="0" anchor="t" bIns="91425" lIns="91425" spcFirstLastPara="1" rIns="91425" wrap="square" tIns="91425">
            <a:spAutoFit/>
          </a:bodyPr>
          <a:lstStyle/>
          <a:p>
            <a:pPr indent="-180975" lvl="0" marL="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latin typeface="Roboto"/>
                <a:ea typeface="Roboto"/>
                <a:cs typeface="Roboto"/>
                <a:sym typeface="Roboto"/>
              </a:rPr>
              <a:t>=&gt;Lower confidence limit = 67.361</a:t>
            </a:r>
            <a:endParaRPr sz="1700">
              <a:solidFill>
                <a:srgbClr val="202124"/>
              </a:solidFill>
              <a:highlight>
                <a:srgbClr val="FFFFFF"/>
              </a:highlight>
              <a:latin typeface="Roboto"/>
              <a:ea typeface="Roboto"/>
              <a:cs typeface="Roboto"/>
              <a:sym typeface="Roboto"/>
            </a:endParaRPr>
          </a:p>
          <a:p>
            <a:pPr indent="-180975" lvl="0" marL="0" rtl="0" algn="l">
              <a:lnSpc>
                <a:spcPct val="130000"/>
              </a:lnSpc>
              <a:spcBef>
                <a:spcPts val="1000"/>
              </a:spcBef>
              <a:spcAft>
                <a:spcPts val="0"/>
              </a:spcAft>
              <a:buClr>
                <a:schemeClr val="dk1"/>
              </a:buClr>
              <a:buSzPts val="1100"/>
              <a:buFont typeface="Arial"/>
              <a:buNone/>
            </a:pPr>
            <a:r>
              <a:rPr lang="en-GB" sz="1700">
                <a:solidFill>
                  <a:srgbClr val="202124"/>
                </a:solidFill>
                <a:highlight>
                  <a:srgbClr val="FFFFFF"/>
                </a:highlight>
                <a:latin typeface="Roboto"/>
                <a:ea typeface="Roboto"/>
                <a:cs typeface="Roboto"/>
                <a:sym typeface="Roboto"/>
              </a:rPr>
              <a:t>=&gt;Upper confidence limit = 72.322</a:t>
            </a:r>
            <a:endParaRPr sz="1700">
              <a:solidFill>
                <a:srgbClr val="202124"/>
              </a:solidFill>
              <a:highlight>
                <a:srgbClr val="FFFFFF"/>
              </a:highlight>
              <a:latin typeface="Roboto"/>
              <a:ea typeface="Roboto"/>
              <a:cs typeface="Roboto"/>
              <a:sym typeface="Roboto"/>
            </a:endParaRPr>
          </a:p>
          <a:p>
            <a:pPr indent="-180975" lvl="0" marL="0" rtl="0" algn="l">
              <a:lnSpc>
                <a:spcPct val="130000"/>
              </a:lnSpc>
              <a:spcBef>
                <a:spcPts val="1000"/>
              </a:spcBef>
              <a:spcAft>
                <a:spcPts val="0"/>
              </a:spcAft>
              <a:buClr>
                <a:schemeClr val="dk1"/>
              </a:buClr>
              <a:buSzPts val="1100"/>
              <a:buFont typeface="Arial"/>
              <a:buNone/>
            </a:pPr>
            <a:r>
              <a:t/>
            </a:r>
            <a:endParaRPr sz="17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255150" y="523750"/>
            <a:ext cx="8577300" cy="40452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None/>
            </a:pPr>
            <a:r>
              <a:rPr lang="en-GB" sz="1700">
                <a:solidFill>
                  <a:srgbClr val="202124"/>
                </a:solidFill>
                <a:highlight>
                  <a:srgbClr val="FFFFFF"/>
                </a:highlight>
                <a:latin typeface="Roboto"/>
                <a:ea typeface="Roboto"/>
                <a:cs typeface="Roboto"/>
                <a:sym typeface="Roboto"/>
              </a:rPr>
              <a:t> -Từ kết quả trên với khoảng tin cậy 95% về sự khác biệt giữa chỉ số chất lượng không khí trung bình của 2 nước Mỹ và Trung Quốc. Ta thấy chất lượng không khí trung bình tại Mỹ hơn chất lượng không khí trung bình tại Trung Quốc từ 67.361 đến 72.322 chỉ số</a:t>
            </a:r>
            <a:endParaRPr sz="1700">
              <a:solidFill>
                <a:srgbClr val="202124"/>
              </a:solidFill>
              <a:highlight>
                <a:srgbClr val="FFFFFF"/>
              </a:highlight>
              <a:latin typeface="Roboto"/>
              <a:ea typeface="Roboto"/>
              <a:cs typeface="Roboto"/>
              <a:sym typeface="Roboto"/>
            </a:endParaRPr>
          </a:p>
          <a:p>
            <a:pPr indent="-180975" lvl="0" marL="0" rtl="0" algn="l">
              <a:lnSpc>
                <a:spcPct val="130000"/>
              </a:lnSpc>
              <a:spcBef>
                <a:spcPts val="1000"/>
              </a:spcBef>
              <a:spcAft>
                <a:spcPts val="0"/>
              </a:spcAft>
              <a:buClr>
                <a:schemeClr val="dk1"/>
              </a:buClr>
              <a:buSzPts val="1100"/>
              <a:buFont typeface="Arial"/>
              <a:buNone/>
            </a:pPr>
            <a:r>
              <a:t/>
            </a:r>
            <a:endParaRPr sz="1700">
              <a:solidFill>
                <a:srgbClr val="202124"/>
              </a:solidFill>
              <a:highlight>
                <a:srgbClr val="FFFFFF"/>
              </a:highlight>
              <a:latin typeface="Roboto"/>
              <a:ea typeface="Roboto"/>
              <a:cs typeface="Roboto"/>
              <a:sym typeface="Roboto"/>
            </a:endParaRPr>
          </a:p>
          <a:p>
            <a:pPr indent="-180975" lvl="0" marL="0" rtl="0" algn="l">
              <a:lnSpc>
                <a:spcPct val="130000"/>
              </a:lnSpc>
              <a:spcBef>
                <a:spcPts val="1000"/>
              </a:spcBef>
              <a:spcAft>
                <a:spcPts val="0"/>
              </a:spcAft>
              <a:buClr>
                <a:schemeClr val="dk1"/>
              </a:buClr>
              <a:buSzPts val="1100"/>
              <a:buFont typeface="Arial"/>
              <a:buNone/>
            </a:pPr>
            <a:r>
              <a:rPr lang="en-GB" sz="1700">
                <a:solidFill>
                  <a:srgbClr val="FF0000"/>
                </a:solidFill>
                <a:highlight>
                  <a:srgbClr val="FFFFFF"/>
                </a:highlight>
                <a:latin typeface="Roboto"/>
                <a:ea typeface="Roboto"/>
                <a:cs typeface="Roboto"/>
                <a:sym typeface="Roboto"/>
              </a:rPr>
              <a:t>=&gt; Suy luận: Từ nhận định trên, chúng ta có thể dễ dàng nhận thấy rằng mặc dù là 2 nước có nền kinh tế rất giàu mạnh nhất nhì thế giới nhưng chất lượng không khí tại các thành phố thì quá khác biệt, chỉ số chất lượng không khí trung bình tại Mỹ tốt hơn rất nhiều so với Trung Quốc.</a:t>
            </a:r>
            <a:endParaRPr sz="1700">
              <a:solidFill>
                <a:srgbClr val="FF0000"/>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243600"/>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1000"/>
              </a:spcBef>
              <a:spcAft>
                <a:spcPts val="0"/>
              </a:spcAft>
              <a:buClr>
                <a:schemeClr val="dk1"/>
              </a:buClr>
              <a:buSzPct val="55000"/>
              <a:buFont typeface="Arial"/>
              <a:buNone/>
            </a:pPr>
            <a:r>
              <a:rPr b="1" lang="en-GB" sz="2000" u="sng"/>
              <a:t>2.Giả thuyết 2:</a:t>
            </a:r>
            <a:endParaRPr b="1" sz="2000" u="sng"/>
          </a:p>
          <a:p>
            <a:pPr indent="0" lvl="0" marL="0" rtl="0" algn="l">
              <a:spcBef>
                <a:spcPts val="0"/>
              </a:spcBef>
              <a:spcAft>
                <a:spcPts val="0"/>
              </a:spcAft>
              <a:buNone/>
            </a:pPr>
            <a:r>
              <a:t/>
            </a:r>
            <a:endParaRPr/>
          </a:p>
        </p:txBody>
      </p:sp>
      <p:sp>
        <p:nvSpPr>
          <p:cNvPr id="201" name="Google Shape;201;p35"/>
          <p:cNvSpPr txBox="1"/>
          <p:nvPr>
            <p:ph idx="1" type="body"/>
          </p:nvPr>
        </p:nvSpPr>
        <p:spPr>
          <a:xfrm>
            <a:off x="360150" y="913200"/>
            <a:ext cx="8520600" cy="4230300"/>
          </a:xfrm>
          <a:prstGeom prst="rect">
            <a:avLst/>
          </a:prstGeom>
        </p:spPr>
        <p:txBody>
          <a:bodyPr anchorCtr="0" anchor="t" bIns="91425" lIns="91425" spcFirstLastPara="1" rIns="91425" wrap="square" tIns="91425">
            <a:normAutofit lnSpcReduction="10000"/>
          </a:bodyPr>
          <a:lstStyle/>
          <a:p>
            <a:pPr indent="-180975" lvl="0" marL="0" rtl="0" algn="l">
              <a:lnSpc>
                <a:spcPct val="130000"/>
              </a:lnSpc>
              <a:spcBef>
                <a:spcPts val="1000"/>
              </a:spcBef>
              <a:spcAft>
                <a:spcPts val="0"/>
              </a:spcAft>
              <a:buNone/>
            </a:pPr>
            <a:r>
              <a:rPr lang="en-GB" sz="1700">
                <a:solidFill>
                  <a:schemeClr val="dk1"/>
                </a:solidFill>
              </a:rPr>
              <a:t>  -Mặc dù chất lượng không khí trung bình tại Mỹ và Trung Quốc chênh lệch nhau rất lớn, nhưng chúng ta muốn biết liệu chất lượng không khí trung bình tại top 3 thành phố lớn nhất của Trung Quốc có hơn  chất lượng không khí trung bình tại top 3 thành phố lớn nhất của Mỹ không.  Biết chỉ số chất lượng không khí trung bình top 3 thành phố lớn nhất của Trung Quốc là x1 = 20.904, còn tại Mỹ là x2 = 46.9567. Sử dụng α = 0.05</a:t>
            </a:r>
            <a:endParaRPr sz="1700">
              <a:solidFill>
                <a:schemeClr val="dk1"/>
              </a:solidFill>
            </a:endParaRPr>
          </a:p>
          <a:p>
            <a:pPr indent="-180975" lvl="0" marL="0" rtl="0" algn="l">
              <a:lnSpc>
                <a:spcPct val="130000"/>
              </a:lnSpc>
              <a:spcBef>
                <a:spcPts val="1000"/>
              </a:spcBef>
              <a:spcAft>
                <a:spcPts val="0"/>
              </a:spcAft>
              <a:buNone/>
            </a:pPr>
            <a:r>
              <a:t/>
            </a:r>
            <a:endParaRPr sz="1700">
              <a:solidFill>
                <a:schemeClr val="dk1"/>
              </a:solidFill>
            </a:endParaRPr>
          </a:p>
          <a:p>
            <a:pPr indent="-180975" lvl="0" marL="0" rtl="0" algn="l">
              <a:lnSpc>
                <a:spcPct val="130000"/>
              </a:lnSpc>
              <a:spcBef>
                <a:spcPts val="1000"/>
              </a:spcBef>
              <a:spcAft>
                <a:spcPts val="0"/>
              </a:spcAft>
              <a:buNone/>
            </a:pPr>
            <a:r>
              <a:rPr lang="en-GB" sz="1700">
                <a:solidFill>
                  <a:schemeClr val="dk1"/>
                </a:solidFill>
              </a:rPr>
              <a:t> </a:t>
            </a:r>
            <a:r>
              <a:rPr i="1" lang="en-GB" sz="1700">
                <a:solidFill>
                  <a:schemeClr val="dk1"/>
                </a:solidFill>
              </a:rPr>
              <a:t>1.</a:t>
            </a:r>
            <a:r>
              <a:rPr lang="en-GB" sz="1700">
                <a:solidFill>
                  <a:schemeClr val="dk1"/>
                </a:solidFill>
              </a:rPr>
              <a:t> Chỉ số chất lượng không khí khác nhau là μ1- μ2 </a:t>
            </a:r>
            <a:endParaRPr sz="1700">
              <a:solidFill>
                <a:schemeClr val="dk1"/>
              </a:solidFill>
            </a:endParaRPr>
          </a:p>
          <a:p>
            <a:pPr indent="-180975" lvl="0" marL="0" rtl="0" algn="l">
              <a:lnSpc>
                <a:spcPct val="130000"/>
              </a:lnSpc>
              <a:spcBef>
                <a:spcPts val="1000"/>
              </a:spcBef>
              <a:spcAft>
                <a:spcPts val="0"/>
              </a:spcAft>
              <a:buNone/>
            </a:pPr>
            <a:r>
              <a:rPr lang="en-GB" sz="1700">
                <a:solidFill>
                  <a:schemeClr val="dk1"/>
                </a:solidFill>
              </a:rPr>
              <a:t> </a:t>
            </a:r>
            <a:r>
              <a:rPr i="1" lang="en-GB" sz="1700">
                <a:solidFill>
                  <a:schemeClr val="dk1"/>
                </a:solidFill>
              </a:rPr>
              <a:t>2.</a:t>
            </a:r>
            <a:r>
              <a:rPr lang="en-GB" sz="1700">
                <a:solidFill>
                  <a:schemeClr val="dk1"/>
                </a:solidFill>
              </a:rPr>
              <a:t> H0: μ1 - μ2= 0 hoặc μ1= μ2 và Δo= 0</a:t>
            </a:r>
            <a:endParaRPr sz="1700">
              <a:solidFill>
                <a:schemeClr val="dk1"/>
              </a:solidFill>
            </a:endParaRPr>
          </a:p>
          <a:p>
            <a:pPr indent="-180975" lvl="0" marL="0" rtl="0" algn="l">
              <a:lnSpc>
                <a:spcPct val="130000"/>
              </a:lnSpc>
              <a:spcBef>
                <a:spcPts val="1000"/>
              </a:spcBef>
              <a:spcAft>
                <a:spcPts val="0"/>
              </a:spcAft>
              <a:buNone/>
            </a:pPr>
            <a:r>
              <a:rPr lang="en-GB" sz="1700">
                <a:solidFill>
                  <a:schemeClr val="dk1"/>
                </a:solidFill>
              </a:rPr>
              <a:t> </a:t>
            </a:r>
            <a:r>
              <a:rPr i="1" lang="en-GB" sz="1700">
                <a:solidFill>
                  <a:schemeClr val="dk1"/>
                </a:solidFill>
              </a:rPr>
              <a:t>3. </a:t>
            </a:r>
            <a:r>
              <a:rPr lang="en-GB" sz="1700">
                <a:solidFill>
                  <a:schemeClr val="dk1"/>
                </a:solidFill>
              </a:rPr>
              <a:t>H1: μ1 &lt; μ2. Chúng ta sẽ bác bỏ H0 nếu chất lượng không khí trung bình tại top 3 thành phố lớn nhất của Trung Quốc có hơn chất lượng không khí trung bình tại top 3 thành phố lớn nhất của Mỹ</a:t>
            </a:r>
            <a:endParaRPr sz="1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322300" y="389450"/>
            <a:ext cx="5882100" cy="1692000"/>
          </a:xfrm>
          <a:prstGeom prst="rect">
            <a:avLst/>
          </a:prstGeom>
        </p:spPr>
        <p:txBody>
          <a:bodyPr anchorCtr="0" anchor="t" bIns="91425" lIns="91425" spcFirstLastPara="1" rIns="91425" wrap="square" tIns="91425">
            <a:normAutofit fontScale="25000" lnSpcReduction="20000"/>
          </a:bodyPr>
          <a:lstStyle/>
          <a:p>
            <a:pPr indent="-180975" lvl="0" marL="367200" rtl="0" algn="l">
              <a:lnSpc>
                <a:spcPct val="130000"/>
              </a:lnSpc>
              <a:spcBef>
                <a:spcPts val="1000"/>
              </a:spcBef>
              <a:spcAft>
                <a:spcPts val="0"/>
              </a:spcAft>
              <a:buNone/>
            </a:pPr>
            <a:r>
              <a:rPr i="1" lang="en-GB" sz="6800">
                <a:solidFill>
                  <a:schemeClr val="dk1"/>
                </a:solidFill>
              </a:rPr>
              <a:t>5.</a:t>
            </a:r>
            <a:r>
              <a:rPr lang="en-GB" sz="6800">
                <a:solidFill>
                  <a:schemeClr val="dk1"/>
                </a:solidFill>
              </a:rPr>
              <a:t> The test statistic is:</a:t>
            </a:r>
            <a:endParaRPr sz="6800">
              <a:solidFill>
                <a:schemeClr val="dk1"/>
              </a:solidFill>
            </a:endParaRPr>
          </a:p>
          <a:p>
            <a:pPr indent="-180975" lvl="0" marL="367200" rtl="0" algn="l">
              <a:lnSpc>
                <a:spcPct val="130000"/>
              </a:lnSpc>
              <a:spcBef>
                <a:spcPts val="1000"/>
              </a:spcBef>
              <a:spcAft>
                <a:spcPts val="0"/>
              </a:spcAft>
              <a:buNone/>
            </a:pPr>
            <a:r>
              <a:t/>
            </a:r>
            <a:endParaRPr sz="6800">
              <a:solidFill>
                <a:schemeClr val="dk1"/>
              </a:solidFill>
            </a:endParaRPr>
          </a:p>
          <a:p>
            <a:pPr indent="-180975" lvl="0" marL="367200" rtl="0" algn="l">
              <a:lnSpc>
                <a:spcPct val="130000"/>
              </a:lnSpc>
              <a:spcBef>
                <a:spcPts val="1000"/>
              </a:spcBef>
              <a:spcAft>
                <a:spcPts val="0"/>
              </a:spcAft>
              <a:buNone/>
            </a:pPr>
            <a:r>
              <a:rPr lang="en-GB" sz="6800">
                <a:solidFill>
                  <a:schemeClr val="dk1"/>
                </a:solidFill>
              </a:rPr>
              <a:t>=&gt; z  = -4.001</a:t>
            </a:r>
            <a:endParaRPr sz="6800">
              <a:solidFill>
                <a:schemeClr val="dk1"/>
              </a:solidFill>
            </a:endParaRPr>
          </a:p>
          <a:p>
            <a:pPr indent="-180975" lvl="0" marL="367200" rtl="0" algn="l">
              <a:lnSpc>
                <a:spcPct val="130000"/>
              </a:lnSpc>
              <a:spcBef>
                <a:spcPts val="1000"/>
              </a:spcBef>
              <a:spcAft>
                <a:spcPts val="0"/>
              </a:spcAft>
              <a:buNone/>
            </a:pPr>
            <a:r>
              <a:rPr lang="en-GB" sz="6800">
                <a:solidFill>
                  <a:schemeClr val="dk1"/>
                </a:solidFill>
              </a:rPr>
              <a:t>=&gt; </a:t>
            </a:r>
            <a:r>
              <a:rPr lang="en-GB" sz="6800">
                <a:solidFill>
                  <a:schemeClr val="dk1"/>
                </a:solidFill>
                <a:highlight>
                  <a:srgbClr val="FFFFFF"/>
                </a:highlight>
              </a:rPr>
              <a:t>Bác bỏ H</a:t>
            </a:r>
            <a:r>
              <a:rPr lang="en-GB" sz="6800">
                <a:solidFill>
                  <a:schemeClr val="dk1"/>
                </a:solidFill>
              </a:rPr>
              <a:t>0</a:t>
            </a:r>
            <a:r>
              <a:rPr lang="en-GB" sz="6800">
                <a:solidFill>
                  <a:schemeClr val="dk1"/>
                </a:solidFill>
                <a:highlight>
                  <a:srgbClr val="FFFFFF"/>
                </a:highlight>
              </a:rPr>
              <a:t>: vì -4.001 &lt;  1.645  ⇔ Z</a:t>
            </a:r>
            <a:r>
              <a:rPr lang="en-GB" sz="6800">
                <a:solidFill>
                  <a:schemeClr val="dk1"/>
                </a:solidFill>
              </a:rPr>
              <a:t>0</a:t>
            </a:r>
            <a:r>
              <a:rPr lang="en-GB" sz="6800">
                <a:solidFill>
                  <a:schemeClr val="dk1"/>
                </a:solidFill>
                <a:highlight>
                  <a:srgbClr val="FFFFFF"/>
                </a:highlight>
              </a:rPr>
              <a:t> &lt; Zanpha</a:t>
            </a:r>
            <a:endParaRPr sz="6800">
              <a:solidFill>
                <a:schemeClr val="dk1"/>
              </a:solidFill>
              <a:highlight>
                <a:srgbClr val="FFFFFF"/>
              </a:highlight>
            </a:endParaRPr>
          </a:p>
          <a:p>
            <a:pPr indent="-180975" lvl="0" marL="367200" rtl="0" algn="l">
              <a:lnSpc>
                <a:spcPct val="130000"/>
              </a:lnSpc>
              <a:spcBef>
                <a:spcPts val="1000"/>
              </a:spcBef>
              <a:spcAft>
                <a:spcPts val="0"/>
              </a:spcAft>
              <a:buNone/>
            </a:pPr>
            <a:r>
              <a:t/>
            </a:r>
            <a:endParaRPr sz="1700">
              <a:solidFill>
                <a:schemeClr val="dk1"/>
              </a:solidFill>
              <a:highlight>
                <a:srgbClr val="FFFFFF"/>
              </a:highlight>
            </a:endParaRPr>
          </a:p>
          <a:p>
            <a:pPr indent="-180975" lvl="0" marL="0" rtl="0" algn="l">
              <a:lnSpc>
                <a:spcPct val="130000"/>
              </a:lnSpc>
              <a:spcBef>
                <a:spcPts val="1000"/>
              </a:spcBef>
              <a:spcAft>
                <a:spcPts val="0"/>
              </a:spcAft>
              <a:buNone/>
            </a:pPr>
            <a:r>
              <a:t/>
            </a:r>
            <a:endParaRPr sz="2150">
              <a:solidFill>
                <a:schemeClr val="dk1"/>
              </a:solidFill>
            </a:endParaRPr>
          </a:p>
          <a:p>
            <a:pPr indent="-180975" lvl="0" marL="367200" rtl="0" algn="l">
              <a:lnSpc>
                <a:spcPct val="130000"/>
              </a:lnSpc>
              <a:spcBef>
                <a:spcPts val="1000"/>
              </a:spcBef>
              <a:spcAft>
                <a:spcPts val="0"/>
              </a:spcAft>
              <a:buNone/>
            </a:pPr>
            <a:r>
              <a:t/>
            </a:r>
            <a:endParaRPr sz="1700">
              <a:solidFill>
                <a:schemeClr val="dk1"/>
              </a:solidFill>
              <a:highlight>
                <a:srgbClr val="FFFFFF"/>
              </a:highlight>
            </a:endParaRPr>
          </a:p>
          <a:p>
            <a:pPr indent="-180975" lvl="0" marL="367200" rtl="0" algn="l">
              <a:lnSpc>
                <a:spcPct val="130000"/>
              </a:lnSpc>
              <a:spcBef>
                <a:spcPts val="1000"/>
              </a:spcBef>
              <a:spcAft>
                <a:spcPts val="0"/>
              </a:spcAft>
              <a:buNone/>
            </a:pPr>
            <a:r>
              <a:t/>
            </a:r>
            <a:endParaRPr sz="1700">
              <a:solidFill>
                <a:schemeClr val="dk1"/>
              </a:solidFill>
              <a:highlight>
                <a:srgbClr val="FFFFFF"/>
              </a:highlight>
            </a:endParaRPr>
          </a:p>
          <a:p>
            <a:pPr indent="-180975" lvl="0" marL="367200" rtl="0" algn="l">
              <a:lnSpc>
                <a:spcPct val="130000"/>
              </a:lnSpc>
              <a:spcBef>
                <a:spcPts val="1000"/>
              </a:spcBef>
              <a:spcAft>
                <a:spcPts val="0"/>
              </a:spcAft>
              <a:buNone/>
            </a:pPr>
            <a:r>
              <a:rPr lang="en-GB" sz="1700">
                <a:solidFill>
                  <a:schemeClr val="dk1"/>
                </a:solidFill>
                <a:highlight>
                  <a:srgbClr val="FFFFFF"/>
                </a:highlight>
              </a:rPr>
              <a:t>	</a:t>
            </a:r>
            <a:endParaRPr sz="1700">
              <a:solidFill>
                <a:schemeClr val="dk1"/>
              </a:solidFill>
              <a:highlight>
                <a:srgbClr val="FFFFFF"/>
              </a:highlight>
            </a:endParaRPr>
          </a:p>
          <a:p>
            <a:pPr indent="-180975" lvl="0" marL="367200" rtl="0" algn="l">
              <a:lnSpc>
                <a:spcPct val="130000"/>
              </a:lnSpc>
              <a:spcBef>
                <a:spcPts val="1000"/>
              </a:spcBef>
              <a:spcAft>
                <a:spcPts val="0"/>
              </a:spcAft>
              <a:buNone/>
            </a:pPr>
            <a:r>
              <a:t/>
            </a:r>
            <a:endParaRPr sz="1700">
              <a:solidFill>
                <a:schemeClr val="dk1"/>
              </a:solidFill>
            </a:endParaRPr>
          </a:p>
          <a:p>
            <a:pPr indent="-180975" lvl="0" marL="367200" rtl="0" algn="l">
              <a:lnSpc>
                <a:spcPct val="130000"/>
              </a:lnSpc>
              <a:spcBef>
                <a:spcPts val="1000"/>
              </a:spcBef>
              <a:spcAft>
                <a:spcPts val="0"/>
              </a:spcAft>
              <a:buNone/>
            </a:pPr>
            <a:r>
              <a:t/>
            </a:r>
            <a:endParaRPr sz="1700">
              <a:solidFill>
                <a:schemeClr val="dk1"/>
              </a:solidFill>
            </a:endParaRPr>
          </a:p>
          <a:p>
            <a:pPr indent="-180975" lvl="0" marL="367200" rtl="0" algn="l">
              <a:lnSpc>
                <a:spcPct val="130000"/>
              </a:lnSpc>
              <a:spcBef>
                <a:spcPts val="1000"/>
              </a:spcBef>
              <a:spcAft>
                <a:spcPts val="0"/>
              </a:spcAft>
              <a:buClr>
                <a:schemeClr val="dk1"/>
              </a:buClr>
              <a:buSzPct val="64705"/>
              <a:buFont typeface="Arial"/>
              <a:buNone/>
            </a:pPr>
            <a:r>
              <a:t/>
            </a:r>
            <a:endParaRPr sz="1700">
              <a:solidFill>
                <a:schemeClr val="dk1"/>
              </a:solidFill>
            </a:endParaRPr>
          </a:p>
        </p:txBody>
      </p:sp>
      <p:pic>
        <p:nvPicPr>
          <p:cNvPr id="207" name="Google Shape;207;p36"/>
          <p:cNvPicPr preferRelativeResize="0"/>
          <p:nvPr/>
        </p:nvPicPr>
        <p:blipFill>
          <a:blip r:embed="rId3">
            <a:alphaModFix/>
          </a:blip>
          <a:stretch>
            <a:fillRect/>
          </a:stretch>
        </p:blipFill>
        <p:spPr>
          <a:xfrm>
            <a:off x="6262825" y="582125"/>
            <a:ext cx="2743200" cy="1257300"/>
          </a:xfrm>
          <a:prstGeom prst="rect">
            <a:avLst/>
          </a:prstGeom>
          <a:noFill/>
          <a:ln>
            <a:noFill/>
          </a:ln>
        </p:spPr>
      </p:pic>
      <p:sp>
        <p:nvSpPr>
          <p:cNvPr id="208" name="Google Shape;208;p36"/>
          <p:cNvSpPr txBox="1"/>
          <p:nvPr/>
        </p:nvSpPr>
        <p:spPr>
          <a:xfrm>
            <a:off x="644625" y="2726200"/>
            <a:ext cx="7338000" cy="1897200"/>
          </a:xfrm>
          <a:prstGeom prst="rect">
            <a:avLst/>
          </a:prstGeom>
          <a:noFill/>
          <a:ln>
            <a:noFill/>
          </a:ln>
        </p:spPr>
        <p:txBody>
          <a:bodyPr anchorCtr="0" anchor="t" bIns="91425" lIns="91425" spcFirstLastPara="1" rIns="91425" wrap="square" tIns="91425">
            <a:spAutoFit/>
          </a:bodyPr>
          <a:lstStyle/>
          <a:p>
            <a:pPr indent="-180975" lvl="0" marL="0" rtl="0" algn="l">
              <a:lnSpc>
                <a:spcPct val="130000"/>
              </a:lnSpc>
              <a:spcBef>
                <a:spcPts val="1000"/>
              </a:spcBef>
              <a:spcAft>
                <a:spcPts val="0"/>
              </a:spcAft>
              <a:buClr>
                <a:schemeClr val="dk1"/>
              </a:buClr>
              <a:buSzPts val="1100"/>
              <a:buFont typeface="Arial"/>
              <a:buNone/>
            </a:pPr>
            <a:r>
              <a:rPr lang="en-GB" sz="2150">
                <a:solidFill>
                  <a:schemeClr val="dk1"/>
                </a:solidFill>
                <a:highlight>
                  <a:srgbClr val="FFFFFF"/>
                </a:highlight>
              </a:rPr>
              <a:t> </a:t>
            </a:r>
            <a:r>
              <a:rPr lang="en-GB" sz="2150">
                <a:solidFill>
                  <a:srgbClr val="FF0000"/>
                </a:solidFill>
                <a:highlight>
                  <a:srgbClr val="FFFFFF"/>
                </a:highlight>
              </a:rPr>
              <a:t>*</a:t>
            </a:r>
            <a:r>
              <a:rPr lang="en-GB" sz="1700">
                <a:solidFill>
                  <a:srgbClr val="FF0000"/>
                </a:solidFill>
                <a:highlight>
                  <a:srgbClr val="FFFFFF"/>
                </a:highlight>
              </a:rPr>
              <a:t> Suy luận: Ta thấy lý do chỉ số chất lượng không khí tại Trung Quốc kém hơn rất nhiều so với Mỹ không chỉ đến từ những thành phố có nhiều khu công nghiệp sản xuất mà chính những thành phố lớn, thành phố trọng điểm, chất lượng không khí cũng chênh lệch rất lớn với Mỹ. Chính phủ Trung Quốc cần có biện pháp để cải thiện tình trạng đáng báo động này.</a:t>
            </a:r>
            <a:endParaRPr sz="17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180975" lvl="0" marL="0" rtl="0" algn="l">
              <a:lnSpc>
                <a:spcPct val="130000"/>
              </a:lnSpc>
              <a:spcBef>
                <a:spcPts val="1000"/>
              </a:spcBef>
              <a:spcAft>
                <a:spcPts val="0"/>
              </a:spcAft>
              <a:buClr>
                <a:schemeClr val="dk1"/>
              </a:buClr>
              <a:buSzPts val="1100"/>
              <a:buFont typeface="Arial"/>
              <a:buNone/>
            </a:pPr>
            <a:r>
              <a:rPr b="1" lang="en-GB" sz="2000" u="sng">
                <a:solidFill>
                  <a:srgbClr val="FF0000"/>
                </a:solidFill>
              </a:rPr>
              <a:t>7.Kết luận - Những kiến thức thu được từ dự án.</a:t>
            </a:r>
            <a:endParaRPr sz="2000"/>
          </a:p>
        </p:txBody>
      </p:sp>
      <p:sp>
        <p:nvSpPr>
          <p:cNvPr id="214" name="Google Shape;214;p37"/>
          <p:cNvSpPr txBox="1"/>
          <p:nvPr>
            <p:ph idx="1" type="body"/>
          </p:nvPr>
        </p:nvSpPr>
        <p:spPr>
          <a:xfrm>
            <a:off x="311700" y="1152475"/>
            <a:ext cx="8520600" cy="37359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1000"/>
              </a:spcBef>
              <a:spcAft>
                <a:spcPts val="0"/>
              </a:spcAft>
              <a:buClr>
                <a:srgbClr val="000000"/>
              </a:buClr>
              <a:buSzPts val="1800"/>
              <a:buChar char="●"/>
            </a:pPr>
            <a:r>
              <a:rPr lang="en-GB">
                <a:solidFill>
                  <a:srgbClr val="000000"/>
                </a:solidFill>
              </a:rPr>
              <a:t>Cách thu thập dữ liệu một cách hiệu quả , đáng tin cậy nhất.</a:t>
            </a:r>
            <a:endParaRPr>
              <a:solidFill>
                <a:srgbClr val="000000"/>
              </a:solidFill>
            </a:endParaRPr>
          </a:p>
          <a:p>
            <a:pPr indent="-342900" lvl="0" marL="457200" rtl="0" algn="l">
              <a:lnSpc>
                <a:spcPct val="130000"/>
              </a:lnSpc>
              <a:spcBef>
                <a:spcPts val="0"/>
              </a:spcBef>
              <a:spcAft>
                <a:spcPts val="0"/>
              </a:spcAft>
              <a:buClr>
                <a:srgbClr val="000000"/>
              </a:buClr>
              <a:buSzPts val="1800"/>
              <a:buChar char="●"/>
            </a:pPr>
            <a:r>
              <a:rPr lang="en-GB">
                <a:solidFill>
                  <a:srgbClr val="000000"/>
                </a:solidFill>
              </a:rPr>
              <a:t>Cách sử dụng Excel và các công cụ khác để phân tích và giải quyết các bài toán xác suất với tập dữ liệu lớn.</a:t>
            </a:r>
            <a:endParaRPr>
              <a:solidFill>
                <a:srgbClr val="000000"/>
              </a:solidFill>
            </a:endParaRPr>
          </a:p>
          <a:p>
            <a:pPr indent="-342900" lvl="0" marL="457200" rtl="0" algn="l">
              <a:lnSpc>
                <a:spcPct val="130000"/>
              </a:lnSpc>
              <a:spcBef>
                <a:spcPts val="0"/>
              </a:spcBef>
              <a:spcAft>
                <a:spcPts val="0"/>
              </a:spcAft>
              <a:buClr>
                <a:srgbClr val="000000"/>
              </a:buClr>
              <a:buSzPts val="1800"/>
              <a:buChar char="●"/>
            </a:pPr>
            <a:r>
              <a:rPr lang="en-GB">
                <a:solidFill>
                  <a:srgbClr val="000000"/>
                </a:solidFill>
              </a:rPr>
              <a:t>Hiểu thêm về những kiến thức mới.</a:t>
            </a:r>
            <a:endParaRPr>
              <a:solidFill>
                <a:srgbClr val="000000"/>
              </a:solidFill>
            </a:endParaRPr>
          </a:p>
          <a:p>
            <a:pPr indent="-342900" lvl="0" marL="457200" rtl="0" algn="l">
              <a:lnSpc>
                <a:spcPct val="130000"/>
              </a:lnSpc>
              <a:spcBef>
                <a:spcPts val="0"/>
              </a:spcBef>
              <a:spcAft>
                <a:spcPts val="0"/>
              </a:spcAft>
              <a:buClr>
                <a:srgbClr val="000000"/>
              </a:buClr>
              <a:buSzPts val="1800"/>
              <a:buChar char="●"/>
            </a:pPr>
            <a:r>
              <a:rPr lang="en-GB">
                <a:solidFill>
                  <a:srgbClr val="000000"/>
                </a:solidFill>
              </a:rPr>
              <a:t>Kỹ năng giao tiếp và làm việc nhóm.</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74575"/>
            <a:ext cx="8520600" cy="843300"/>
          </a:xfrm>
          <a:prstGeom prst="rect">
            <a:avLst/>
          </a:prstGeom>
        </p:spPr>
        <p:txBody>
          <a:bodyPr anchorCtr="0" anchor="t" bIns="91425" lIns="91425" spcFirstLastPara="1" rIns="91425" wrap="square" tIns="91425">
            <a:normAutofit fontScale="90000"/>
          </a:bodyPr>
          <a:lstStyle/>
          <a:p>
            <a:pPr indent="0" lvl="0" marL="0" marR="86024" rtl="0" algn="ctr">
              <a:lnSpc>
                <a:spcPct val="130000"/>
              </a:lnSpc>
              <a:spcBef>
                <a:spcPts val="2400"/>
              </a:spcBef>
              <a:spcAft>
                <a:spcPts val="0"/>
              </a:spcAft>
              <a:buClr>
                <a:schemeClr val="dk1"/>
              </a:buClr>
              <a:buSzPct val="43421"/>
              <a:buFont typeface="Arial"/>
              <a:buNone/>
            </a:pPr>
            <a:r>
              <a:rPr b="1" lang="en-GB" sz="2533">
                <a:solidFill>
                  <a:srgbClr val="FF0000"/>
                </a:solidFill>
              </a:rPr>
              <a:t>Team Members</a:t>
            </a:r>
            <a:endParaRPr b="1" sz="2733" u="sng">
              <a:solidFill>
                <a:srgbClr val="FF0000"/>
              </a:solidFill>
            </a:endParaRPr>
          </a:p>
          <a:p>
            <a:pPr indent="0" lvl="0" marL="0" rtl="0" algn="l">
              <a:spcBef>
                <a:spcPts val="1000"/>
              </a:spcBef>
              <a:spcAft>
                <a:spcPts val="0"/>
              </a:spcAft>
              <a:buNone/>
            </a:pPr>
            <a:r>
              <a:t/>
            </a:r>
            <a:endParaRPr/>
          </a:p>
        </p:txBody>
      </p:sp>
      <p:graphicFrame>
        <p:nvGraphicFramePr>
          <p:cNvPr id="67" name="Google Shape;67;p15"/>
          <p:cNvGraphicFramePr/>
          <p:nvPr/>
        </p:nvGraphicFramePr>
        <p:xfrm>
          <a:off x="516050" y="1232270"/>
          <a:ext cx="3000000" cy="3000000"/>
        </p:xfrm>
        <a:graphic>
          <a:graphicData uri="http://schemas.openxmlformats.org/drawingml/2006/table">
            <a:tbl>
              <a:tblPr>
                <a:noFill/>
                <a:tableStyleId>{C506244B-496D-4F49-A3F2-416CC1F6FC58}</a:tableStyleId>
              </a:tblPr>
              <a:tblGrid>
                <a:gridCol w="4042525"/>
                <a:gridCol w="4042525"/>
              </a:tblGrid>
              <a:tr h="719675">
                <a:tc>
                  <a:txBody>
                    <a:bodyPr/>
                    <a:lstStyle/>
                    <a:p>
                      <a:pPr indent="0" lvl="0" marL="0" rtl="0" algn="ctr">
                        <a:spcBef>
                          <a:spcPts val="0"/>
                        </a:spcBef>
                        <a:spcAft>
                          <a:spcPts val="0"/>
                        </a:spcAft>
                        <a:buNone/>
                      </a:pPr>
                      <a:r>
                        <a:rPr lang="en-GB" sz="1700"/>
                        <a:t>Họ và tên</a:t>
                      </a:r>
                      <a:endParaRPr sz="1700"/>
                    </a:p>
                  </a:txBody>
                  <a:tcPr marT="91425" marB="91425" marR="91425" marL="91425"/>
                </a:tc>
                <a:tc>
                  <a:txBody>
                    <a:bodyPr/>
                    <a:lstStyle/>
                    <a:p>
                      <a:pPr indent="0" lvl="0" marL="0" rtl="0" algn="ctr">
                        <a:spcBef>
                          <a:spcPts val="0"/>
                        </a:spcBef>
                        <a:spcAft>
                          <a:spcPts val="0"/>
                        </a:spcAft>
                        <a:buNone/>
                      </a:pPr>
                      <a:r>
                        <a:rPr lang="en-GB" sz="1700"/>
                        <a:t>Mã số sinh viên</a:t>
                      </a:r>
                      <a:endParaRPr sz="1700"/>
                    </a:p>
                  </a:txBody>
                  <a:tcPr marT="91425" marB="91425" marR="91425" marL="91425"/>
                </a:tc>
              </a:tr>
              <a:tr h="719675">
                <a:tc>
                  <a:txBody>
                    <a:bodyPr/>
                    <a:lstStyle/>
                    <a:p>
                      <a:pPr indent="0" lvl="0" marL="0" rtl="0" algn="ctr">
                        <a:spcBef>
                          <a:spcPts val="0"/>
                        </a:spcBef>
                        <a:spcAft>
                          <a:spcPts val="0"/>
                        </a:spcAft>
                        <a:buNone/>
                      </a:pPr>
                      <a:r>
                        <a:rPr lang="en-GB" sz="2000"/>
                        <a:t>Nguyễn Ngọc Bảo</a:t>
                      </a:r>
                      <a:endParaRPr sz="2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HE150673</a:t>
                      </a:r>
                      <a:endParaRPr sz="2000"/>
                    </a:p>
                  </a:txBody>
                  <a:tcPr marT="91425" marB="91425" marR="91425" marL="91425">
                    <a:lnB cap="flat" cmpd="sng" w="9525">
                      <a:solidFill>
                        <a:srgbClr val="9E9E9E"/>
                      </a:solidFill>
                      <a:prstDash val="solid"/>
                      <a:round/>
                      <a:headEnd len="sm" w="sm" type="none"/>
                      <a:tailEnd len="sm" w="sm" type="none"/>
                    </a:lnB>
                  </a:tcPr>
                </a:tc>
              </a:tr>
              <a:tr h="692075">
                <a:tc>
                  <a:txBody>
                    <a:bodyPr/>
                    <a:lstStyle/>
                    <a:p>
                      <a:pPr indent="0" lvl="0" marL="0" rtl="0" algn="l">
                        <a:spcBef>
                          <a:spcPts val="0"/>
                        </a:spcBef>
                        <a:spcAft>
                          <a:spcPts val="0"/>
                        </a:spcAft>
                        <a:buNone/>
                      </a:pPr>
                      <a:r>
                        <a:rPr lang="en-GB" sz="2000"/>
                        <a:t>             Trần Đại An</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HE151259</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2075">
                <a:tc>
                  <a:txBody>
                    <a:bodyPr/>
                    <a:lstStyle/>
                    <a:p>
                      <a:pPr indent="0" lvl="0" marL="0" rtl="0" algn="l">
                        <a:spcBef>
                          <a:spcPts val="0"/>
                        </a:spcBef>
                        <a:spcAft>
                          <a:spcPts val="0"/>
                        </a:spcAft>
                        <a:buNone/>
                      </a:pPr>
                      <a:r>
                        <a:rPr lang="en-GB" sz="2000"/>
                        <a:t>             Đào Minh Đức</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2000"/>
                        <a:t>HE151256</a:t>
                      </a:r>
                      <a:endParaRPr sz="2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2075">
                <a:tc>
                  <a:txBody>
                    <a:bodyPr/>
                    <a:lstStyle/>
                    <a:p>
                      <a:pPr indent="0" lvl="0" marL="0" rtl="0" algn="l">
                        <a:spcBef>
                          <a:spcPts val="0"/>
                        </a:spcBef>
                        <a:spcAft>
                          <a:spcPts val="0"/>
                        </a:spcAft>
                        <a:buNone/>
                      </a:pPr>
                      <a:r>
                        <a:rPr lang="en-GB"/>
                        <a:t>                  </a:t>
                      </a:r>
                      <a:r>
                        <a:rPr lang="en-GB" sz="2000"/>
                        <a:t>Cao Văn Cương</a:t>
                      </a:r>
                      <a:endParaRPr sz="2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                         </a:t>
                      </a:r>
                      <a:r>
                        <a:rPr lang="en-GB" sz="2000"/>
                        <a:t> HE153674</a:t>
                      </a:r>
                      <a:endParaRPr sz="20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90825" y="2435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Clr>
                <a:schemeClr val="dk1"/>
              </a:buClr>
              <a:buSzPct val="48768"/>
              <a:buFont typeface="Arial"/>
              <a:buNone/>
            </a:pPr>
            <a:r>
              <a:rPr b="1" lang="en-GB" sz="2255">
                <a:solidFill>
                  <a:srgbClr val="FF0000"/>
                </a:solidFill>
              </a:rPr>
              <a:t>1.Giới thiệu</a:t>
            </a:r>
            <a:endParaRPr sz="1955">
              <a:solidFill>
                <a:srgbClr val="B45F06"/>
              </a:solidFill>
              <a:latin typeface="Oswald"/>
              <a:ea typeface="Oswald"/>
              <a:cs typeface="Oswald"/>
              <a:sym typeface="Oswald"/>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816275"/>
            <a:ext cx="8712900" cy="41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r>
              <a:rPr lang="en-GB">
                <a:solidFill>
                  <a:schemeClr val="dk1"/>
                </a:solidFill>
              </a:rPr>
              <a:t>Ô nhiễm không khí và ô nhiễm nước đang đe dọa sức khỏe của người dân ở nhiều nơi trên thế giới.</a:t>
            </a:r>
            <a:endParaRPr>
              <a:solidFill>
                <a:schemeClr val="dk1"/>
              </a:solidFill>
            </a:endParaRPr>
          </a:p>
          <a:p>
            <a:pPr indent="0" lvl="0" marL="0" rtl="0" algn="l">
              <a:spcBef>
                <a:spcPts val="1200"/>
              </a:spcBef>
              <a:spcAft>
                <a:spcPts val="0"/>
              </a:spcAft>
              <a:buNone/>
            </a:pPr>
            <a:r>
              <a:rPr lang="en-GB">
                <a:solidFill>
                  <a:schemeClr val="dk1"/>
                </a:solidFill>
              </a:rPr>
              <a:t>-Ô nhiễm nguồn nước lan rộng này đang gây nguy hiểm cho sức khỏe của chúng ta. Nước không an toàn giết chết nhiều người hơn mỗi năm so với chiến tranh và tất cả các hình thức bạo lực khác cộng lại</a:t>
            </a:r>
            <a:endParaRPr>
              <a:solidFill>
                <a:schemeClr val="dk1"/>
              </a:solidFill>
            </a:endParaRPr>
          </a:p>
          <a:p>
            <a:pPr indent="0" lvl="0" marL="0" rtl="0" algn="l">
              <a:spcBef>
                <a:spcPts val="1200"/>
              </a:spcBef>
              <a:spcAft>
                <a:spcPts val="1200"/>
              </a:spcAft>
              <a:buNone/>
            </a:pPr>
            <a:r>
              <a:rPr lang="en-GB">
                <a:solidFill>
                  <a:srgbClr val="980000"/>
                </a:solidFill>
              </a:rPr>
              <a:t>=&gt;Thông qua các báo cáo về mức độ ô nhiễm nước và không khí , nhóm chúng tôi có các câu hỏi sau về tình hình ô nhiễm nước và không khí trên thế giới :</a:t>
            </a:r>
            <a:br>
              <a:rPr lang="en-GB">
                <a:solidFill>
                  <a:srgbClr val="980000"/>
                </a:solidFill>
              </a:rPr>
            </a:br>
            <a:r>
              <a:rPr lang="en-GB">
                <a:solidFill>
                  <a:srgbClr val="980000"/>
                </a:solidFill>
              </a:rPr>
              <a:t>- </a:t>
            </a:r>
            <a:r>
              <a:rPr lang="en-GB">
                <a:solidFill>
                  <a:srgbClr val="0000FF"/>
                </a:solidFill>
              </a:rPr>
              <a:t>Tổng quan toàn cầu về mức độ ô nhiễm nước và không khí ?</a:t>
            </a:r>
            <a:br>
              <a:rPr lang="en-GB">
                <a:solidFill>
                  <a:srgbClr val="980000"/>
                </a:solidFill>
              </a:rPr>
            </a:br>
            <a:r>
              <a:rPr lang="en-GB">
                <a:solidFill>
                  <a:srgbClr val="38761D"/>
                </a:solidFill>
              </a:rPr>
              <a:t>- Top các quốc gia, thành phố có mức độ ô nhiễm nước và không khí cao nhất ?</a:t>
            </a:r>
            <a:br>
              <a:rPr lang="en-GB">
                <a:solidFill>
                  <a:srgbClr val="980000"/>
                </a:solidFill>
              </a:rPr>
            </a:br>
            <a:r>
              <a:rPr lang="en-GB">
                <a:solidFill>
                  <a:srgbClr val="5B0F00"/>
                </a:solidFill>
              </a:rPr>
              <a:t>- Top các quốc gia, thành phố có mức độ ô nhiễm nước và không khí thấp nhất ?</a:t>
            </a:r>
            <a:endParaRPr>
              <a:solidFill>
                <a:srgbClr val="5B0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04250" y="1361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Clr>
                <a:schemeClr val="dk1"/>
              </a:buClr>
              <a:buSzPct val="50000"/>
              <a:buFont typeface="Arial"/>
              <a:buNone/>
            </a:pPr>
            <a:r>
              <a:rPr b="1" lang="en-GB" sz="2200">
                <a:solidFill>
                  <a:srgbClr val="FF0000"/>
                </a:solidFill>
              </a:rPr>
              <a:t>2. Thu thập dữ liệu</a:t>
            </a:r>
            <a:endParaRPr sz="2200">
              <a:solidFill>
                <a:srgbClr val="B45F06"/>
              </a:solidFill>
              <a:latin typeface="Oswald"/>
              <a:ea typeface="Oswald"/>
              <a:cs typeface="Oswald"/>
              <a:sym typeface="Oswald"/>
            </a:endParaRPr>
          </a:p>
          <a:p>
            <a:pPr indent="0" lvl="0" marL="0" rtl="0" algn="l">
              <a:spcBef>
                <a:spcPts val="0"/>
              </a:spcBef>
              <a:spcAft>
                <a:spcPts val="0"/>
              </a:spcAft>
              <a:buNone/>
            </a:pPr>
            <a:r>
              <a:t/>
            </a:r>
            <a:endParaRPr/>
          </a:p>
        </p:txBody>
      </p:sp>
      <p:sp>
        <p:nvSpPr>
          <p:cNvPr id="79" name="Google Shape;79;p17"/>
          <p:cNvSpPr txBox="1"/>
          <p:nvPr>
            <p:ph idx="1" type="body"/>
          </p:nvPr>
        </p:nvSpPr>
        <p:spPr>
          <a:xfrm>
            <a:off x="204250" y="631175"/>
            <a:ext cx="8939700" cy="4458600"/>
          </a:xfrm>
          <a:prstGeom prst="rect">
            <a:avLst/>
          </a:prstGeom>
        </p:spPr>
        <p:txBody>
          <a:bodyPr anchorCtr="0" anchor="t" bIns="91425" lIns="91425" spcFirstLastPara="1" rIns="91425" wrap="square" tIns="91425">
            <a:normAutofit/>
          </a:bodyPr>
          <a:lstStyle/>
          <a:p>
            <a:pPr indent="0" lvl="0" marL="0" rtl="0" algn="l">
              <a:lnSpc>
                <a:spcPct val="130000"/>
              </a:lnSpc>
              <a:spcBef>
                <a:spcPts val="1000"/>
              </a:spcBef>
              <a:spcAft>
                <a:spcPts val="0"/>
              </a:spcAft>
              <a:buClr>
                <a:schemeClr val="dk1"/>
              </a:buClr>
              <a:buSzPts val="1100"/>
              <a:buFont typeface="Arial"/>
              <a:buNone/>
            </a:pPr>
            <a:r>
              <a:rPr lang="en-GB">
                <a:solidFill>
                  <a:schemeClr val="dk1"/>
                </a:solidFill>
              </a:rPr>
              <a:t>Dữ liệu thu thập vào năm 2020 trên  (</a:t>
            </a:r>
            <a:r>
              <a:rPr lang="en-GB" u="sng">
                <a:solidFill>
                  <a:srgbClr val="4A86E8"/>
                </a:solidFill>
                <a:hlinkClick r:id="rId3">
                  <a:extLst>
                    <a:ext uri="{A12FA001-AC4F-418D-AE19-62706E023703}">
                      <ahyp:hlinkClr val="tx"/>
                    </a:ext>
                  </a:extLst>
                </a:hlinkClick>
              </a:rPr>
              <a:t>https://www.kaggle.com/cityapiio/world-cities-air-quality-and-water-polution</a:t>
            </a:r>
            <a:r>
              <a:rPr lang="en-GB">
                <a:solidFill>
                  <a:schemeClr val="dk1"/>
                </a:solidFill>
              </a:rPr>
              <a:t>) từ hơn 200 quốc gia trên thế giới. Từ nguồn đáng tin cậy trên </a:t>
            </a:r>
            <a:r>
              <a:rPr lang="en-GB">
                <a:solidFill>
                  <a:schemeClr val="dk1"/>
                </a:solidFill>
              </a:rPr>
              <a:t>(</a:t>
            </a:r>
            <a:r>
              <a:rPr lang="en-GB" u="sng">
                <a:solidFill>
                  <a:srgbClr val="4A86E8"/>
                </a:solidFill>
                <a:hlinkClick r:id="rId4">
                  <a:extLst>
                    <a:ext uri="{A12FA001-AC4F-418D-AE19-62706E023703}">
                      <ahyp:hlinkClr val="tx"/>
                    </a:ext>
                  </a:extLst>
                </a:hlinkClick>
              </a:rPr>
              <a:t>https://city-api.io./en</a:t>
            </a:r>
            <a:r>
              <a:rPr lang="en-GB">
                <a:solidFill>
                  <a:schemeClr val="dk1"/>
                </a:solidFill>
              </a:rPr>
              <a:t>)</a:t>
            </a:r>
            <a:endParaRPr>
              <a:solidFill>
                <a:schemeClr val="dk1"/>
              </a:solidFill>
            </a:endParaRPr>
          </a:p>
          <a:p>
            <a:pPr indent="0" lvl="0" marL="0" rtl="0" algn="l">
              <a:spcBef>
                <a:spcPts val="0"/>
              </a:spcBef>
              <a:spcAft>
                <a:spcPts val="1200"/>
              </a:spcAft>
              <a:buNone/>
            </a:pPr>
            <a:r>
              <a:t/>
            </a:r>
            <a:endParaRPr/>
          </a:p>
        </p:txBody>
      </p:sp>
      <p:pic>
        <p:nvPicPr>
          <p:cNvPr id="80" name="Google Shape;80;p17"/>
          <p:cNvPicPr preferRelativeResize="0"/>
          <p:nvPr/>
        </p:nvPicPr>
        <p:blipFill>
          <a:blip r:embed="rId5">
            <a:alphaModFix/>
          </a:blip>
          <a:stretch>
            <a:fillRect/>
          </a:stretch>
        </p:blipFill>
        <p:spPr>
          <a:xfrm>
            <a:off x="1900600" y="2029900"/>
            <a:ext cx="5547000" cy="285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6725"/>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1000"/>
              </a:spcBef>
              <a:spcAft>
                <a:spcPts val="0"/>
              </a:spcAft>
              <a:buClr>
                <a:schemeClr val="dk1"/>
              </a:buClr>
              <a:buSzPct val="50000"/>
              <a:buFont typeface="Arial"/>
              <a:buNone/>
            </a:pPr>
            <a:r>
              <a:rPr b="1" lang="en-GB" sz="2200">
                <a:solidFill>
                  <a:srgbClr val="FF0000"/>
                </a:solidFill>
              </a:rPr>
              <a:t>3. Tập dữ liệu</a:t>
            </a:r>
            <a:endParaRPr b="1" sz="2200">
              <a:solidFill>
                <a:srgbClr val="FF0000"/>
              </a:solidFill>
            </a:endParaRPr>
          </a:p>
          <a:p>
            <a:pPr indent="0" lvl="0" marL="0" rtl="0" algn="l">
              <a:spcBef>
                <a:spcPts val="0"/>
              </a:spcBef>
              <a:spcAft>
                <a:spcPts val="0"/>
              </a:spcAft>
              <a:buNone/>
            </a:pPr>
            <a:r>
              <a:t/>
            </a:r>
            <a:endParaRPr/>
          </a:p>
        </p:txBody>
      </p:sp>
      <p:sp>
        <p:nvSpPr>
          <p:cNvPr id="86" name="Google Shape;86;p18"/>
          <p:cNvSpPr txBox="1"/>
          <p:nvPr>
            <p:ph idx="1" type="body"/>
          </p:nvPr>
        </p:nvSpPr>
        <p:spPr>
          <a:xfrm>
            <a:off x="241725" y="711775"/>
            <a:ext cx="8782800" cy="42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chemeClr val="dk1"/>
                </a:solidFill>
              </a:rPr>
              <a:t>1.Mô tả</a:t>
            </a:r>
            <a:endParaRPr b="1" u="sng">
              <a:solidFill>
                <a:schemeClr val="dk1"/>
              </a:solidFill>
            </a:endParaRPr>
          </a:p>
          <a:p>
            <a:pPr indent="-180975" lvl="0" marL="0" rtl="0" algn="l">
              <a:lnSpc>
                <a:spcPct val="130000"/>
              </a:lnSpc>
              <a:spcBef>
                <a:spcPts val="1200"/>
              </a:spcBef>
              <a:spcAft>
                <a:spcPts val="0"/>
              </a:spcAft>
              <a:buNone/>
            </a:pPr>
            <a:r>
              <a:rPr lang="en-GB" sz="1700">
                <a:solidFill>
                  <a:schemeClr val="dk1"/>
                </a:solidFill>
              </a:rPr>
              <a:t>   - </a:t>
            </a:r>
            <a:r>
              <a:rPr lang="en-GB" sz="1700">
                <a:solidFill>
                  <a:schemeClr val="dk1"/>
                </a:solidFill>
              </a:rPr>
              <a:t>Dữ liệu ban đầu được lấy từ Number dưới dạng tổng hợp các bình chọn của người dùng.</a:t>
            </a:r>
            <a:endParaRPr sz="1700">
              <a:solidFill>
                <a:schemeClr val="dk1"/>
              </a:solidFill>
            </a:endParaRPr>
          </a:p>
          <a:p>
            <a:pPr indent="-180975" lvl="0" marL="0" rtl="0" algn="l">
              <a:lnSpc>
                <a:spcPct val="130000"/>
              </a:lnSpc>
              <a:spcBef>
                <a:spcPts val="1000"/>
              </a:spcBef>
              <a:spcAft>
                <a:spcPts val="0"/>
              </a:spcAft>
              <a:buClr>
                <a:schemeClr val="dk1"/>
              </a:buClr>
              <a:buSzPts val="1100"/>
              <a:buFont typeface="Arial"/>
              <a:buNone/>
            </a:pPr>
            <a:r>
              <a:rPr lang="en-GB" sz="1700">
                <a:solidFill>
                  <a:schemeClr val="dk1"/>
                </a:solidFill>
              </a:rPr>
              <a:t>   - Min, count, standard deviation, Q1, Q2, Q3 của tất cả các cột số của chất lượng không khí.</a:t>
            </a:r>
            <a:endParaRPr sz="1700">
              <a:solidFill>
                <a:schemeClr val="dk1"/>
              </a:solidFill>
            </a:endParaRPr>
          </a:p>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428175" y="2571750"/>
            <a:ext cx="6312641" cy="239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20800" y="434688"/>
            <a:ext cx="8702400" cy="1665000"/>
          </a:xfrm>
          <a:prstGeom prst="rect">
            <a:avLst/>
          </a:prstGeom>
        </p:spPr>
        <p:txBody>
          <a:bodyPr anchorCtr="0" anchor="t" bIns="91425" lIns="91425" spcFirstLastPara="1" rIns="91425" wrap="square" tIns="91425">
            <a:normAutofit/>
          </a:bodyPr>
          <a:lstStyle/>
          <a:p>
            <a:pPr indent="-288925" lvl="0" marL="0" rtl="0" algn="l">
              <a:lnSpc>
                <a:spcPct val="130000"/>
              </a:lnSpc>
              <a:spcBef>
                <a:spcPts val="1000"/>
              </a:spcBef>
              <a:spcAft>
                <a:spcPts val="0"/>
              </a:spcAft>
              <a:buClr>
                <a:schemeClr val="dk1"/>
              </a:buClr>
              <a:buSzPts val="1700"/>
              <a:buChar char="-"/>
            </a:pPr>
            <a:r>
              <a:rPr lang="en-GB" sz="1700">
                <a:solidFill>
                  <a:schemeClr val="dk1"/>
                </a:solidFill>
              </a:rPr>
              <a:t>Ô nhiễm nước thay đổi từ 0 (không ô nhiễm) đến 100 (ô nhiễm cực độ).</a:t>
            </a:r>
            <a:endParaRPr sz="1700">
              <a:solidFill>
                <a:schemeClr val="dk1"/>
              </a:solidFill>
            </a:endParaRPr>
          </a:p>
          <a:p>
            <a:pPr indent="-288925" lvl="0" marL="0" rtl="0" algn="l">
              <a:spcBef>
                <a:spcPts val="0"/>
              </a:spcBef>
              <a:spcAft>
                <a:spcPts val="0"/>
              </a:spcAft>
              <a:buClr>
                <a:schemeClr val="dk1"/>
              </a:buClr>
              <a:buSzPts val="1700"/>
              <a:buChar char="-"/>
            </a:pPr>
            <a:r>
              <a:rPr lang="en-GB" sz="1700">
                <a:solidFill>
                  <a:schemeClr val="dk1"/>
                </a:solidFill>
              </a:rPr>
              <a:t>Min, count, standard deviation, Q1, Q2, Q3 của tất cả các cột số của chất lượng nước.</a:t>
            </a:r>
            <a:endParaRPr sz="1700"/>
          </a:p>
        </p:txBody>
      </p:sp>
      <p:pic>
        <p:nvPicPr>
          <p:cNvPr id="93" name="Google Shape;93;p19"/>
          <p:cNvPicPr preferRelativeResize="0"/>
          <p:nvPr/>
        </p:nvPicPr>
        <p:blipFill>
          <a:blip r:embed="rId3">
            <a:alphaModFix/>
          </a:blip>
          <a:stretch>
            <a:fillRect/>
          </a:stretch>
        </p:blipFill>
        <p:spPr>
          <a:xfrm>
            <a:off x="1180700" y="2099688"/>
            <a:ext cx="644842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08875" y="255150"/>
            <a:ext cx="8608500" cy="46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rgbClr val="000000"/>
                </a:solidFill>
              </a:rPr>
              <a:t>2.Phân bố</a:t>
            </a:r>
            <a:endParaRPr b="1" u="sng">
              <a:solidFill>
                <a:srgbClr val="000000"/>
              </a:solidFill>
            </a:endParaRPr>
          </a:p>
          <a:p>
            <a:pPr indent="-288925" lvl="0" marL="0" rtl="0" algn="l">
              <a:lnSpc>
                <a:spcPct val="130000"/>
              </a:lnSpc>
              <a:spcBef>
                <a:spcPts val="1200"/>
              </a:spcBef>
              <a:spcAft>
                <a:spcPts val="0"/>
              </a:spcAft>
              <a:buClr>
                <a:schemeClr val="dk1"/>
              </a:buClr>
              <a:buSzPts val="1700"/>
              <a:buChar char="-"/>
            </a:pPr>
            <a:r>
              <a:rPr lang="en-GB" sz="1700">
                <a:solidFill>
                  <a:schemeClr val="dk1"/>
                </a:solidFill>
              </a:rPr>
              <a:t>Chất lượng không khí thay đổi từ 0 (chất lượng kém) đến 100 (chất lượng tốt hàng đầu).</a:t>
            </a:r>
            <a:endParaRPr sz="1700">
              <a:solidFill>
                <a:schemeClr val="dk1"/>
              </a:solidFill>
            </a:endParaRPr>
          </a:p>
          <a:p>
            <a:pPr indent="-288925" lvl="0" marL="0" rtl="0" algn="l">
              <a:lnSpc>
                <a:spcPct val="130000"/>
              </a:lnSpc>
              <a:spcBef>
                <a:spcPts val="0"/>
              </a:spcBef>
              <a:spcAft>
                <a:spcPts val="0"/>
              </a:spcAft>
              <a:buClr>
                <a:schemeClr val="dk1"/>
              </a:buClr>
              <a:buSzPts val="1700"/>
              <a:buChar char="-"/>
            </a:pPr>
            <a:r>
              <a:rPr lang="en-GB" sz="1700">
                <a:solidFill>
                  <a:schemeClr val="dk1"/>
                </a:solidFill>
              </a:rPr>
              <a:t>Ô nhiễm nước thay đổi từ 0 (không ô nhiễm) đến 100 (ô nhiễm cực độ).</a:t>
            </a:r>
            <a:endParaRPr sz="1700">
              <a:solidFill>
                <a:schemeClr val="dk1"/>
              </a:solidFill>
            </a:endParaRPr>
          </a:p>
          <a:p>
            <a:pPr indent="0" lvl="0" marL="0" rtl="0" algn="l">
              <a:spcBef>
                <a:spcPts val="0"/>
              </a:spcBef>
              <a:spcAft>
                <a:spcPts val="1200"/>
              </a:spcAft>
              <a:buNone/>
            </a:pPr>
            <a:r>
              <a:t/>
            </a:r>
            <a:endParaRPr u="sng"/>
          </a:p>
        </p:txBody>
      </p:sp>
      <p:pic>
        <p:nvPicPr>
          <p:cNvPr id="99" name="Google Shape;99;p20"/>
          <p:cNvPicPr preferRelativeResize="0"/>
          <p:nvPr/>
        </p:nvPicPr>
        <p:blipFill>
          <a:blip r:embed="rId3">
            <a:alphaModFix/>
          </a:blip>
          <a:stretch>
            <a:fillRect/>
          </a:stretch>
        </p:blipFill>
        <p:spPr>
          <a:xfrm>
            <a:off x="0" y="2116300"/>
            <a:ext cx="4463275" cy="2572350"/>
          </a:xfrm>
          <a:prstGeom prst="rect">
            <a:avLst/>
          </a:prstGeom>
          <a:noFill/>
          <a:ln>
            <a:noFill/>
          </a:ln>
        </p:spPr>
      </p:pic>
      <p:pic>
        <p:nvPicPr>
          <p:cNvPr id="100" name="Google Shape;100;p20"/>
          <p:cNvPicPr preferRelativeResize="0"/>
          <p:nvPr/>
        </p:nvPicPr>
        <p:blipFill>
          <a:blip r:embed="rId4">
            <a:alphaModFix/>
          </a:blip>
          <a:stretch>
            <a:fillRect/>
          </a:stretch>
        </p:blipFill>
        <p:spPr>
          <a:xfrm>
            <a:off x="4463275" y="2116310"/>
            <a:ext cx="4680725" cy="2703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180975" lvl="0" marL="0" rtl="0" algn="l">
              <a:lnSpc>
                <a:spcPct val="130000"/>
              </a:lnSpc>
              <a:spcBef>
                <a:spcPts val="2400"/>
              </a:spcBef>
              <a:spcAft>
                <a:spcPts val="0"/>
              </a:spcAft>
              <a:buClr>
                <a:schemeClr val="dk1"/>
              </a:buClr>
              <a:buSzPct val="50000"/>
              <a:buFont typeface="Arial"/>
              <a:buNone/>
            </a:pPr>
            <a:r>
              <a:rPr b="1" lang="en-GB" sz="2200">
                <a:solidFill>
                  <a:srgbClr val="FF0000"/>
                </a:solidFill>
              </a:rPr>
              <a:t>4. Biểu đồ bối cảnh toàn thế giới về chất lượng nước và không khí.</a:t>
            </a:r>
            <a:endParaRPr b="1" sz="2200">
              <a:solidFill>
                <a:srgbClr val="FF0000"/>
              </a:solidFill>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3700"/>
          </a:xfrm>
          <a:prstGeom prst="rect">
            <a:avLst/>
          </a:prstGeom>
        </p:spPr>
        <p:txBody>
          <a:bodyPr anchorCtr="0" anchor="t" bIns="91425" lIns="91425" spcFirstLastPara="1" rIns="91425" wrap="square" tIns="91425">
            <a:normAutofit/>
          </a:bodyPr>
          <a:lstStyle/>
          <a:p>
            <a:pPr indent="-180975" lvl="0" marL="0" rtl="0" algn="ctr">
              <a:lnSpc>
                <a:spcPct val="130000"/>
              </a:lnSpc>
              <a:spcBef>
                <a:spcPts val="1000"/>
              </a:spcBef>
              <a:spcAft>
                <a:spcPts val="0"/>
              </a:spcAft>
              <a:buClr>
                <a:schemeClr val="dk1"/>
              </a:buClr>
              <a:buSzPts val="1100"/>
              <a:buFont typeface="Arial"/>
              <a:buNone/>
            </a:pPr>
            <a:r>
              <a:rPr b="1" lang="en-GB" sz="1700" u="sng">
                <a:solidFill>
                  <a:schemeClr val="dk1"/>
                </a:solidFill>
              </a:rPr>
              <a:t>Top 10 nước có chất lượng không khí và chất lượng nước kém nhất thế giới</a:t>
            </a:r>
            <a:endParaRPr b="1" sz="1700"/>
          </a:p>
        </p:txBody>
      </p:sp>
      <p:pic>
        <p:nvPicPr>
          <p:cNvPr id="107" name="Google Shape;107;p21"/>
          <p:cNvPicPr preferRelativeResize="0"/>
          <p:nvPr/>
        </p:nvPicPr>
        <p:blipFill rotWithShape="1">
          <a:blip r:embed="rId3">
            <a:alphaModFix/>
          </a:blip>
          <a:srcRect b="20666" l="0" r="17505" t="0"/>
          <a:stretch/>
        </p:blipFill>
        <p:spPr>
          <a:xfrm>
            <a:off x="98700" y="2054725"/>
            <a:ext cx="4808975" cy="2779900"/>
          </a:xfrm>
          <a:prstGeom prst="rect">
            <a:avLst/>
          </a:prstGeom>
          <a:noFill/>
          <a:ln>
            <a:noFill/>
          </a:ln>
        </p:spPr>
      </p:pic>
      <p:pic>
        <p:nvPicPr>
          <p:cNvPr id="108" name="Google Shape;108;p21"/>
          <p:cNvPicPr preferRelativeResize="0"/>
          <p:nvPr/>
        </p:nvPicPr>
        <p:blipFill rotWithShape="1">
          <a:blip r:embed="rId4">
            <a:alphaModFix/>
          </a:blip>
          <a:srcRect b="16666" l="0" r="13119" t="0"/>
          <a:stretch/>
        </p:blipFill>
        <p:spPr>
          <a:xfrm>
            <a:off x="4646600" y="2121850"/>
            <a:ext cx="4497400" cy="27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