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4" r:id="rId9"/>
    <p:sldId id="273" r:id="rId10"/>
    <p:sldId id="263" r:id="rId11"/>
    <p:sldId id="268" r:id="rId12"/>
    <p:sldId id="269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4" y="1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Thấp nhất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21.25</c:v>
                </c:pt>
                <c:pt idx="1">
                  <c:v>14</c:v>
                </c:pt>
                <c:pt idx="2">
                  <c:v>18</c:v>
                </c:pt>
                <c:pt idx="3">
                  <c:v>14</c:v>
                </c:pt>
                <c:pt idx="4">
                  <c:v>20</c:v>
                </c:pt>
                <c:pt idx="5">
                  <c:v>14</c:v>
                </c:pt>
                <c:pt idx="6">
                  <c:v>15</c:v>
                </c:pt>
                <c:pt idx="7">
                  <c:v>14</c:v>
                </c:pt>
                <c:pt idx="8">
                  <c:v>13.5</c:v>
                </c:pt>
                <c:pt idx="9">
                  <c:v>14</c:v>
                </c:pt>
                <c:pt idx="10">
                  <c:v>17</c:v>
                </c:pt>
                <c:pt idx="11">
                  <c:v>15</c:v>
                </c:pt>
                <c:pt idx="12">
                  <c:v>15</c:v>
                </c:pt>
                <c:pt idx="13">
                  <c:v>18</c:v>
                </c:pt>
                <c:pt idx="14">
                  <c:v>16</c:v>
                </c:pt>
                <c:pt idx="15">
                  <c:v>21.6</c:v>
                </c:pt>
                <c:pt idx="16">
                  <c:v>20.5</c:v>
                </c:pt>
                <c:pt idx="17">
                  <c:v>18</c:v>
                </c:pt>
                <c:pt idx="18">
                  <c:v>20.399999999999999</c:v>
                </c:pt>
                <c:pt idx="19">
                  <c:v>19</c:v>
                </c:pt>
                <c:pt idx="20">
                  <c:v>14</c:v>
                </c:pt>
                <c:pt idx="21">
                  <c:v>18</c:v>
                </c:pt>
                <c:pt idx="22">
                  <c:v>19.899999999999999</c:v>
                </c:pt>
                <c:pt idx="23">
                  <c:v>17</c:v>
                </c:pt>
                <c:pt idx="24">
                  <c:v>17.149999999999999</c:v>
                </c:pt>
                <c:pt idx="25">
                  <c:v>14</c:v>
                </c:pt>
                <c:pt idx="26">
                  <c:v>15</c:v>
                </c:pt>
                <c:pt idx="27">
                  <c:v>14</c:v>
                </c:pt>
                <c:pt idx="28">
                  <c:v>21.05</c:v>
                </c:pt>
                <c:pt idx="29">
                  <c:v>15</c:v>
                </c:pt>
                <c:pt idx="30">
                  <c:v>20.55</c:v>
                </c:pt>
                <c:pt idx="31">
                  <c:v>21.5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25.75</c:v>
                </c:pt>
                <c:pt idx="36">
                  <c:v>16</c:v>
                </c:pt>
                <c:pt idx="37">
                  <c:v>15.25</c:v>
                </c:pt>
                <c:pt idx="38">
                  <c:v>14</c:v>
                </c:pt>
                <c:pt idx="39">
                  <c:v>15</c:v>
                </c:pt>
                <c:pt idx="40">
                  <c:v>24.36</c:v>
                </c:pt>
                <c:pt idx="41">
                  <c:v>21.5</c:v>
                </c:pt>
                <c:pt idx="42">
                  <c:v>20</c:v>
                </c:pt>
                <c:pt idx="43">
                  <c:v>21.25</c:v>
                </c:pt>
                <c:pt idx="44">
                  <c:v>14</c:v>
                </c:pt>
                <c:pt idx="45">
                  <c:v>13.5</c:v>
                </c:pt>
                <c:pt idx="46">
                  <c:v>20</c:v>
                </c:pt>
                <c:pt idx="47">
                  <c:v>17.5</c:v>
                </c:pt>
                <c:pt idx="48">
                  <c:v>19</c:v>
                </c:pt>
                <c:pt idx="49">
                  <c:v>18</c:v>
                </c:pt>
                <c:pt idx="50">
                  <c:v>18.5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20</c:v>
                </c:pt>
                <c:pt idx="56">
                  <c:v>20</c:v>
                </c:pt>
                <c:pt idx="57">
                  <c:v>14</c:v>
                </c:pt>
                <c:pt idx="58">
                  <c:v>14.5</c:v>
                </c:pt>
                <c:pt idx="59">
                  <c:v>24.36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Thấp nhất2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21.45</c:v>
                </c:pt>
                <c:pt idx="1">
                  <c:v>15</c:v>
                </c:pt>
                <c:pt idx="2">
                  <c:v>16</c:v>
                </c:pt>
                <c:pt idx="3">
                  <c:v>14</c:v>
                </c:pt>
                <c:pt idx="4">
                  <c:v>20.5</c:v>
                </c:pt>
                <c:pt idx="5">
                  <c:v>15</c:v>
                </c:pt>
                <c:pt idx="6">
                  <c:v>16.05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19</c:v>
                </c:pt>
                <c:pt idx="11">
                  <c:v>17.05</c:v>
                </c:pt>
                <c:pt idx="12">
                  <c:v>15</c:v>
                </c:pt>
                <c:pt idx="13">
                  <c:v>20</c:v>
                </c:pt>
                <c:pt idx="14">
                  <c:v>16</c:v>
                </c:pt>
                <c:pt idx="15">
                  <c:v>22</c:v>
                </c:pt>
                <c:pt idx="16">
                  <c:v>24</c:v>
                </c:pt>
                <c:pt idx="17">
                  <c:v>20.5</c:v>
                </c:pt>
                <c:pt idx="18">
                  <c:v>22.2</c:v>
                </c:pt>
                <c:pt idx="19">
                  <c:v>18</c:v>
                </c:pt>
                <c:pt idx="20">
                  <c:v>14</c:v>
                </c:pt>
                <c:pt idx="21">
                  <c:v>18</c:v>
                </c:pt>
                <c:pt idx="22">
                  <c:v>19.899999999999999</c:v>
                </c:pt>
                <c:pt idx="23">
                  <c:v>26.25</c:v>
                </c:pt>
                <c:pt idx="24">
                  <c:v>18.25</c:v>
                </c:pt>
                <c:pt idx="25">
                  <c:v>22</c:v>
                </c:pt>
                <c:pt idx="26">
                  <c:v>15</c:v>
                </c:pt>
                <c:pt idx="27">
                  <c:v>15</c:v>
                </c:pt>
                <c:pt idx="28">
                  <c:v>20</c:v>
                </c:pt>
                <c:pt idx="29">
                  <c:v>15</c:v>
                </c:pt>
                <c:pt idx="30">
                  <c:v>20.55</c:v>
                </c:pt>
                <c:pt idx="31">
                  <c:v>21.5</c:v>
                </c:pt>
                <c:pt idx="32">
                  <c:v>15</c:v>
                </c:pt>
                <c:pt idx="33">
                  <c:v>18</c:v>
                </c:pt>
                <c:pt idx="34">
                  <c:v>15</c:v>
                </c:pt>
                <c:pt idx="35">
                  <c:v>18.149999999999999</c:v>
                </c:pt>
                <c:pt idx="36">
                  <c:v>18</c:v>
                </c:pt>
                <c:pt idx="37">
                  <c:v>15</c:v>
                </c:pt>
                <c:pt idx="38">
                  <c:v>15</c:v>
                </c:pt>
                <c:pt idx="39">
                  <c:v>16.23</c:v>
                </c:pt>
                <c:pt idx="40">
                  <c:v>26.95</c:v>
                </c:pt>
                <c:pt idx="41">
                  <c:v>24.5</c:v>
                </c:pt>
                <c:pt idx="42">
                  <c:v>22.5</c:v>
                </c:pt>
                <c:pt idx="43">
                  <c:v>24.7</c:v>
                </c:pt>
                <c:pt idx="44">
                  <c:v>14.5</c:v>
                </c:pt>
                <c:pt idx="45">
                  <c:v>14</c:v>
                </c:pt>
                <c:pt idx="46">
                  <c:v>20</c:v>
                </c:pt>
                <c:pt idx="47">
                  <c:v>19</c:v>
                </c:pt>
                <c:pt idx="48">
                  <c:v>21</c:v>
                </c:pt>
                <c:pt idx="49">
                  <c:v>21.4</c:v>
                </c:pt>
                <c:pt idx="50">
                  <c:v>19</c:v>
                </c:pt>
                <c:pt idx="51">
                  <c:v>14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24.38</c:v>
                </c:pt>
                <c:pt idx="56">
                  <c:v>16</c:v>
                </c:pt>
                <c:pt idx="57">
                  <c:v>15</c:v>
                </c:pt>
                <c:pt idx="58">
                  <c:v>16.05</c:v>
                </c:pt>
                <c:pt idx="59">
                  <c:v>26.95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473232"/>
        <c:axId val="707476368"/>
      </c:lineChart>
      <c:catAx>
        <c:axId val="70747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476368"/>
        <c:crosses val="autoZero"/>
        <c:auto val="1"/>
        <c:lblAlgn val="ctr"/>
        <c:lblOffset val="100"/>
        <c:noMultiLvlLbl val="0"/>
      </c:catAx>
      <c:valAx>
        <c:axId val="707476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47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Điểm cao nhất 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Sheet1!$A$2:$A$62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23.5</c:v>
                </c:pt>
                <c:pt idx="1">
                  <c:v>15.5</c:v>
                </c:pt>
                <c:pt idx="2">
                  <c:v>24.6</c:v>
                </c:pt>
                <c:pt idx="3">
                  <c:v>20</c:v>
                </c:pt>
                <c:pt idx="4">
                  <c:v>21</c:v>
                </c:pt>
                <c:pt idx="5">
                  <c:v>18</c:v>
                </c:pt>
                <c:pt idx="6">
                  <c:v>20</c:v>
                </c:pt>
                <c:pt idx="7">
                  <c:v>15</c:v>
                </c:pt>
                <c:pt idx="8">
                  <c:v>16</c:v>
                </c:pt>
                <c:pt idx="9">
                  <c:v>21</c:v>
                </c:pt>
                <c:pt idx="10">
                  <c:v>21</c:v>
                </c:pt>
                <c:pt idx="11">
                  <c:v>22.85</c:v>
                </c:pt>
                <c:pt idx="12">
                  <c:v>22</c:v>
                </c:pt>
                <c:pt idx="13">
                  <c:v>22</c:v>
                </c:pt>
                <c:pt idx="14">
                  <c:v>25</c:v>
                </c:pt>
                <c:pt idx="15">
                  <c:v>25.1</c:v>
                </c:pt>
                <c:pt idx="16">
                  <c:v>23.7</c:v>
                </c:pt>
                <c:pt idx="17">
                  <c:v>25.75</c:v>
                </c:pt>
                <c:pt idx="18">
                  <c:v>25.7</c:v>
                </c:pt>
                <c:pt idx="19">
                  <c:v>25.5</c:v>
                </c:pt>
                <c:pt idx="20">
                  <c:v>23</c:v>
                </c:pt>
                <c:pt idx="21">
                  <c:v>30.5</c:v>
                </c:pt>
                <c:pt idx="22">
                  <c:v>26.75</c:v>
                </c:pt>
                <c:pt idx="23">
                  <c:v>23</c:v>
                </c:pt>
                <c:pt idx="24">
                  <c:v>20</c:v>
                </c:pt>
                <c:pt idx="25">
                  <c:v>19.55</c:v>
                </c:pt>
                <c:pt idx="26">
                  <c:v>29.25</c:v>
                </c:pt>
                <c:pt idx="27">
                  <c:v>24</c:v>
                </c:pt>
                <c:pt idx="28">
                  <c:v>24.1</c:v>
                </c:pt>
                <c:pt idx="29">
                  <c:v>15.5</c:v>
                </c:pt>
                <c:pt idx="30">
                  <c:v>23.23</c:v>
                </c:pt>
                <c:pt idx="31">
                  <c:v>24.75</c:v>
                </c:pt>
                <c:pt idx="32">
                  <c:v>16</c:v>
                </c:pt>
                <c:pt idx="33">
                  <c:v>22</c:v>
                </c:pt>
                <c:pt idx="34">
                  <c:v>20.25</c:v>
                </c:pt>
                <c:pt idx="35">
                  <c:v>34</c:v>
                </c:pt>
                <c:pt idx="36">
                  <c:v>22</c:v>
                </c:pt>
                <c:pt idx="37">
                  <c:v>27.25</c:v>
                </c:pt>
                <c:pt idx="38">
                  <c:v>17.5</c:v>
                </c:pt>
                <c:pt idx="39">
                  <c:v>30</c:v>
                </c:pt>
                <c:pt idx="40">
                  <c:v>25.92</c:v>
                </c:pt>
                <c:pt idx="41">
                  <c:v>26.5</c:v>
                </c:pt>
                <c:pt idx="42">
                  <c:v>27.42</c:v>
                </c:pt>
                <c:pt idx="43">
                  <c:v>25</c:v>
                </c:pt>
                <c:pt idx="44">
                  <c:v>18</c:v>
                </c:pt>
                <c:pt idx="45">
                  <c:v>18</c:v>
                </c:pt>
                <c:pt idx="46">
                  <c:v>27.5</c:v>
                </c:pt>
                <c:pt idx="47">
                  <c:v>23.25</c:v>
                </c:pt>
                <c:pt idx="48">
                  <c:v>24.5</c:v>
                </c:pt>
                <c:pt idx="49">
                  <c:v>23.85</c:v>
                </c:pt>
                <c:pt idx="50">
                  <c:v>26.7</c:v>
                </c:pt>
                <c:pt idx="51">
                  <c:v>16</c:v>
                </c:pt>
                <c:pt idx="52">
                  <c:v>16</c:v>
                </c:pt>
                <c:pt idx="53">
                  <c:v>23</c:v>
                </c:pt>
                <c:pt idx="54">
                  <c:v>18</c:v>
                </c:pt>
                <c:pt idx="55">
                  <c:v>33.85</c:v>
                </c:pt>
                <c:pt idx="56">
                  <c:v>21</c:v>
                </c:pt>
                <c:pt idx="57">
                  <c:v>16.5</c:v>
                </c:pt>
                <c:pt idx="58">
                  <c:v>21.5</c:v>
                </c:pt>
                <c:pt idx="59">
                  <c:v>25.92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Điểm cao nhất 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Sheet1!$A$2:$A$62</c:f>
              <c:strCache>
                <c:ptCount val="60"/>
                <c:pt idx="0">
                  <c:v>Học viện Tài Chính Hà Nội</c:v>
                </c:pt>
                <c:pt idx="1">
                  <c:v>Đại học Tài nguyên và Môi trường Hà Nội</c:v>
                </c:pt>
                <c:pt idx="2">
                  <c:v>Đại học Y Dược Thái Bình</c:v>
                </c:pt>
                <c:pt idx="3">
                  <c:v>Đại học Yersin Đà Lạt</c:v>
                </c:pt>
                <c:pt idx="4">
                  <c:v>Đại học Bình Dương</c:v>
                </c:pt>
                <c:pt idx="5">
                  <c:v>Đại học Công nghệ Đồng Nai</c:v>
                </c:pt>
                <c:pt idx="6">
                  <c:v>Đại học Công nghệ GTVT</c:v>
                </c:pt>
                <c:pt idx="7">
                  <c:v>Đại học Công nghệ Sài Gòn</c:v>
                </c:pt>
                <c:pt idx="8">
                  <c:v>Đại học Kỹ thuật Công nghiệp Thái Nguyên</c:v>
                </c:pt>
                <c:pt idx="9">
                  <c:v>Đại học Kinh Doanh và Công nghệ Hà Nội</c:v>
                </c:pt>
                <c:pt idx="10">
                  <c:v>Đại học Kinh tế - Tài chính TP HCM</c:v>
                </c:pt>
                <c:pt idx="11">
                  <c:v>Đại học Mở TP HCM</c:v>
                </c:pt>
                <c:pt idx="12">
                  <c:v>Đại học Văn hóa TP HCM</c:v>
                </c:pt>
                <c:pt idx="13">
                  <c:v>Đại học Tôn Đức Thắng</c:v>
                </c:pt>
                <c:pt idx="14">
                  <c:v>Đại học Khoa học Tự nhiên TP HCM</c:v>
                </c:pt>
                <c:pt idx="15">
                  <c:v>Đại học Kinh tế TP HCM</c:v>
                </c:pt>
                <c:pt idx="16">
                  <c:v>Đại học Thương mại</c:v>
                </c:pt>
                <c:pt idx="17">
                  <c:v>Đại học Bách khoa TP HCM</c:v>
                </c:pt>
                <c:pt idx="18">
                  <c:v>Đại học Kinh tế - Luật TP HCM</c:v>
                </c:pt>
                <c:pt idx="19">
                  <c:v>Đại học Khoa học Xã hội và Nhân văn</c:v>
                </c:pt>
                <c:pt idx="20">
                  <c:v>ĐH Vinh</c:v>
                </c:pt>
                <c:pt idx="21">
                  <c:v>ĐH Thủ đô</c:v>
                </c:pt>
                <c:pt idx="22">
                  <c:v>ĐH Y Hà Nội</c:v>
                </c:pt>
                <c:pt idx="23">
                  <c:v>ĐH Luật TP Hồ Chí Minh</c:v>
                </c:pt>
                <c:pt idx="24">
                  <c:v>Học viện chính sách phát triển</c:v>
                </c:pt>
                <c:pt idx="25">
                  <c:v>ĐH công đoàn</c:v>
                </c:pt>
                <c:pt idx="26">
                  <c:v>ĐH Văn hóa Hà Nội</c:v>
                </c:pt>
                <c:pt idx="27">
                  <c:v>ĐH Hồng Đức</c:v>
                </c:pt>
                <c:pt idx="28">
                  <c:v>Học viện bưu chính viễn thông</c:v>
                </c:pt>
                <c:pt idx="29">
                  <c:v>HV quản lý giáo dục</c:v>
                </c:pt>
                <c:pt idx="30">
                  <c:v>HV Y dược cổ truyền</c:v>
                </c:pt>
                <c:pt idx="31">
                  <c:v>HV Ngân hàng</c:v>
                </c:pt>
                <c:pt idx="32">
                  <c:v>HV Thanh thiếu niên</c:v>
                </c:pt>
                <c:pt idx="33">
                  <c:v>ĐH Công nghệ TP Hồ Chí Minh</c:v>
                </c:pt>
                <c:pt idx="34">
                  <c:v>ĐH Công nghiệp thực phẩm TP HCM</c:v>
                </c:pt>
                <c:pt idx="35">
                  <c:v>ĐH Ngoại thương</c:v>
                </c:pt>
                <c:pt idx="36">
                  <c:v>ĐH Công nghiệp Hà Nội</c:v>
                </c:pt>
                <c:pt idx="37">
                  <c:v>ĐH Luật Hà Nội</c:v>
                </c:pt>
                <c:pt idx="38">
                  <c:v>ĐH Mỏ địa chất</c:v>
                </c:pt>
                <c:pt idx="39">
                  <c:v>ĐH Ngoại ngữ tin học TP HCM</c:v>
                </c:pt>
                <c:pt idx="40">
                  <c:v>ĐH Phòng cháy chữa cháy 1</c:v>
                </c:pt>
                <c:pt idx="41">
                  <c:v>Đại học Kinh tế quốc dân</c:v>
                </c:pt>
                <c:pt idx="42">
                  <c:v>Đại học Bách khoa Hà Nội</c:v>
                </c:pt>
                <c:pt idx="43">
                  <c:v>Học viện Tài chính</c:v>
                </c:pt>
                <c:pt idx="44">
                  <c:v>Đại học Tây Bắc (Sơn La)</c:v>
                </c:pt>
                <c:pt idx="45">
                  <c:v>Đại học Hà Tĩnh</c:v>
                </c:pt>
                <c:pt idx="46">
                  <c:v>Đại học Sư phạm Hà Nội 2 </c:v>
                </c:pt>
                <c:pt idx="47">
                  <c:v>Đại học Sư phạm TP HCM</c:v>
                </c:pt>
                <c:pt idx="48">
                  <c:v>Đại học Khoa học Xã hội và Nhân văn (Đại học Quốc gia Hà Nội)</c:v>
                </c:pt>
                <c:pt idx="49">
                  <c:v> Đại học Y Dược Hải Phòng</c:v>
                </c:pt>
                <c:pt idx="50">
                  <c:v>Đại Học y dược Hồ Chí Minh</c:v>
                </c:pt>
                <c:pt idx="51">
                  <c:v> Đại học Lao động - Xã hội</c:v>
                </c:pt>
                <c:pt idx="52">
                  <c:v>Đại học Công nghiệp dệt may Hà Nội</c:v>
                </c:pt>
                <c:pt idx="53">
                  <c:v>Đại học Cần Thơ</c:v>
                </c:pt>
                <c:pt idx="54">
                  <c:v>Đại học Quốc tế miền Đông</c:v>
                </c:pt>
                <c:pt idx="55">
                  <c:v>Đại học Hà Nội</c:v>
                </c:pt>
                <c:pt idx="56">
                  <c:v>Học viện Báo chí và Tuyên truyền</c:v>
                </c:pt>
                <c:pt idx="57">
                  <c:v>Đại học Kinh tế </c:v>
                </c:pt>
                <c:pt idx="58">
                  <c:v>Đại học Giao thông Vận tải</c:v>
                </c:pt>
                <c:pt idx="59">
                  <c:v>ĐH Phòng cháy chữa cháy 2</c:v>
                </c:pt>
              </c:strCache>
            </c:strRef>
          </c:cat>
          <c:val>
            <c:numRef>
              <c:f>Sheet1!$C$2:$C$62</c:f>
              <c:numCache>
                <c:formatCode>General</c:formatCode>
                <c:ptCount val="61"/>
                <c:pt idx="0">
                  <c:v>24</c:v>
                </c:pt>
                <c:pt idx="1">
                  <c:v>24</c:v>
                </c:pt>
                <c:pt idx="2">
                  <c:v>21</c:v>
                </c:pt>
                <c:pt idx="3">
                  <c:v>27.15</c:v>
                </c:pt>
                <c:pt idx="4">
                  <c:v>21</c:v>
                </c:pt>
                <c:pt idx="5">
                  <c:v>21.75</c:v>
                </c:pt>
                <c:pt idx="6">
                  <c:v>19</c:v>
                </c:pt>
                <c:pt idx="7">
                  <c:v>25</c:v>
                </c:pt>
                <c:pt idx="8">
                  <c:v>16</c:v>
                </c:pt>
                <c:pt idx="9">
                  <c:v>18</c:v>
                </c:pt>
                <c:pt idx="10">
                  <c:v>22.35</c:v>
                </c:pt>
                <c:pt idx="11">
                  <c:v>24</c:v>
                </c:pt>
                <c:pt idx="12">
                  <c:v>23.15</c:v>
                </c:pt>
                <c:pt idx="13">
                  <c:v>25</c:v>
                </c:pt>
                <c:pt idx="14">
                  <c:v>24</c:v>
                </c:pt>
                <c:pt idx="15">
                  <c:v>27.2</c:v>
                </c:pt>
                <c:pt idx="16">
                  <c:v>27.6</c:v>
                </c:pt>
                <c:pt idx="17">
                  <c:v>26.7</c:v>
                </c:pt>
                <c:pt idx="18">
                  <c:v>28</c:v>
                </c:pt>
                <c:pt idx="19">
                  <c:v>27.45</c:v>
                </c:pt>
                <c:pt idx="20">
                  <c:v>30</c:v>
                </c:pt>
                <c:pt idx="21">
                  <c:v>28</c:v>
                </c:pt>
                <c:pt idx="22">
                  <c:v>30.5</c:v>
                </c:pt>
                <c:pt idx="23">
                  <c:v>26.75</c:v>
                </c:pt>
                <c:pt idx="24">
                  <c:v>27</c:v>
                </c:pt>
                <c:pt idx="25">
                  <c:v>22.75</c:v>
                </c:pt>
                <c:pt idx="26">
                  <c:v>22.85</c:v>
                </c:pt>
                <c:pt idx="27">
                  <c:v>31.75</c:v>
                </c:pt>
                <c:pt idx="28">
                  <c:v>29.25</c:v>
                </c:pt>
                <c:pt idx="29">
                  <c:v>26.65</c:v>
                </c:pt>
                <c:pt idx="30">
                  <c:v>15</c:v>
                </c:pt>
                <c:pt idx="31">
                  <c:v>26.1</c:v>
                </c:pt>
                <c:pt idx="32">
                  <c:v>27</c:v>
                </c:pt>
                <c:pt idx="33">
                  <c:v>17</c:v>
                </c:pt>
                <c:pt idx="34">
                  <c:v>22</c:v>
                </c:pt>
                <c:pt idx="35">
                  <c:v>22.5</c:v>
                </c:pt>
                <c:pt idx="36">
                  <c:v>27</c:v>
                </c:pt>
                <c:pt idx="37">
                  <c:v>26</c:v>
                </c:pt>
                <c:pt idx="38">
                  <c:v>29</c:v>
                </c:pt>
                <c:pt idx="39">
                  <c:v>25</c:v>
                </c:pt>
                <c:pt idx="40">
                  <c:v>25</c:v>
                </c:pt>
                <c:pt idx="41">
                  <c:v>28.39</c:v>
                </c:pt>
                <c:pt idx="42">
                  <c:v>35.6</c:v>
                </c:pt>
                <c:pt idx="43">
                  <c:v>29.04</c:v>
                </c:pt>
                <c:pt idx="44">
                  <c:v>32.700000000000003</c:v>
                </c:pt>
                <c:pt idx="45">
                  <c:v>32.5</c:v>
                </c:pt>
                <c:pt idx="46">
                  <c:v>18.5</c:v>
                </c:pt>
                <c:pt idx="47">
                  <c:v>31</c:v>
                </c:pt>
                <c:pt idx="48">
                  <c:v>26.5</c:v>
                </c:pt>
                <c:pt idx="49">
                  <c:v>27.9</c:v>
                </c:pt>
                <c:pt idx="50">
                  <c:v>27</c:v>
                </c:pt>
                <c:pt idx="51">
                  <c:v>28.5</c:v>
                </c:pt>
                <c:pt idx="52">
                  <c:v>21</c:v>
                </c:pt>
                <c:pt idx="53">
                  <c:v>16</c:v>
                </c:pt>
                <c:pt idx="54">
                  <c:v>25.75</c:v>
                </c:pt>
                <c:pt idx="55">
                  <c:v>19</c:v>
                </c:pt>
                <c:pt idx="56">
                  <c:v>34.479999999999997</c:v>
                </c:pt>
                <c:pt idx="57">
                  <c:v>36.75</c:v>
                </c:pt>
                <c:pt idx="58">
                  <c:v>17</c:v>
                </c:pt>
                <c:pt idx="59">
                  <c:v>25</c:v>
                </c:pt>
                <c:pt idx="60">
                  <c:v>28.39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590896"/>
        <c:axId val="708590504"/>
      </c:lineChart>
      <c:catAx>
        <c:axId val="70859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90504"/>
        <c:crosses val="autoZero"/>
        <c:auto val="1"/>
        <c:lblAlgn val="ctr"/>
        <c:lblOffset val="100"/>
        <c:noMultiLvlLbl val="0"/>
      </c:catAx>
      <c:valAx>
        <c:axId val="70859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9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972358923884516E-2"/>
          <c:y val="6.8804749015748026E-2"/>
          <c:w val="0.95756930774278215"/>
          <c:h val="0.8449910187007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20-25</c:v>
                </c:pt>
                <c:pt idx="2">
                  <c:v>25-30</c:v>
                </c:pt>
                <c:pt idx="3">
                  <c:v>&gt;30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18</c:v>
                </c:pt>
                <c:pt idx="2">
                  <c:v>30</c:v>
                </c:pt>
                <c:pt idx="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20-25</c:v>
                </c:pt>
                <c:pt idx="2">
                  <c:v>25-30</c:v>
                </c:pt>
                <c:pt idx="3">
                  <c:v>&gt;30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</c:v>
                </c:pt>
                <c:pt idx="1">
                  <c:v>29</c:v>
                </c:pt>
                <c:pt idx="2">
                  <c:v>16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174880"/>
        <c:axId val="662178016"/>
      </c:barChart>
      <c:catAx>
        <c:axId val="6621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178016"/>
        <c:crosses val="autoZero"/>
        <c:auto val="1"/>
        <c:lblAlgn val="ctr"/>
        <c:lblOffset val="100"/>
        <c:noMultiLvlLbl val="0"/>
      </c:catAx>
      <c:valAx>
        <c:axId val="66217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1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721927422115712E-2"/>
          <c:y val="0.10390465059055118"/>
          <c:w val="0.91522010156339151"/>
          <c:h val="0.86781926673228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633.55799999999999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642.94500000000005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9570744"/>
        <c:axId val="659577408"/>
      </c:barChart>
      <c:catAx>
        <c:axId val="65957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77408"/>
        <c:crosses val="autoZero"/>
        <c:auto val="1"/>
        <c:lblAlgn val="ctr"/>
        <c:lblOffset val="100"/>
        <c:noMultiLvlLbl val="0"/>
      </c:catAx>
      <c:valAx>
        <c:axId val="65957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7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1028699"/>
            <a:ext cx="8115299" cy="721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411650"/>
            <a:ext cx="1625600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2055" y="3543866"/>
            <a:ext cx="11483889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305" y="2393997"/>
            <a:ext cx="18312611" cy="342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14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0C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65052"/>
            <a:ext cx="16891000" cy="238526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vi-VN" sz="7700" b="1" spc="-140" dirty="0">
                <a:solidFill>
                  <a:srgbClr val="FFFFFF"/>
                </a:solidFill>
                <a:latin typeface="Trebuchet MS"/>
                <a:cs typeface="Trebuchet MS"/>
              </a:rPr>
              <a:t>Làm sao để </a:t>
            </a:r>
            <a:r>
              <a:rPr lang="vi-VN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chọn </a:t>
            </a:r>
            <a:r>
              <a:rPr lang="vi-VN" sz="7700" b="1" spc="-140" dirty="0">
                <a:solidFill>
                  <a:srgbClr val="FFFFFF"/>
                </a:solidFill>
                <a:latin typeface="Trebuchet MS"/>
                <a:cs typeface="Trebuchet MS"/>
              </a:rPr>
              <a:t>trường đại </a:t>
            </a:r>
            <a:r>
              <a:rPr lang="vi-VN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học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700" b="1" spc="-1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phù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700" b="1" spc="-1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hợp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7700" b="1" spc="-1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với</a:t>
            </a:r>
            <a:r>
              <a:rPr lang="en-US" sz="7700" b="1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 minh</a:t>
            </a:r>
            <a:endParaRPr sz="7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841278"/>
            <a:ext cx="9347200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-25" dirty="0" err="1" smtClean="0">
                <a:latin typeface="Noto Sans"/>
                <a:cs typeface="Noto Sans"/>
              </a:rPr>
              <a:t>Nguyễn</a:t>
            </a:r>
            <a:r>
              <a:rPr lang="en-US" sz="5200" spc="-25" dirty="0" smtClean="0">
                <a:latin typeface="Noto Sans"/>
                <a:cs typeface="Noto Sans"/>
              </a:rPr>
              <a:t> </a:t>
            </a:r>
            <a:r>
              <a:rPr lang="en-US" sz="5200" spc="-25" dirty="0" err="1" smtClean="0">
                <a:latin typeface="Noto Sans"/>
                <a:cs typeface="Noto Sans"/>
              </a:rPr>
              <a:t>Văn</a:t>
            </a:r>
            <a:r>
              <a:rPr lang="en-US" sz="5200" spc="-25" dirty="0" smtClean="0">
                <a:latin typeface="Noto Sans"/>
                <a:cs typeface="Noto Sans"/>
              </a:rPr>
              <a:t> Minh-HE153676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-25" dirty="0" err="1" smtClean="0">
                <a:latin typeface="Noto Sans"/>
                <a:cs typeface="Noto Sans"/>
              </a:rPr>
              <a:t>Nguyễn</a:t>
            </a:r>
            <a:r>
              <a:rPr lang="en-US" sz="5200" spc="-25" dirty="0" smtClean="0">
                <a:latin typeface="Noto Sans"/>
                <a:cs typeface="Noto Sans"/>
              </a:rPr>
              <a:t> </a:t>
            </a:r>
            <a:r>
              <a:rPr lang="en-US" sz="5200" spc="-25" dirty="0" err="1" smtClean="0">
                <a:latin typeface="Noto Sans"/>
                <a:cs typeface="Noto Sans"/>
              </a:rPr>
              <a:t>bỉnh</a:t>
            </a:r>
            <a:r>
              <a:rPr lang="en-US" sz="5200" spc="-25" dirty="0" smtClean="0">
                <a:latin typeface="Noto Sans"/>
                <a:cs typeface="Noto Sans"/>
              </a:rPr>
              <a:t> </a:t>
            </a:r>
            <a:r>
              <a:rPr lang="en-US" sz="5200" spc="-25" dirty="0" err="1" smtClean="0">
                <a:latin typeface="Noto Sans"/>
                <a:cs typeface="Noto Sans"/>
              </a:rPr>
              <a:t>dũng</a:t>
            </a:r>
            <a:endParaRPr sz="52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400300"/>
            <a:ext cx="8001000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 err="1"/>
              <a:t>Năm</a:t>
            </a:r>
            <a:r>
              <a:rPr lang="en-US" sz="4400" b="1" dirty="0"/>
              <a:t> 2020, </a:t>
            </a:r>
            <a:r>
              <a:rPr lang="en-US" sz="4400" b="1" dirty="0" err="1"/>
              <a:t>tổng</a:t>
            </a:r>
            <a:r>
              <a:rPr lang="en-US" sz="4400" b="1" dirty="0"/>
              <a:t> </a:t>
            </a:r>
            <a:r>
              <a:rPr lang="en-US" sz="4400" b="1" dirty="0" err="1"/>
              <a:t>số</a:t>
            </a:r>
            <a:r>
              <a:rPr lang="en-US" sz="4400" b="1" dirty="0"/>
              <a:t> </a:t>
            </a:r>
            <a:r>
              <a:rPr lang="en-US" sz="4400" b="1" dirty="0" err="1"/>
              <a:t>thí</a:t>
            </a:r>
            <a:r>
              <a:rPr lang="en-US" sz="4400" b="1" dirty="0"/>
              <a:t> </a:t>
            </a:r>
            <a:r>
              <a:rPr lang="en-US" sz="4400" b="1" dirty="0" err="1"/>
              <a:t>sinh</a:t>
            </a:r>
            <a:r>
              <a:rPr lang="en-US" sz="4400" b="1" dirty="0"/>
              <a:t> </a:t>
            </a:r>
            <a:r>
              <a:rPr lang="en-US" sz="4400" b="1" dirty="0" err="1"/>
              <a:t>đăng</a:t>
            </a:r>
            <a:r>
              <a:rPr lang="en-US" sz="4400" b="1" dirty="0"/>
              <a:t> </a:t>
            </a:r>
            <a:r>
              <a:rPr lang="en-US" sz="4400" b="1" dirty="0" err="1"/>
              <a:t>ký</a:t>
            </a:r>
            <a:r>
              <a:rPr lang="en-US" sz="4400" b="1" dirty="0"/>
              <a:t> </a:t>
            </a:r>
            <a:r>
              <a:rPr lang="en-US" sz="4400" b="1" dirty="0" err="1"/>
              <a:t>xét</a:t>
            </a:r>
            <a:r>
              <a:rPr lang="en-US" sz="4400" b="1" dirty="0"/>
              <a:t> </a:t>
            </a:r>
            <a:r>
              <a:rPr lang="en-US" sz="4400" b="1" dirty="0" err="1"/>
              <a:t>tuyển</a:t>
            </a:r>
            <a:r>
              <a:rPr lang="en-US" sz="4400" b="1" dirty="0"/>
              <a:t> </a:t>
            </a:r>
            <a:r>
              <a:rPr lang="en-US" sz="4400" b="1" dirty="0" err="1"/>
              <a:t>đại</a:t>
            </a:r>
            <a:r>
              <a:rPr lang="en-US" sz="4400" b="1" dirty="0"/>
              <a:t> </a:t>
            </a:r>
            <a:r>
              <a:rPr lang="en-US" sz="4400" b="1" dirty="0" err="1"/>
              <a:t>học</a:t>
            </a:r>
            <a:r>
              <a:rPr lang="en-US" sz="4400" b="1" dirty="0"/>
              <a:t>, </a:t>
            </a:r>
            <a:r>
              <a:rPr lang="en-US" sz="4400" b="1" dirty="0" err="1"/>
              <a:t>cao</a:t>
            </a:r>
            <a:r>
              <a:rPr lang="en-US" sz="4400" b="1" dirty="0"/>
              <a:t> </a:t>
            </a:r>
            <a:r>
              <a:rPr lang="en-US" sz="4400" b="1" dirty="0" err="1"/>
              <a:t>đẳng</a:t>
            </a:r>
            <a:r>
              <a:rPr lang="en-US" sz="4400" b="1" dirty="0"/>
              <a:t> </a:t>
            </a:r>
            <a:r>
              <a:rPr lang="en-US" sz="4400" b="1" dirty="0" err="1"/>
              <a:t>là</a:t>
            </a:r>
            <a:r>
              <a:rPr lang="en-US" sz="4400" b="1" dirty="0"/>
              <a:t> 642.945, </a:t>
            </a:r>
            <a:r>
              <a:rPr lang="en-US" sz="4400" b="1" dirty="0" err="1"/>
              <a:t>giảm</a:t>
            </a:r>
            <a:r>
              <a:rPr lang="en-US" sz="4400" b="1" dirty="0"/>
              <a:t> 1,46% so </a:t>
            </a:r>
            <a:r>
              <a:rPr lang="en-US" sz="4400" b="1" dirty="0" err="1"/>
              <a:t>với</a:t>
            </a:r>
            <a:r>
              <a:rPr lang="en-US" sz="4400" b="1" dirty="0"/>
              <a:t> </a:t>
            </a:r>
            <a:r>
              <a:rPr lang="en-US" sz="4400" b="1" dirty="0" err="1"/>
              <a:t>năm</a:t>
            </a:r>
            <a:r>
              <a:rPr lang="en-US" sz="4400" b="1" dirty="0"/>
              <a:t> 2019. </a:t>
            </a:r>
            <a:r>
              <a:rPr lang="en-US" sz="4400" b="1" dirty="0" err="1"/>
              <a:t>Tổng</a:t>
            </a:r>
            <a:r>
              <a:rPr lang="en-US" sz="4400" b="1" dirty="0"/>
              <a:t> </a:t>
            </a:r>
            <a:r>
              <a:rPr lang="en-US" sz="4400" b="1" dirty="0" err="1"/>
              <a:t>số</a:t>
            </a:r>
            <a:r>
              <a:rPr lang="en-US" sz="4400" b="1" dirty="0"/>
              <a:t> </a:t>
            </a:r>
            <a:r>
              <a:rPr lang="en-US" sz="4400" b="1" dirty="0" err="1"/>
              <a:t>nguyện</a:t>
            </a:r>
            <a:r>
              <a:rPr lang="en-US" sz="4400" b="1" dirty="0"/>
              <a:t> </a:t>
            </a:r>
            <a:r>
              <a:rPr lang="en-US" sz="4400" b="1" dirty="0" err="1"/>
              <a:t>vọng</a:t>
            </a:r>
            <a:r>
              <a:rPr lang="en-US" sz="4400" b="1" dirty="0"/>
              <a:t> </a:t>
            </a:r>
            <a:r>
              <a:rPr lang="en-US" sz="4400" b="1" dirty="0" err="1"/>
              <a:t>đăng</a:t>
            </a:r>
            <a:r>
              <a:rPr lang="en-US" sz="4400" b="1" dirty="0"/>
              <a:t> </a:t>
            </a:r>
            <a:r>
              <a:rPr lang="en-US" sz="4400" b="1" dirty="0" err="1"/>
              <a:t>ký</a:t>
            </a:r>
            <a:r>
              <a:rPr lang="en-US" sz="4400" b="1" dirty="0"/>
              <a:t> </a:t>
            </a:r>
            <a:r>
              <a:rPr lang="en-US" sz="4400" b="1" dirty="0" err="1"/>
              <a:t>xét</a:t>
            </a:r>
            <a:r>
              <a:rPr lang="en-US" sz="4400" b="1" dirty="0"/>
              <a:t> </a:t>
            </a:r>
            <a:r>
              <a:rPr lang="en-US" sz="4400" b="1" dirty="0" err="1"/>
              <a:t>tuyển</a:t>
            </a:r>
            <a:r>
              <a:rPr lang="en-US" sz="4400" b="1" dirty="0"/>
              <a:t> </a:t>
            </a:r>
            <a:r>
              <a:rPr lang="en-US" sz="4400" b="1" dirty="0" err="1"/>
              <a:t>là</a:t>
            </a:r>
            <a:r>
              <a:rPr lang="en-US" sz="4400" b="1" dirty="0"/>
              <a:t> 2.494.210, </a:t>
            </a:r>
            <a:r>
              <a:rPr lang="en-US" sz="4400" b="1" dirty="0" err="1"/>
              <a:t>giảm</a:t>
            </a:r>
            <a:r>
              <a:rPr lang="en-US" sz="4400" b="1" dirty="0"/>
              <a:t> 3,14% so </a:t>
            </a:r>
            <a:r>
              <a:rPr lang="en-US" sz="4400" b="1" dirty="0" err="1"/>
              <a:t>với</a:t>
            </a:r>
            <a:r>
              <a:rPr lang="en-US" sz="4400" b="1" dirty="0"/>
              <a:t> </a:t>
            </a:r>
            <a:r>
              <a:rPr lang="en-US" sz="4400" b="1" dirty="0" err="1"/>
              <a:t>năm</a:t>
            </a:r>
            <a:r>
              <a:rPr lang="en-US" sz="4400" b="1" dirty="0"/>
              <a:t> 2019.</a:t>
            </a:r>
            <a:endParaRPr sz="4400" dirty="0">
              <a:latin typeface="Noto Sans"/>
              <a:cs typeface="Noto Sans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834861492"/>
              </p:ext>
            </p:extLst>
          </p:nvPr>
        </p:nvGraphicFramePr>
        <p:xfrm>
          <a:off x="8763000" y="1257300"/>
          <a:ext cx="70104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0" b="1" spc="160" dirty="0" err="1" smtClean="0">
                <a:latin typeface="Noto Sans"/>
                <a:cs typeface="Noto Sans"/>
              </a:rPr>
              <a:t>Kết</a:t>
            </a:r>
            <a:r>
              <a:rPr lang="en-US" sz="8000" b="1" spc="160" dirty="0" smtClean="0">
                <a:latin typeface="Noto Sans"/>
                <a:cs typeface="Noto Sans"/>
              </a:rPr>
              <a:t> </a:t>
            </a:r>
            <a:r>
              <a:rPr lang="en-US" sz="8000" b="1" spc="160" dirty="0" err="1" smtClean="0">
                <a:latin typeface="Noto Sans"/>
                <a:cs typeface="Noto Sans"/>
              </a:rPr>
              <a:t>luận</a:t>
            </a:r>
            <a:endParaRPr sz="8000" dirty="0">
              <a:latin typeface="Noto Sans"/>
              <a:cs typeface="Noto San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996950" y="2324100"/>
            <a:ext cx="7461250" cy="5909310"/>
          </a:xfrm>
        </p:spPr>
        <p:txBody>
          <a:bodyPr/>
          <a:lstStyle/>
          <a:p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sàn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thí</a:t>
            </a:r>
            <a:r>
              <a:rPr lang="en-US" sz="4800" dirty="0" smtClean="0"/>
              <a:t> </a:t>
            </a:r>
            <a:r>
              <a:rPr lang="en-US" sz="4800" dirty="0" err="1" smtClean="0"/>
              <a:t>sinh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</a:t>
            </a:r>
            <a:r>
              <a:rPr lang="en-US" sz="4800" dirty="0" err="1" smtClean="0"/>
              <a:t>năm</a:t>
            </a:r>
            <a:r>
              <a:rPr lang="en-US" sz="4800" dirty="0" smtClean="0"/>
              <a:t> 2020 </a:t>
            </a:r>
            <a:r>
              <a:rPr lang="en-US" sz="4800" dirty="0" err="1" smtClean="0"/>
              <a:t>cao</a:t>
            </a:r>
            <a:r>
              <a:rPr lang="en-US" sz="4800" dirty="0" smtClean="0"/>
              <a:t> </a:t>
            </a:r>
            <a:r>
              <a:rPr lang="en-US" sz="4800" dirty="0" err="1" smtClean="0"/>
              <a:t>hơn</a:t>
            </a:r>
            <a:r>
              <a:rPr lang="en-US" sz="4800" dirty="0" smtClean="0"/>
              <a:t> </a:t>
            </a:r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sàn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thí</a:t>
            </a:r>
            <a:r>
              <a:rPr lang="en-US" sz="4800" dirty="0" smtClean="0"/>
              <a:t> </a:t>
            </a:r>
            <a:r>
              <a:rPr lang="en-US" sz="4800" dirty="0" err="1" smtClean="0"/>
              <a:t>sinh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2019.Điều </a:t>
            </a:r>
            <a:r>
              <a:rPr lang="en-US" sz="4800" dirty="0" err="1" smtClean="0"/>
              <a:t>đó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cho</a:t>
            </a:r>
            <a:r>
              <a:rPr lang="en-US" sz="4800" dirty="0" smtClean="0"/>
              <a:t> </a:t>
            </a:r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chuẩn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</a:t>
            </a:r>
            <a:r>
              <a:rPr lang="en-US" sz="4800" dirty="0" err="1" smtClean="0"/>
              <a:t>các</a:t>
            </a:r>
            <a:r>
              <a:rPr lang="en-US" sz="4800" dirty="0" smtClean="0"/>
              <a:t> </a:t>
            </a:r>
            <a:r>
              <a:rPr lang="en-US" sz="4800" dirty="0" err="1" smtClean="0"/>
              <a:t>trường</a:t>
            </a:r>
            <a:r>
              <a:rPr lang="en-US" sz="4800" dirty="0" smtClean="0"/>
              <a:t> </a:t>
            </a:r>
            <a:r>
              <a:rPr lang="en-US" sz="4800" dirty="0" err="1" smtClean="0"/>
              <a:t>đại</a:t>
            </a:r>
            <a:r>
              <a:rPr lang="en-US" sz="4800" dirty="0" smtClean="0"/>
              <a:t> </a:t>
            </a:r>
            <a:r>
              <a:rPr lang="en-US" sz="4800" dirty="0" err="1" smtClean="0"/>
              <a:t>học</a:t>
            </a:r>
            <a:r>
              <a:rPr lang="en-US" sz="4800" dirty="0" smtClean="0"/>
              <a:t> </a:t>
            </a:r>
            <a:r>
              <a:rPr lang="en-US" sz="4800" dirty="0" err="1" smtClean="0"/>
              <a:t>của</a:t>
            </a:r>
            <a:r>
              <a:rPr lang="en-US" sz="4800" dirty="0" smtClean="0"/>
              <a:t> 2020 </a:t>
            </a:r>
            <a:r>
              <a:rPr lang="en-US" sz="4800" dirty="0" err="1" smtClean="0"/>
              <a:t>tăng</a:t>
            </a:r>
            <a:r>
              <a:rPr lang="en-US" sz="4800" dirty="0" smtClean="0"/>
              <a:t> </a:t>
            </a:r>
            <a:r>
              <a:rPr lang="en-US" sz="4800" dirty="0" err="1" smtClean="0"/>
              <a:t>từ</a:t>
            </a:r>
            <a:r>
              <a:rPr lang="en-US" sz="4800" dirty="0" smtClean="0"/>
              <a:t> </a:t>
            </a:r>
            <a:r>
              <a:rPr lang="en-US" sz="4800" dirty="0" err="1" smtClean="0"/>
              <a:t>khoảng</a:t>
            </a:r>
            <a:r>
              <a:rPr lang="en-US" sz="4800" dirty="0" smtClean="0"/>
              <a:t> 1-3 </a:t>
            </a:r>
            <a:r>
              <a:rPr lang="en-US" sz="4800" dirty="0" err="1" smtClean="0"/>
              <a:t>điểm</a:t>
            </a:r>
            <a:r>
              <a:rPr lang="en-US" sz="4800" dirty="0" smtClean="0"/>
              <a:t> </a:t>
            </a:r>
            <a:r>
              <a:rPr lang="en-US" sz="4800" dirty="0" err="1" smtClean="0"/>
              <a:t>điểm</a:t>
            </a:r>
            <a:r>
              <a:rPr lang="en-US" sz="4800" dirty="0"/>
              <a:t>.</a:t>
            </a:r>
          </a:p>
        </p:txBody>
      </p:sp>
      <p:pic>
        <p:nvPicPr>
          <p:cNvPr id="3076" name="Picture 4" descr="Top 10 trường Đại học TPHCM nổi tiếng - chất lượng hàng đầ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171700"/>
            <a:ext cx="8686800" cy="58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2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162434" y="5830774"/>
            <a:ext cx="3955664" cy="119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637" y="631471"/>
            <a:ext cx="16776522" cy="39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637" y="9258299"/>
            <a:ext cx="16776522" cy="398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6998" y="3594508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for watching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443" y="1286418"/>
            <a:ext cx="1002093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Giới</a:t>
            </a:r>
            <a:r>
              <a:rPr lang="en-US" sz="8500" b="1" spc="-22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thiệu</a:t>
            </a:r>
            <a:r>
              <a:rPr lang="en-US" sz="8500" b="1" spc="-22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dự</a:t>
            </a:r>
            <a:r>
              <a:rPr lang="en-US" sz="8500" b="1" spc="-22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8500" b="1" spc="-22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án</a:t>
            </a:r>
            <a:endParaRPr sz="85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3044" y="6503746"/>
            <a:ext cx="2900396" cy="559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50" b="1" spc="-70" dirty="0" err="1">
                <a:solidFill>
                  <a:srgbClr val="456773"/>
                </a:solidFill>
                <a:latin typeface="Trebuchet MS"/>
                <a:cs typeface="Trebuchet MS"/>
              </a:rPr>
              <a:t>Phần</a:t>
            </a:r>
            <a:r>
              <a:rPr lang="en-US" sz="3550" b="1" spc="-70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3550" b="1" spc="-70" dirty="0" err="1">
                <a:solidFill>
                  <a:srgbClr val="456773"/>
                </a:solidFill>
                <a:latin typeface="Trebuchet MS"/>
                <a:cs typeface="Trebuchet MS"/>
              </a:rPr>
              <a:t>kết</a:t>
            </a:r>
            <a:r>
              <a:rPr lang="en-US" sz="3550" b="1" spc="-70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3550" b="1" spc="-70" dirty="0" err="1">
                <a:solidFill>
                  <a:srgbClr val="456773"/>
                </a:solidFill>
                <a:latin typeface="Trebuchet MS"/>
                <a:cs typeface="Trebuchet MS"/>
              </a:rPr>
              <a:t>luận</a:t>
            </a:r>
            <a:endParaRPr sz="35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22430" y="4565073"/>
            <a:ext cx="1539240" cy="1095375"/>
            <a:chOff x="13822430" y="4565073"/>
            <a:chExt cx="1539240" cy="1095375"/>
          </a:xfrm>
        </p:grpSpPr>
        <p:sp>
          <p:nvSpPr>
            <p:cNvPr id="5" name="object 5"/>
            <p:cNvSpPr/>
            <p:nvPr/>
          </p:nvSpPr>
          <p:spPr>
            <a:xfrm>
              <a:off x="13972597" y="4565073"/>
              <a:ext cx="1239520" cy="948690"/>
            </a:xfrm>
            <a:custGeom>
              <a:avLst/>
              <a:gdLst/>
              <a:ahLst/>
              <a:cxnLst/>
              <a:rect l="l" t="t" r="r" b="b"/>
              <a:pathLst>
                <a:path w="1239519" h="948689">
                  <a:moveTo>
                    <a:pt x="1163810" y="948662"/>
                  </a:moveTo>
                  <a:lnTo>
                    <a:pt x="75100" y="948662"/>
                  </a:lnTo>
                  <a:lnTo>
                    <a:pt x="45867" y="942754"/>
                  </a:lnTo>
                  <a:lnTo>
                    <a:pt x="21995" y="926641"/>
                  </a:lnTo>
                  <a:lnTo>
                    <a:pt x="5901" y="902743"/>
                  </a:lnTo>
                  <a:lnTo>
                    <a:pt x="0" y="873478"/>
                  </a:lnTo>
                  <a:lnTo>
                    <a:pt x="0" y="75184"/>
                  </a:lnTo>
                  <a:lnTo>
                    <a:pt x="5901" y="45918"/>
                  </a:lnTo>
                  <a:lnTo>
                    <a:pt x="21995" y="22020"/>
                  </a:lnTo>
                  <a:lnTo>
                    <a:pt x="45867" y="5908"/>
                  </a:lnTo>
                  <a:lnTo>
                    <a:pt x="75100" y="0"/>
                  </a:lnTo>
                  <a:lnTo>
                    <a:pt x="1163810" y="0"/>
                  </a:lnTo>
                  <a:lnTo>
                    <a:pt x="1193044" y="5908"/>
                  </a:lnTo>
                  <a:lnTo>
                    <a:pt x="1216915" y="22022"/>
                  </a:lnTo>
                  <a:lnTo>
                    <a:pt x="1233010" y="45920"/>
                  </a:lnTo>
                  <a:lnTo>
                    <a:pt x="1238911" y="75184"/>
                  </a:lnTo>
                  <a:lnTo>
                    <a:pt x="75100" y="75184"/>
                  </a:lnTo>
                  <a:lnTo>
                    <a:pt x="75100" y="873478"/>
                  </a:lnTo>
                  <a:lnTo>
                    <a:pt x="1238911" y="873478"/>
                  </a:lnTo>
                  <a:lnTo>
                    <a:pt x="1233010" y="902743"/>
                  </a:lnTo>
                  <a:lnTo>
                    <a:pt x="1216915" y="926641"/>
                  </a:lnTo>
                  <a:lnTo>
                    <a:pt x="1193044" y="942754"/>
                  </a:lnTo>
                  <a:lnTo>
                    <a:pt x="1163810" y="948662"/>
                  </a:lnTo>
                  <a:close/>
                </a:path>
                <a:path w="1239519" h="948689">
                  <a:moveTo>
                    <a:pt x="1238911" y="873478"/>
                  </a:moveTo>
                  <a:lnTo>
                    <a:pt x="1163810" y="873478"/>
                  </a:lnTo>
                  <a:lnTo>
                    <a:pt x="1163810" y="75184"/>
                  </a:lnTo>
                  <a:lnTo>
                    <a:pt x="1238911" y="75184"/>
                  </a:lnTo>
                  <a:lnTo>
                    <a:pt x="1238911" y="873478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36150" y="4713464"/>
              <a:ext cx="911860" cy="629285"/>
            </a:xfrm>
            <a:custGeom>
              <a:avLst/>
              <a:gdLst/>
              <a:ahLst/>
              <a:cxnLst/>
              <a:rect l="l" t="t" r="r" b="b"/>
              <a:pathLst>
                <a:path w="911859" h="629285">
                  <a:moveTo>
                    <a:pt x="874267" y="628759"/>
                  </a:moveTo>
                  <a:lnTo>
                    <a:pt x="37550" y="628759"/>
                  </a:lnTo>
                  <a:lnTo>
                    <a:pt x="22933" y="625805"/>
                  </a:lnTo>
                  <a:lnTo>
                    <a:pt x="10997" y="617749"/>
                  </a:lnTo>
                  <a:lnTo>
                    <a:pt x="2950" y="605800"/>
                  </a:lnTo>
                  <a:lnTo>
                    <a:pt x="0" y="591167"/>
                  </a:lnTo>
                  <a:lnTo>
                    <a:pt x="0" y="37592"/>
                  </a:lnTo>
                  <a:lnTo>
                    <a:pt x="2950" y="22959"/>
                  </a:lnTo>
                  <a:lnTo>
                    <a:pt x="10997" y="11010"/>
                  </a:lnTo>
                  <a:lnTo>
                    <a:pt x="22933" y="2954"/>
                  </a:lnTo>
                  <a:lnTo>
                    <a:pt x="37550" y="0"/>
                  </a:lnTo>
                  <a:lnTo>
                    <a:pt x="874267" y="0"/>
                  </a:lnTo>
                  <a:lnTo>
                    <a:pt x="888884" y="2954"/>
                  </a:lnTo>
                  <a:lnTo>
                    <a:pt x="900820" y="11010"/>
                  </a:lnTo>
                  <a:lnTo>
                    <a:pt x="908867" y="22959"/>
                  </a:lnTo>
                  <a:lnTo>
                    <a:pt x="911818" y="37592"/>
                  </a:lnTo>
                  <a:lnTo>
                    <a:pt x="911818" y="591167"/>
                  </a:lnTo>
                  <a:lnTo>
                    <a:pt x="908867" y="605800"/>
                  </a:lnTo>
                  <a:lnTo>
                    <a:pt x="900820" y="617749"/>
                  </a:lnTo>
                  <a:lnTo>
                    <a:pt x="888884" y="625805"/>
                  </a:lnTo>
                  <a:lnTo>
                    <a:pt x="874267" y="628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98594" y="4675872"/>
              <a:ext cx="987425" cy="704215"/>
            </a:xfrm>
            <a:custGeom>
              <a:avLst/>
              <a:gdLst/>
              <a:ahLst/>
              <a:cxnLst/>
              <a:rect l="l" t="t" r="r" b="b"/>
              <a:pathLst>
                <a:path w="987425" h="704214">
                  <a:moveTo>
                    <a:pt x="911818" y="703943"/>
                  </a:moveTo>
                  <a:lnTo>
                    <a:pt x="75100" y="703943"/>
                  </a:lnTo>
                  <a:lnTo>
                    <a:pt x="45867" y="698035"/>
                  </a:lnTo>
                  <a:lnTo>
                    <a:pt x="21995" y="681923"/>
                  </a:lnTo>
                  <a:lnTo>
                    <a:pt x="5901" y="658025"/>
                  </a:lnTo>
                  <a:lnTo>
                    <a:pt x="0" y="628759"/>
                  </a:lnTo>
                  <a:lnTo>
                    <a:pt x="0" y="75184"/>
                  </a:lnTo>
                  <a:lnTo>
                    <a:pt x="5901" y="45918"/>
                  </a:lnTo>
                  <a:lnTo>
                    <a:pt x="21995" y="22020"/>
                  </a:lnTo>
                  <a:lnTo>
                    <a:pt x="45867" y="5908"/>
                  </a:lnTo>
                  <a:lnTo>
                    <a:pt x="75100" y="0"/>
                  </a:lnTo>
                  <a:lnTo>
                    <a:pt x="911818" y="0"/>
                  </a:lnTo>
                  <a:lnTo>
                    <a:pt x="941051" y="5908"/>
                  </a:lnTo>
                  <a:lnTo>
                    <a:pt x="964923" y="22020"/>
                  </a:lnTo>
                  <a:lnTo>
                    <a:pt x="981017" y="45918"/>
                  </a:lnTo>
                  <a:lnTo>
                    <a:pt x="986918" y="75184"/>
                  </a:lnTo>
                  <a:lnTo>
                    <a:pt x="75100" y="75184"/>
                  </a:lnTo>
                  <a:lnTo>
                    <a:pt x="75100" y="628759"/>
                  </a:lnTo>
                  <a:lnTo>
                    <a:pt x="986918" y="628759"/>
                  </a:lnTo>
                  <a:lnTo>
                    <a:pt x="981017" y="658025"/>
                  </a:lnTo>
                  <a:lnTo>
                    <a:pt x="964923" y="681923"/>
                  </a:lnTo>
                  <a:lnTo>
                    <a:pt x="941051" y="698035"/>
                  </a:lnTo>
                  <a:lnTo>
                    <a:pt x="911818" y="703943"/>
                  </a:lnTo>
                  <a:close/>
                </a:path>
                <a:path w="987425" h="704214">
                  <a:moveTo>
                    <a:pt x="986918" y="628759"/>
                  </a:moveTo>
                  <a:lnTo>
                    <a:pt x="911818" y="628759"/>
                  </a:lnTo>
                  <a:lnTo>
                    <a:pt x="911818" y="75184"/>
                  </a:lnTo>
                  <a:lnTo>
                    <a:pt x="986918" y="75184"/>
                  </a:lnTo>
                  <a:lnTo>
                    <a:pt x="986918" y="628759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59981" y="5445948"/>
              <a:ext cx="1464310" cy="177165"/>
            </a:xfrm>
            <a:custGeom>
              <a:avLst/>
              <a:gdLst/>
              <a:ahLst/>
              <a:cxnLst/>
              <a:rect l="l" t="t" r="r" b="b"/>
              <a:pathLst>
                <a:path w="1464309" h="177164">
                  <a:moveTo>
                    <a:pt x="1375814" y="176850"/>
                  </a:moveTo>
                  <a:lnTo>
                    <a:pt x="88324" y="176850"/>
                  </a:lnTo>
                  <a:lnTo>
                    <a:pt x="53976" y="169891"/>
                  </a:lnTo>
                  <a:lnTo>
                    <a:pt x="25897" y="150924"/>
                  </a:lnTo>
                  <a:lnTo>
                    <a:pt x="6951" y="122814"/>
                  </a:lnTo>
                  <a:lnTo>
                    <a:pt x="0" y="88428"/>
                  </a:lnTo>
                  <a:lnTo>
                    <a:pt x="6951" y="54040"/>
                  </a:lnTo>
                  <a:lnTo>
                    <a:pt x="25897" y="25929"/>
                  </a:lnTo>
                  <a:lnTo>
                    <a:pt x="53976" y="6960"/>
                  </a:lnTo>
                  <a:lnTo>
                    <a:pt x="88324" y="0"/>
                  </a:lnTo>
                  <a:lnTo>
                    <a:pt x="1375814" y="0"/>
                  </a:lnTo>
                  <a:lnTo>
                    <a:pt x="1410164" y="6960"/>
                  </a:lnTo>
                  <a:lnTo>
                    <a:pt x="1438244" y="25929"/>
                  </a:lnTo>
                  <a:lnTo>
                    <a:pt x="1457192" y="54040"/>
                  </a:lnTo>
                  <a:lnTo>
                    <a:pt x="1464145" y="88428"/>
                  </a:lnTo>
                  <a:lnTo>
                    <a:pt x="1457192" y="122812"/>
                  </a:lnTo>
                  <a:lnTo>
                    <a:pt x="1438244" y="150922"/>
                  </a:lnTo>
                  <a:lnTo>
                    <a:pt x="1410164" y="169890"/>
                  </a:lnTo>
                  <a:lnTo>
                    <a:pt x="1375814" y="176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22430" y="5408362"/>
              <a:ext cx="1539240" cy="252095"/>
            </a:xfrm>
            <a:custGeom>
              <a:avLst/>
              <a:gdLst/>
              <a:ahLst/>
              <a:cxnLst/>
              <a:rect l="l" t="t" r="r" b="b"/>
              <a:pathLst>
                <a:path w="1539240" h="252095">
                  <a:moveTo>
                    <a:pt x="1413371" y="252028"/>
                  </a:moveTo>
                  <a:lnTo>
                    <a:pt x="125874" y="252028"/>
                  </a:lnTo>
                  <a:lnTo>
                    <a:pt x="76924" y="242109"/>
                  </a:lnTo>
                  <a:lnTo>
                    <a:pt x="36908" y="215077"/>
                  </a:lnTo>
                  <a:lnTo>
                    <a:pt x="9907" y="175016"/>
                  </a:lnTo>
                  <a:lnTo>
                    <a:pt x="0" y="126014"/>
                  </a:lnTo>
                  <a:lnTo>
                    <a:pt x="9907" y="77012"/>
                  </a:lnTo>
                  <a:lnTo>
                    <a:pt x="36910" y="36951"/>
                  </a:lnTo>
                  <a:lnTo>
                    <a:pt x="76926" y="9918"/>
                  </a:lnTo>
                  <a:lnTo>
                    <a:pt x="125874" y="0"/>
                  </a:lnTo>
                  <a:lnTo>
                    <a:pt x="1413371" y="0"/>
                  </a:lnTo>
                  <a:lnTo>
                    <a:pt x="1462319" y="9918"/>
                  </a:lnTo>
                  <a:lnTo>
                    <a:pt x="1502335" y="36951"/>
                  </a:lnTo>
                  <a:lnTo>
                    <a:pt x="1528106" y="75184"/>
                  </a:lnTo>
                  <a:lnTo>
                    <a:pt x="125874" y="75184"/>
                  </a:lnTo>
                  <a:lnTo>
                    <a:pt x="106111" y="79178"/>
                  </a:lnTo>
                  <a:lnTo>
                    <a:pt x="89972" y="90072"/>
                  </a:lnTo>
                  <a:lnTo>
                    <a:pt x="79091" y="106229"/>
                  </a:lnTo>
                  <a:lnTo>
                    <a:pt x="75100" y="126014"/>
                  </a:lnTo>
                  <a:lnTo>
                    <a:pt x="79091" y="145799"/>
                  </a:lnTo>
                  <a:lnTo>
                    <a:pt x="89972" y="161956"/>
                  </a:lnTo>
                  <a:lnTo>
                    <a:pt x="106111" y="172850"/>
                  </a:lnTo>
                  <a:lnTo>
                    <a:pt x="125874" y="176844"/>
                  </a:lnTo>
                  <a:lnTo>
                    <a:pt x="1528108" y="176844"/>
                  </a:lnTo>
                  <a:lnTo>
                    <a:pt x="1502337" y="215079"/>
                  </a:lnTo>
                  <a:lnTo>
                    <a:pt x="1462321" y="242110"/>
                  </a:lnTo>
                  <a:lnTo>
                    <a:pt x="1413371" y="252028"/>
                  </a:lnTo>
                  <a:close/>
                </a:path>
                <a:path w="1539240" h="252095">
                  <a:moveTo>
                    <a:pt x="1528108" y="176844"/>
                  </a:moveTo>
                  <a:lnTo>
                    <a:pt x="1413371" y="176844"/>
                  </a:lnTo>
                  <a:lnTo>
                    <a:pt x="1433134" y="172850"/>
                  </a:lnTo>
                  <a:lnTo>
                    <a:pt x="1449273" y="161956"/>
                  </a:lnTo>
                  <a:lnTo>
                    <a:pt x="1460155" y="145799"/>
                  </a:lnTo>
                  <a:lnTo>
                    <a:pt x="1464145" y="126014"/>
                  </a:lnTo>
                  <a:lnTo>
                    <a:pt x="1460155" y="106229"/>
                  </a:lnTo>
                  <a:lnTo>
                    <a:pt x="1449273" y="90072"/>
                  </a:lnTo>
                  <a:lnTo>
                    <a:pt x="1433134" y="79178"/>
                  </a:lnTo>
                  <a:lnTo>
                    <a:pt x="1413371" y="75184"/>
                  </a:lnTo>
                  <a:lnTo>
                    <a:pt x="1528106" y="75184"/>
                  </a:lnTo>
                  <a:lnTo>
                    <a:pt x="1529338" y="77012"/>
                  </a:lnTo>
                  <a:lnTo>
                    <a:pt x="1539246" y="126014"/>
                  </a:lnTo>
                  <a:lnTo>
                    <a:pt x="1529338" y="175019"/>
                  </a:lnTo>
                  <a:lnTo>
                    <a:pt x="1528108" y="176844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47692" y="4988562"/>
              <a:ext cx="237769" cy="75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47698" y="5161717"/>
              <a:ext cx="400685" cy="75565"/>
            </a:xfrm>
            <a:custGeom>
              <a:avLst/>
              <a:gdLst/>
              <a:ahLst/>
              <a:cxnLst/>
              <a:rect l="l" t="t" r="r" b="b"/>
              <a:pathLst>
                <a:path w="400684" h="75564">
                  <a:moveTo>
                    <a:pt x="362887" y="75184"/>
                  </a:moveTo>
                  <a:lnTo>
                    <a:pt x="37550" y="75184"/>
                  </a:lnTo>
                  <a:lnTo>
                    <a:pt x="22933" y="72230"/>
                  </a:lnTo>
                  <a:lnTo>
                    <a:pt x="10997" y="64174"/>
                  </a:lnTo>
                  <a:lnTo>
                    <a:pt x="2950" y="52224"/>
                  </a:lnTo>
                  <a:lnTo>
                    <a:pt x="0" y="37592"/>
                  </a:lnTo>
                  <a:lnTo>
                    <a:pt x="2950" y="22959"/>
                  </a:lnTo>
                  <a:lnTo>
                    <a:pt x="10997" y="11010"/>
                  </a:lnTo>
                  <a:lnTo>
                    <a:pt x="22933" y="2954"/>
                  </a:lnTo>
                  <a:lnTo>
                    <a:pt x="37550" y="0"/>
                  </a:lnTo>
                  <a:lnTo>
                    <a:pt x="362887" y="0"/>
                  </a:lnTo>
                  <a:lnTo>
                    <a:pt x="377504" y="2954"/>
                  </a:lnTo>
                  <a:lnTo>
                    <a:pt x="389440" y="11010"/>
                  </a:lnTo>
                  <a:lnTo>
                    <a:pt x="397487" y="22959"/>
                  </a:lnTo>
                  <a:lnTo>
                    <a:pt x="400438" y="37592"/>
                  </a:lnTo>
                  <a:lnTo>
                    <a:pt x="397486" y="52224"/>
                  </a:lnTo>
                  <a:lnTo>
                    <a:pt x="389438" y="64174"/>
                  </a:lnTo>
                  <a:lnTo>
                    <a:pt x="377502" y="72230"/>
                  </a:lnTo>
                  <a:lnTo>
                    <a:pt x="362887" y="75184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52902" y="4716436"/>
              <a:ext cx="180340" cy="347345"/>
            </a:xfrm>
            <a:custGeom>
              <a:avLst/>
              <a:gdLst/>
              <a:ahLst/>
              <a:cxnLst/>
              <a:rect l="l" t="t" r="r" b="b"/>
              <a:pathLst>
                <a:path w="180340" h="347345">
                  <a:moveTo>
                    <a:pt x="146608" y="347310"/>
                  </a:moveTo>
                  <a:lnTo>
                    <a:pt x="142206" y="347310"/>
                  </a:lnTo>
                  <a:lnTo>
                    <a:pt x="134305" y="346468"/>
                  </a:lnTo>
                  <a:lnTo>
                    <a:pt x="126768" y="343987"/>
                  </a:lnTo>
                  <a:lnTo>
                    <a:pt x="119867" y="339937"/>
                  </a:lnTo>
                  <a:lnTo>
                    <a:pt x="113870" y="334384"/>
                  </a:lnTo>
                  <a:lnTo>
                    <a:pt x="89872" y="306768"/>
                  </a:lnTo>
                  <a:lnTo>
                    <a:pt x="65880" y="334384"/>
                  </a:lnTo>
                  <a:lnTo>
                    <a:pt x="59882" y="339933"/>
                  </a:lnTo>
                  <a:lnTo>
                    <a:pt x="52980" y="343983"/>
                  </a:lnTo>
                  <a:lnTo>
                    <a:pt x="45443" y="346465"/>
                  </a:lnTo>
                  <a:lnTo>
                    <a:pt x="37544" y="347310"/>
                  </a:lnTo>
                  <a:lnTo>
                    <a:pt x="33131" y="347310"/>
                  </a:lnTo>
                  <a:lnTo>
                    <a:pt x="1749" y="321058"/>
                  </a:lnTo>
                  <a:lnTo>
                    <a:pt x="0" y="309712"/>
                  </a:lnTo>
                  <a:lnTo>
                    <a:pt x="0" y="37592"/>
                  </a:lnTo>
                  <a:lnTo>
                    <a:pt x="2950" y="22959"/>
                  </a:lnTo>
                  <a:lnTo>
                    <a:pt x="10997" y="11010"/>
                  </a:lnTo>
                  <a:lnTo>
                    <a:pt x="22933" y="2954"/>
                  </a:lnTo>
                  <a:lnTo>
                    <a:pt x="37550" y="0"/>
                  </a:lnTo>
                  <a:lnTo>
                    <a:pt x="142200" y="0"/>
                  </a:lnTo>
                  <a:lnTo>
                    <a:pt x="156817" y="2954"/>
                  </a:lnTo>
                  <a:lnTo>
                    <a:pt x="168753" y="11010"/>
                  </a:lnTo>
                  <a:lnTo>
                    <a:pt x="176800" y="22959"/>
                  </a:lnTo>
                  <a:lnTo>
                    <a:pt x="179751" y="37592"/>
                  </a:lnTo>
                  <a:lnTo>
                    <a:pt x="179751" y="309712"/>
                  </a:lnTo>
                  <a:lnTo>
                    <a:pt x="155354" y="344921"/>
                  </a:lnTo>
                  <a:lnTo>
                    <a:pt x="146608" y="347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5352" y="4678850"/>
              <a:ext cx="255270" cy="422909"/>
            </a:xfrm>
            <a:custGeom>
              <a:avLst/>
              <a:gdLst/>
              <a:ahLst/>
              <a:cxnLst/>
              <a:rect l="l" t="t" r="r" b="b"/>
              <a:pathLst>
                <a:path w="255269" h="422910">
                  <a:moveTo>
                    <a:pt x="75083" y="422488"/>
                  </a:moveTo>
                  <a:lnTo>
                    <a:pt x="28790" y="406495"/>
                  </a:lnTo>
                  <a:lnTo>
                    <a:pt x="3497" y="369993"/>
                  </a:lnTo>
                  <a:lnTo>
                    <a:pt x="0" y="347304"/>
                  </a:lnTo>
                  <a:lnTo>
                    <a:pt x="0" y="75184"/>
                  </a:lnTo>
                  <a:lnTo>
                    <a:pt x="5901" y="45918"/>
                  </a:lnTo>
                  <a:lnTo>
                    <a:pt x="21995" y="22020"/>
                  </a:lnTo>
                  <a:lnTo>
                    <a:pt x="45867" y="5908"/>
                  </a:lnTo>
                  <a:lnTo>
                    <a:pt x="75100" y="0"/>
                  </a:lnTo>
                  <a:lnTo>
                    <a:pt x="179751" y="0"/>
                  </a:lnTo>
                  <a:lnTo>
                    <a:pt x="208982" y="5908"/>
                  </a:lnTo>
                  <a:lnTo>
                    <a:pt x="232854" y="22022"/>
                  </a:lnTo>
                  <a:lnTo>
                    <a:pt x="248949" y="45920"/>
                  </a:lnTo>
                  <a:lnTo>
                    <a:pt x="254852" y="75184"/>
                  </a:lnTo>
                  <a:lnTo>
                    <a:pt x="75100" y="75184"/>
                  </a:lnTo>
                  <a:lnTo>
                    <a:pt x="75100" y="347304"/>
                  </a:lnTo>
                  <a:lnTo>
                    <a:pt x="254852" y="347304"/>
                  </a:lnTo>
                  <a:lnTo>
                    <a:pt x="251355" y="369993"/>
                  </a:lnTo>
                  <a:lnTo>
                    <a:pt x="241461" y="390154"/>
                  </a:lnTo>
                  <a:lnTo>
                    <a:pt x="231020" y="401234"/>
                  </a:lnTo>
                  <a:lnTo>
                    <a:pt x="127428" y="401234"/>
                  </a:lnTo>
                  <a:lnTo>
                    <a:pt x="115973" y="410382"/>
                  </a:lnTo>
                  <a:lnTo>
                    <a:pt x="103164" y="417040"/>
                  </a:lnTo>
                  <a:lnTo>
                    <a:pt x="89401" y="421109"/>
                  </a:lnTo>
                  <a:lnTo>
                    <a:pt x="75083" y="422488"/>
                  </a:lnTo>
                  <a:close/>
                </a:path>
                <a:path w="255269" h="422910">
                  <a:moveTo>
                    <a:pt x="254852" y="347304"/>
                  </a:moveTo>
                  <a:lnTo>
                    <a:pt x="179751" y="347304"/>
                  </a:lnTo>
                  <a:lnTo>
                    <a:pt x="179751" y="75184"/>
                  </a:lnTo>
                  <a:lnTo>
                    <a:pt x="254852" y="75184"/>
                  </a:lnTo>
                  <a:lnTo>
                    <a:pt x="254852" y="347304"/>
                  </a:lnTo>
                  <a:close/>
                </a:path>
                <a:path w="255269" h="422910">
                  <a:moveTo>
                    <a:pt x="179751" y="347304"/>
                  </a:moveTo>
                  <a:lnTo>
                    <a:pt x="75100" y="347304"/>
                  </a:lnTo>
                  <a:lnTo>
                    <a:pt x="127423" y="287076"/>
                  </a:lnTo>
                  <a:lnTo>
                    <a:pt x="179751" y="347304"/>
                  </a:lnTo>
                  <a:close/>
                </a:path>
                <a:path w="255269" h="422910">
                  <a:moveTo>
                    <a:pt x="179768" y="422488"/>
                  </a:moveTo>
                  <a:lnTo>
                    <a:pt x="165450" y="421109"/>
                  </a:lnTo>
                  <a:lnTo>
                    <a:pt x="151688" y="417038"/>
                  </a:lnTo>
                  <a:lnTo>
                    <a:pt x="138880" y="410379"/>
                  </a:lnTo>
                  <a:lnTo>
                    <a:pt x="127428" y="401234"/>
                  </a:lnTo>
                  <a:lnTo>
                    <a:pt x="231020" y="401234"/>
                  </a:lnTo>
                  <a:lnTo>
                    <a:pt x="193000" y="421309"/>
                  </a:lnTo>
                  <a:lnTo>
                    <a:pt x="179768" y="422488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16923" y="6183092"/>
            <a:ext cx="4954131" cy="153695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561975">
              <a:lnSpc>
                <a:spcPts val="3829"/>
              </a:lnSpc>
              <a:spcBef>
                <a:spcPts val="585"/>
              </a:spcBef>
            </a:pPr>
            <a:r>
              <a:rPr lang="vi-VN" sz="3550" b="1" spc="-45" dirty="0">
                <a:solidFill>
                  <a:srgbClr val="456773"/>
                </a:solidFill>
                <a:latin typeface="Trebuchet MS"/>
                <a:cs typeface="Trebuchet MS"/>
              </a:rPr>
              <a:t>Phân tích số liệu thống kê về điểm chuẩn các trường đại học</a:t>
            </a:r>
            <a:endParaRPr lang="vi-VN" sz="3550" b="1" spc="-45" dirty="0">
              <a:solidFill>
                <a:srgbClr val="456773"/>
              </a:solidFill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16900" y="4565051"/>
            <a:ext cx="1624965" cy="1152525"/>
            <a:chOff x="8116900" y="4565051"/>
            <a:chExt cx="1624965" cy="1152525"/>
          </a:xfrm>
        </p:grpSpPr>
        <p:sp>
          <p:nvSpPr>
            <p:cNvPr id="16" name="object 16"/>
            <p:cNvSpPr/>
            <p:nvPr/>
          </p:nvSpPr>
          <p:spPr>
            <a:xfrm>
              <a:off x="8275409" y="4565051"/>
              <a:ext cx="1308100" cy="998219"/>
            </a:xfrm>
            <a:custGeom>
              <a:avLst/>
              <a:gdLst/>
              <a:ahLst/>
              <a:cxnLst/>
              <a:rect l="l" t="t" r="r" b="b"/>
              <a:pathLst>
                <a:path w="1308100" h="998220">
                  <a:moveTo>
                    <a:pt x="1228456" y="998159"/>
                  </a:moveTo>
                  <a:lnTo>
                    <a:pt x="79272" y="998159"/>
                  </a:lnTo>
                  <a:lnTo>
                    <a:pt x="48415" y="991942"/>
                  </a:lnTo>
                  <a:lnTo>
                    <a:pt x="23217" y="974989"/>
                  </a:lnTo>
                  <a:lnTo>
                    <a:pt x="6229" y="949844"/>
                  </a:lnTo>
                  <a:lnTo>
                    <a:pt x="0" y="919052"/>
                  </a:lnTo>
                  <a:lnTo>
                    <a:pt x="0" y="79106"/>
                  </a:lnTo>
                  <a:lnTo>
                    <a:pt x="6229" y="48314"/>
                  </a:lnTo>
                  <a:lnTo>
                    <a:pt x="23217" y="23169"/>
                  </a:lnTo>
                  <a:lnTo>
                    <a:pt x="48415" y="6216"/>
                  </a:lnTo>
                  <a:lnTo>
                    <a:pt x="79272" y="0"/>
                  </a:lnTo>
                  <a:lnTo>
                    <a:pt x="1228456" y="0"/>
                  </a:lnTo>
                  <a:lnTo>
                    <a:pt x="1259313" y="6217"/>
                  </a:lnTo>
                  <a:lnTo>
                    <a:pt x="1284511" y="23171"/>
                  </a:lnTo>
                  <a:lnTo>
                    <a:pt x="1301499" y="48316"/>
                  </a:lnTo>
                  <a:lnTo>
                    <a:pt x="1307728" y="79106"/>
                  </a:lnTo>
                  <a:lnTo>
                    <a:pt x="79272" y="79106"/>
                  </a:lnTo>
                  <a:lnTo>
                    <a:pt x="79272" y="919052"/>
                  </a:lnTo>
                  <a:lnTo>
                    <a:pt x="1307728" y="919052"/>
                  </a:lnTo>
                  <a:lnTo>
                    <a:pt x="1301499" y="949844"/>
                  </a:lnTo>
                  <a:lnTo>
                    <a:pt x="1284511" y="974989"/>
                  </a:lnTo>
                  <a:lnTo>
                    <a:pt x="1259313" y="991942"/>
                  </a:lnTo>
                  <a:lnTo>
                    <a:pt x="1228456" y="998159"/>
                  </a:lnTo>
                  <a:close/>
                </a:path>
                <a:path w="1308100" h="998220">
                  <a:moveTo>
                    <a:pt x="1307728" y="919052"/>
                  </a:moveTo>
                  <a:lnTo>
                    <a:pt x="1228456" y="919052"/>
                  </a:lnTo>
                  <a:lnTo>
                    <a:pt x="1228456" y="79106"/>
                  </a:lnTo>
                  <a:lnTo>
                    <a:pt x="1307728" y="79106"/>
                  </a:lnTo>
                  <a:lnTo>
                    <a:pt x="1307728" y="919052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8046" y="4721183"/>
              <a:ext cx="962660" cy="661670"/>
            </a:xfrm>
            <a:custGeom>
              <a:avLst/>
              <a:gdLst/>
              <a:ahLst/>
              <a:cxnLst/>
              <a:rect l="l" t="t" r="r" b="b"/>
              <a:pathLst>
                <a:path w="962659" h="661670">
                  <a:moveTo>
                    <a:pt x="922830" y="661565"/>
                  </a:moveTo>
                  <a:lnTo>
                    <a:pt x="39636" y="661565"/>
                  </a:lnTo>
                  <a:lnTo>
                    <a:pt x="24207" y="658457"/>
                  </a:lnTo>
                  <a:lnTo>
                    <a:pt x="11608" y="649980"/>
                  </a:lnTo>
                  <a:lnTo>
                    <a:pt x="3114" y="637408"/>
                  </a:lnTo>
                  <a:lnTo>
                    <a:pt x="0" y="622011"/>
                  </a:lnTo>
                  <a:lnTo>
                    <a:pt x="0" y="39553"/>
                  </a:lnTo>
                  <a:lnTo>
                    <a:pt x="3114" y="24157"/>
                  </a:lnTo>
                  <a:lnTo>
                    <a:pt x="11608" y="11584"/>
                  </a:lnTo>
                  <a:lnTo>
                    <a:pt x="24207" y="3108"/>
                  </a:lnTo>
                  <a:lnTo>
                    <a:pt x="39636" y="0"/>
                  </a:lnTo>
                  <a:lnTo>
                    <a:pt x="922830" y="0"/>
                  </a:lnTo>
                  <a:lnTo>
                    <a:pt x="938258" y="3108"/>
                  </a:lnTo>
                  <a:lnTo>
                    <a:pt x="950857" y="11584"/>
                  </a:lnTo>
                  <a:lnTo>
                    <a:pt x="959351" y="24157"/>
                  </a:lnTo>
                  <a:lnTo>
                    <a:pt x="962466" y="39553"/>
                  </a:lnTo>
                  <a:lnTo>
                    <a:pt x="962466" y="622011"/>
                  </a:lnTo>
                  <a:lnTo>
                    <a:pt x="959351" y="637408"/>
                  </a:lnTo>
                  <a:lnTo>
                    <a:pt x="950857" y="649980"/>
                  </a:lnTo>
                  <a:lnTo>
                    <a:pt x="938258" y="658457"/>
                  </a:lnTo>
                  <a:lnTo>
                    <a:pt x="922830" y="661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8404" y="4681630"/>
              <a:ext cx="1042035" cy="741045"/>
            </a:xfrm>
            <a:custGeom>
              <a:avLst/>
              <a:gdLst/>
              <a:ahLst/>
              <a:cxnLst/>
              <a:rect l="l" t="t" r="r" b="b"/>
              <a:pathLst>
                <a:path w="1042034" h="741045">
                  <a:moveTo>
                    <a:pt x="962466" y="740672"/>
                  </a:moveTo>
                  <a:lnTo>
                    <a:pt x="79272" y="740672"/>
                  </a:lnTo>
                  <a:lnTo>
                    <a:pt x="48415" y="734455"/>
                  </a:lnTo>
                  <a:lnTo>
                    <a:pt x="23217" y="717502"/>
                  </a:lnTo>
                  <a:lnTo>
                    <a:pt x="6229" y="692357"/>
                  </a:lnTo>
                  <a:lnTo>
                    <a:pt x="0" y="661565"/>
                  </a:lnTo>
                  <a:lnTo>
                    <a:pt x="0" y="79106"/>
                  </a:lnTo>
                  <a:lnTo>
                    <a:pt x="6229" y="48314"/>
                  </a:lnTo>
                  <a:lnTo>
                    <a:pt x="23217" y="23169"/>
                  </a:lnTo>
                  <a:lnTo>
                    <a:pt x="48415" y="6216"/>
                  </a:lnTo>
                  <a:lnTo>
                    <a:pt x="79272" y="0"/>
                  </a:lnTo>
                  <a:lnTo>
                    <a:pt x="962466" y="0"/>
                  </a:lnTo>
                  <a:lnTo>
                    <a:pt x="993323" y="6216"/>
                  </a:lnTo>
                  <a:lnTo>
                    <a:pt x="1018521" y="23169"/>
                  </a:lnTo>
                  <a:lnTo>
                    <a:pt x="1035509" y="48314"/>
                  </a:lnTo>
                  <a:lnTo>
                    <a:pt x="1041739" y="79106"/>
                  </a:lnTo>
                  <a:lnTo>
                    <a:pt x="79272" y="79106"/>
                  </a:lnTo>
                  <a:lnTo>
                    <a:pt x="79272" y="661565"/>
                  </a:lnTo>
                  <a:lnTo>
                    <a:pt x="1041739" y="661565"/>
                  </a:lnTo>
                  <a:lnTo>
                    <a:pt x="1035509" y="692357"/>
                  </a:lnTo>
                  <a:lnTo>
                    <a:pt x="1018521" y="717502"/>
                  </a:lnTo>
                  <a:lnTo>
                    <a:pt x="993323" y="734455"/>
                  </a:lnTo>
                  <a:lnTo>
                    <a:pt x="962466" y="740672"/>
                  </a:lnTo>
                  <a:close/>
                </a:path>
                <a:path w="1042034" h="741045">
                  <a:moveTo>
                    <a:pt x="1041739" y="661565"/>
                  </a:moveTo>
                  <a:lnTo>
                    <a:pt x="962466" y="661565"/>
                  </a:lnTo>
                  <a:lnTo>
                    <a:pt x="962466" y="79106"/>
                  </a:lnTo>
                  <a:lnTo>
                    <a:pt x="1041739" y="79106"/>
                  </a:lnTo>
                  <a:lnTo>
                    <a:pt x="1041739" y="661565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56536" y="5491886"/>
              <a:ext cx="1545590" cy="186690"/>
            </a:xfrm>
            <a:custGeom>
              <a:avLst/>
              <a:gdLst/>
              <a:ahLst/>
              <a:cxnLst/>
              <a:rect l="l" t="t" r="r" b="b"/>
              <a:pathLst>
                <a:path w="1545590" h="186689">
                  <a:moveTo>
                    <a:pt x="1452236" y="186077"/>
                  </a:moveTo>
                  <a:lnTo>
                    <a:pt x="93230" y="186077"/>
                  </a:lnTo>
                  <a:lnTo>
                    <a:pt x="56974" y="178755"/>
                  </a:lnTo>
                  <a:lnTo>
                    <a:pt x="27336" y="158798"/>
                  </a:lnTo>
                  <a:lnTo>
                    <a:pt x="7337" y="129222"/>
                  </a:lnTo>
                  <a:lnTo>
                    <a:pt x="0" y="93041"/>
                  </a:lnTo>
                  <a:lnTo>
                    <a:pt x="7337" y="56860"/>
                  </a:lnTo>
                  <a:lnTo>
                    <a:pt x="27336" y="27282"/>
                  </a:lnTo>
                  <a:lnTo>
                    <a:pt x="56974" y="7323"/>
                  </a:lnTo>
                  <a:lnTo>
                    <a:pt x="93230" y="0"/>
                  </a:lnTo>
                  <a:lnTo>
                    <a:pt x="1452236" y="0"/>
                  </a:lnTo>
                  <a:lnTo>
                    <a:pt x="1488494" y="7323"/>
                  </a:lnTo>
                  <a:lnTo>
                    <a:pt x="1518134" y="27282"/>
                  </a:lnTo>
                  <a:lnTo>
                    <a:pt x="1538135" y="56860"/>
                  </a:lnTo>
                  <a:lnTo>
                    <a:pt x="1545473" y="93041"/>
                  </a:lnTo>
                  <a:lnTo>
                    <a:pt x="1538135" y="129220"/>
                  </a:lnTo>
                  <a:lnTo>
                    <a:pt x="1518134" y="158796"/>
                  </a:lnTo>
                  <a:lnTo>
                    <a:pt x="1488494" y="178754"/>
                  </a:lnTo>
                  <a:lnTo>
                    <a:pt x="1452236" y="1860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6900" y="5452338"/>
              <a:ext cx="1624965" cy="265430"/>
            </a:xfrm>
            <a:custGeom>
              <a:avLst/>
              <a:gdLst/>
              <a:ahLst/>
              <a:cxnLst/>
              <a:rect l="l" t="t" r="r" b="b"/>
              <a:pathLst>
                <a:path w="1624965" h="265429">
                  <a:moveTo>
                    <a:pt x="1491879" y="265178"/>
                  </a:moveTo>
                  <a:lnTo>
                    <a:pt x="132866" y="265178"/>
                  </a:lnTo>
                  <a:lnTo>
                    <a:pt x="90914" y="258407"/>
                  </a:lnTo>
                  <a:lnTo>
                    <a:pt x="54446" y="239561"/>
                  </a:lnTo>
                  <a:lnTo>
                    <a:pt x="25668" y="210842"/>
                  </a:lnTo>
                  <a:lnTo>
                    <a:pt x="6784" y="174451"/>
                  </a:lnTo>
                  <a:lnTo>
                    <a:pt x="0" y="132589"/>
                  </a:lnTo>
                  <a:lnTo>
                    <a:pt x="6785" y="90726"/>
                  </a:lnTo>
                  <a:lnTo>
                    <a:pt x="25670" y="54335"/>
                  </a:lnTo>
                  <a:lnTo>
                    <a:pt x="54449" y="25616"/>
                  </a:lnTo>
                  <a:lnTo>
                    <a:pt x="90916" y="6771"/>
                  </a:lnTo>
                  <a:lnTo>
                    <a:pt x="132866" y="0"/>
                  </a:lnTo>
                  <a:lnTo>
                    <a:pt x="1491879" y="0"/>
                  </a:lnTo>
                  <a:lnTo>
                    <a:pt x="1533829" y="6771"/>
                  </a:lnTo>
                  <a:lnTo>
                    <a:pt x="1570296" y="25616"/>
                  </a:lnTo>
                  <a:lnTo>
                    <a:pt x="1599075" y="54335"/>
                  </a:lnTo>
                  <a:lnTo>
                    <a:pt x="1611930" y="79106"/>
                  </a:lnTo>
                  <a:lnTo>
                    <a:pt x="132866" y="79106"/>
                  </a:lnTo>
                  <a:lnTo>
                    <a:pt x="112005" y="83309"/>
                  </a:lnTo>
                  <a:lnTo>
                    <a:pt x="94970" y="94771"/>
                  </a:lnTo>
                  <a:lnTo>
                    <a:pt x="83484" y="111771"/>
                  </a:lnTo>
                  <a:lnTo>
                    <a:pt x="79272" y="132589"/>
                  </a:lnTo>
                  <a:lnTo>
                    <a:pt x="83484" y="153406"/>
                  </a:lnTo>
                  <a:lnTo>
                    <a:pt x="94970" y="170406"/>
                  </a:lnTo>
                  <a:lnTo>
                    <a:pt x="112005" y="181868"/>
                  </a:lnTo>
                  <a:lnTo>
                    <a:pt x="132866" y="186071"/>
                  </a:lnTo>
                  <a:lnTo>
                    <a:pt x="1611932" y="186071"/>
                  </a:lnTo>
                  <a:lnTo>
                    <a:pt x="1599077" y="210845"/>
                  </a:lnTo>
                  <a:lnTo>
                    <a:pt x="1570299" y="239563"/>
                  </a:lnTo>
                  <a:lnTo>
                    <a:pt x="1533831" y="258408"/>
                  </a:lnTo>
                  <a:lnTo>
                    <a:pt x="1491879" y="265178"/>
                  </a:lnTo>
                  <a:close/>
                </a:path>
                <a:path w="1624965" h="265429">
                  <a:moveTo>
                    <a:pt x="1611932" y="186071"/>
                  </a:moveTo>
                  <a:lnTo>
                    <a:pt x="1491879" y="186071"/>
                  </a:lnTo>
                  <a:lnTo>
                    <a:pt x="1512740" y="181868"/>
                  </a:lnTo>
                  <a:lnTo>
                    <a:pt x="1529775" y="170406"/>
                  </a:lnTo>
                  <a:lnTo>
                    <a:pt x="1541261" y="153406"/>
                  </a:lnTo>
                  <a:lnTo>
                    <a:pt x="1545473" y="132589"/>
                  </a:lnTo>
                  <a:lnTo>
                    <a:pt x="1541261" y="111771"/>
                  </a:lnTo>
                  <a:lnTo>
                    <a:pt x="1529775" y="94771"/>
                  </a:lnTo>
                  <a:lnTo>
                    <a:pt x="1512740" y="83309"/>
                  </a:lnTo>
                  <a:lnTo>
                    <a:pt x="1491879" y="79106"/>
                  </a:lnTo>
                  <a:lnTo>
                    <a:pt x="1611930" y="79106"/>
                  </a:lnTo>
                  <a:lnTo>
                    <a:pt x="1617960" y="90726"/>
                  </a:lnTo>
                  <a:lnTo>
                    <a:pt x="1624746" y="132589"/>
                  </a:lnTo>
                  <a:lnTo>
                    <a:pt x="1617961" y="174454"/>
                  </a:lnTo>
                  <a:lnTo>
                    <a:pt x="1611932" y="186071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65784" y="5010636"/>
              <a:ext cx="250976" cy="79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65790" y="5192825"/>
              <a:ext cx="422909" cy="79375"/>
            </a:xfrm>
            <a:custGeom>
              <a:avLst/>
              <a:gdLst/>
              <a:ahLst/>
              <a:cxnLst/>
              <a:rect l="l" t="t" r="r" b="b"/>
              <a:pathLst>
                <a:path w="422909" h="79375">
                  <a:moveTo>
                    <a:pt x="383045" y="79106"/>
                  </a:moveTo>
                  <a:lnTo>
                    <a:pt x="39636" y="79106"/>
                  </a:lnTo>
                  <a:lnTo>
                    <a:pt x="24207" y="75998"/>
                  </a:lnTo>
                  <a:lnTo>
                    <a:pt x="11608" y="67522"/>
                  </a:lnTo>
                  <a:lnTo>
                    <a:pt x="3114" y="54949"/>
                  </a:lnTo>
                  <a:lnTo>
                    <a:pt x="0" y="39553"/>
                  </a:lnTo>
                  <a:lnTo>
                    <a:pt x="3114" y="24157"/>
                  </a:lnTo>
                  <a:lnTo>
                    <a:pt x="11608" y="11584"/>
                  </a:lnTo>
                  <a:lnTo>
                    <a:pt x="24207" y="3108"/>
                  </a:lnTo>
                  <a:lnTo>
                    <a:pt x="39636" y="0"/>
                  </a:lnTo>
                  <a:lnTo>
                    <a:pt x="383045" y="0"/>
                  </a:lnTo>
                  <a:lnTo>
                    <a:pt x="398473" y="3108"/>
                  </a:lnTo>
                  <a:lnTo>
                    <a:pt x="411072" y="11584"/>
                  </a:lnTo>
                  <a:lnTo>
                    <a:pt x="419566" y="24157"/>
                  </a:lnTo>
                  <a:lnTo>
                    <a:pt x="422681" y="39553"/>
                  </a:lnTo>
                  <a:lnTo>
                    <a:pt x="419565" y="54949"/>
                  </a:lnTo>
                  <a:lnTo>
                    <a:pt x="411070" y="67522"/>
                  </a:lnTo>
                  <a:lnTo>
                    <a:pt x="398471" y="75998"/>
                  </a:lnTo>
                  <a:lnTo>
                    <a:pt x="383045" y="79106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9057" y="4724311"/>
              <a:ext cx="189865" cy="365760"/>
            </a:xfrm>
            <a:custGeom>
              <a:avLst/>
              <a:gdLst/>
              <a:ahLst/>
              <a:cxnLst/>
              <a:rect l="l" t="t" r="r" b="b"/>
              <a:pathLst>
                <a:path w="189865" h="365760">
                  <a:moveTo>
                    <a:pt x="154752" y="365431"/>
                  </a:moveTo>
                  <a:lnTo>
                    <a:pt x="150105" y="365431"/>
                  </a:lnTo>
                  <a:lnTo>
                    <a:pt x="141765" y="364545"/>
                  </a:lnTo>
                  <a:lnTo>
                    <a:pt x="133810" y="361935"/>
                  </a:lnTo>
                  <a:lnTo>
                    <a:pt x="126525" y="357673"/>
                  </a:lnTo>
                  <a:lnTo>
                    <a:pt x="120195" y="351831"/>
                  </a:lnTo>
                  <a:lnTo>
                    <a:pt x="94864" y="322774"/>
                  </a:lnTo>
                  <a:lnTo>
                    <a:pt x="69540" y="351831"/>
                  </a:lnTo>
                  <a:lnTo>
                    <a:pt x="63209" y="357670"/>
                  </a:lnTo>
                  <a:lnTo>
                    <a:pt x="55922" y="361930"/>
                  </a:lnTo>
                  <a:lnTo>
                    <a:pt x="47967" y="364542"/>
                  </a:lnTo>
                  <a:lnTo>
                    <a:pt x="39630" y="365431"/>
                  </a:lnTo>
                  <a:lnTo>
                    <a:pt x="34971" y="365431"/>
                  </a:lnTo>
                  <a:lnTo>
                    <a:pt x="1846" y="337809"/>
                  </a:lnTo>
                  <a:lnTo>
                    <a:pt x="0" y="325871"/>
                  </a:lnTo>
                  <a:lnTo>
                    <a:pt x="0" y="39553"/>
                  </a:lnTo>
                  <a:lnTo>
                    <a:pt x="3114" y="24157"/>
                  </a:lnTo>
                  <a:lnTo>
                    <a:pt x="11608" y="11584"/>
                  </a:lnTo>
                  <a:lnTo>
                    <a:pt x="24207" y="3108"/>
                  </a:lnTo>
                  <a:lnTo>
                    <a:pt x="39636" y="0"/>
                  </a:lnTo>
                  <a:lnTo>
                    <a:pt x="150099" y="0"/>
                  </a:lnTo>
                  <a:lnTo>
                    <a:pt x="165528" y="3108"/>
                  </a:lnTo>
                  <a:lnTo>
                    <a:pt x="178126" y="11584"/>
                  </a:lnTo>
                  <a:lnTo>
                    <a:pt x="186621" y="24157"/>
                  </a:lnTo>
                  <a:lnTo>
                    <a:pt x="189735" y="39553"/>
                  </a:lnTo>
                  <a:lnTo>
                    <a:pt x="189735" y="325871"/>
                  </a:lnTo>
                  <a:lnTo>
                    <a:pt x="163984" y="362918"/>
                  </a:lnTo>
                  <a:lnTo>
                    <a:pt x="154752" y="365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59420" y="4684764"/>
              <a:ext cx="269240" cy="445134"/>
            </a:xfrm>
            <a:custGeom>
              <a:avLst/>
              <a:gdLst/>
              <a:ahLst/>
              <a:cxnLst/>
              <a:rect l="l" t="t" r="r" b="b"/>
              <a:pathLst>
                <a:path w="269240" h="445135">
                  <a:moveTo>
                    <a:pt x="79254" y="444532"/>
                  </a:moveTo>
                  <a:lnTo>
                    <a:pt x="30389" y="427704"/>
                  </a:lnTo>
                  <a:lnTo>
                    <a:pt x="3691" y="389298"/>
                  </a:lnTo>
                  <a:lnTo>
                    <a:pt x="0" y="365425"/>
                  </a:lnTo>
                  <a:lnTo>
                    <a:pt x="0" y="79106"/>
                  </a:lnTo>
                  <a:lnTo>
                    <a:pt x="6229" y="48314"/>
                  </a:lnTo>
                  <a:lnTo>
                    <a:pt x="23217" y="23169"/>
                  </a:lnTo>
                  <a:lnTo>
                    <a:pt x="48415" y="6216"/>
                  </a:lnTo>
                  <a:lnTo>
                    <a:pt x="79272" y="0"/>
                  </a:lnTo>
                  <a:lnTo>
                    <a:pt x="189735" y="0"/>
                  </a:lnTo>
                  <a:lnTo>
                    <a:pt x="220590" y="6217"/>
                  </a:lnTo>
                  <a:lnTo>
                    <a:pt x="245788" y="23171"/>
                  </a:lnTo>
                  <a:lnTo>
                    <a:pt x="262778" y="48316"/>
                  </a:lnTo>
                  <a:lnTo>
                    <a:pt x="269008" y="79106"/>
                  </a:lnTo>
                  <a:lnTo>
                    <a:pt x="79272" y="79106"/>
                  </a:lnTo>
                  <a:lnTo>
                    <a:pt x="79272" y="365425"/>
                  </a:lnTo>
                  <a:lnTo>
                    <a:pt x="269008" y="365425"/>
                  </a:lnTo>
                  <a:lnTo>
                    <a:pt x="265317" y="389298"/>
                  </a:lnTo>
                  <a:lnTo>
                    <a:pt x="254873" y="410510"/>
                  </a:lnTo>
                  <a:lnTo>
                    <a:pt x="243853" y="422169"/>
                  </a:lnTo>
                  <a:lnTo>
                    <a:pt x="134507" y="422169"/>
                  </a:lnTo>
                  <a:lnTo>
                    <a:pt x="122415" y="431793"/>
                  </a:lnTo>
                  <a:lnTo>
                    <a:pt x="108895" y="438800"/>
                  </a:lnTo>
                  <a:lnTo>
                    <a:pt x="94367" y="443081"/>
                  </a:lnTo>
                  <a:lnTo>
                    <a:pt x="79254" y="444532"/>
                  </a:lnTo>
                  <a:close/>
                </a:path>
                <a:path w="269240" h="445135">
                  <a:moveTo>
                    <a:pt x="269008" y="365425"/>
                  </a:moveTo>
                  <a:lnTo>
                    <a:pt x="189735" y="365425"/>
                  </a:lnTo>
                  <a:lnTo>
                    <a:pt x="189735" y="79106"/>
                  </a:lnTo>
                  <a:lnTo>
                    <a:pt x="269008" y="79106"/>
                  </a:lnTo>
                  <a:lnTo>
                    <a:pt x="269008" y="365425"/>
                  </a:lnTo>
                  <a:close/>
                </a:path>
                <a:path w="269240" h="445135">
                  <a:moveTo>
                    <a:pt x="189735" y="365425"/>
                  </a:moveTo>
                  <a:lnTo>
                    <a:pt x="79272" y="365425"/>
                  </a:lnTo>
                  <a:lnTo>
                    <a:pt x="134501" y="302054"/>
                  </a:lnTo>
                  <a:lnTo>
                    <a:pt x="189735" y="365425"/>
                  </a:lnTo>
                  <a:close/>
                </a:path>
                <a:path w="269240" h="445135">
                  <a:moveTo>
                    <a:pt x="189754" y="444532"/>
                  </a:moveTo>
                  <a:lnTo>
                    <a:pt x="174640" y="443080"/>
                  </a:lnTo>
                  <a:lnTo>
                    <a:pt x="160113" y="438797"/>
                  </a:lnTo>
                  <a:lnTo>
                    <a:pt x="146595" y="431791"/>
                  </a:lnTo>
                  <a:lnTo>
                    <a:pt x="134507" y="422169"/>
                  </a:lnTo>
                  <a:lnTo>
                    <a:pt x="243853" y="422169"/>
                  </a:lnTo>
                  <a:lnTo>
                    <a:pt x="210656" y="441726"/>
                  </a:lnTo>
                  <a:lnTo>
                    <a:pt x="189754" y="444532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2247" y="6503746"/>
            <a:ext cx="479742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800" b="1" spc="-85" dirty="0" err="1">
                <a:solidFill>
                  <a:srgbClr val="456773"/>
                </a:solidFill>
                <a:latin typeface="Trebuchet MS"/>
                <a:cs typeface="Trebuchet MS"/>
              </a:rPr>
              <a:t>Giới</a:t>
            </a:r>
            <a:r>
              <a:rPr lang="en-US" sz="3800" b="1" spc="-85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3800" b="1" spc="-85" dirty="0" err="1">
                <a:solidFill>
                  <a:srgbClr val="456773"/>
                </a:solidFill>
                <a:latin typeface="Trebuchet MS"/>
                <a:cs typeface="Trebuchet MS"/>
              </a:rPr>
              <a:t>thiệu</a:t>
            </a:r>
            <a:r>
              <a:rPr lang="en-US" sz="3800" b="1" spc="-85" dirty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endParaRPr sz="3800" dirty="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29390" y="4461044"/>
            <a:ext cx="1919605" cy="1362075"/>
            <a:chOff x="1629390" y="4461044"/>
            <a:chExt cx="1919605" cy="1362075"/>
          </a:xfrm>
        </p:grpSpPr>
        <p:sp>
          <p:nvSpPr>
            <p:cNvPr id="27" name="object 27"/>
            <p:cNvSpPr/>
            <p:nvPr/>
          </p:nvSpPr>
          <p:spPr>
            <a:xfrm>
              <a:off x="1816642" y="4461044"/>
              <a:ext cx="1544955" cy="1179830"/>
            </a:xfrm>
            <a:custGeom>
              <a:avLst/>
              <a:gdLst/>
              <a:ahLst/>
              <a:cxnLst/>
              <a:rect l="l" t="t" r="r" b="b"/>
              <a:pathLst>
                <a:path w="1544954" h="1179829">
                  <a:moveTo>
                    <a:pt x="1451223" y="1179638"/>
                  </a:moveTo>
                  <a:lnTo>
                    <a:pt x="93647" y="1179638"/>
                  </a:lnTo>
                  <a:lnTo>
                    <a:pt x="57194" y="1172291"/>
                  </a:lnTo>
                  <a:lnTo>
                    <a:pt x="27427" y="1152256"/>
                  </a:lnTo>
                  <a:lnTo>
                    <a:pt x="7359" y="1122539"/>
                  </a:lnTo>
                  <a:lnTo>
                    <a:pt x="0" y="1086148"/>
                  </a:lnTo>
                  <a:lnTo>
                    <a:pt x="0" y="93489"/>
                  </a:lnTo>
                  <a:lnTo>
                    <a:pt x="7359" y="57098"/>
                  </a:lnTo>
                  <a:lnTo>
                    <a:pt x="27427" y="27381"/>
                  </a:lnTo>
                  <a:lnTo>
                    <a:pt x="57194" y="7346"/>
                  </a:lnTo>
                  <a:lnTo>
                    <a:pt x="93647" y="0"/>
                  </a:lnTo>
                  <a:lnTo>
                    <a:pt x="1451223" y="0"/>
                  </a:lnTo>
                  <a:lnTo>
                    <a:pt x="1487676" y="7347"/>
                  </a:lnTo>
                  <a:lnTo>
                    <a:pt x="1517443" y="27384"/>
                  </a:lnTo>
                  <a:lnTo>
                    <a:pt x="1537512" y="57101"/>
                  </a:lnTo>
                  <a:lnTo>
                    <a:pt x="1544871" y="93489"/>
                  </a:lnTo>
                  <a:lnTo>
                    <a:pt x="93647" y="93489"/>
                  </a:lnTo>
                  <a:lnTo>
                    <a:pt x="93647" y="1086148"/>
                  </a:lnTo>
                  <a:lnTo>
                    <a:pt x="1544871" y="1086148"/>
                  </a:lnTo>
                  <a:lnTo>
                    <a:pt x="1537512" y="1122539"/>
                  </a:lnTo>
                  <a:lnTo>
                    <a:pt x="1517443" y="1152256"/>
                  </a:lnTo>
                  <a:lnTo>
                    <a:pt x="1487676" y="1172291"/>
                  </a:lnTo>
                  <a:lnTo>
                    <a:pt x="1451223" y="1179638"/>
                  </a:lnTo>
                  <a:close/>
                </a:path>
                <a:path w="1544954" h="1179829">
                  <a:moveTo>
                    <a:pt x="1544871" y="1086148"/>
                  </a:moveTo>
                  <a:lnTo>
                    <a:pt x="1451223" y="1086148"/>
                  </a:lnTo>
                  <a:lnTo>
                    <a:pt x="1451223" y="93489"/>
                  </a:lnTo>
                  <a:lnTo>
                    <a:pt x="1544871" y="93489"/>
                  </a:lnTo>
                  <a:lnTo>
                    <a:pt x="1544871" y="1086148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0585" y="4645564"/>
              <a:ext cx="1137285" cy="782320"/>
            </a:xfrm>
            <a:custGeom>
              <a:avLst/>
              <a:gdLst/>
              <a:ahLst/>
              <a:cxnLst/>
              <a:rect l="l" t="t" r="r" b="b"/>
              <a:pathLst>
                <a:path w="1137285" h="782320">
                  <a:moveTo>
                    <a:pt x="1090175" y="781846"/>
                  </a:moveTo>
                  <a:lnTo>
                    <a:pt x="46823" y="781846"/>
                  </a:lnTo>
                  <a:lnTo>
                    <a:pt x="28597" y="778173"/>
                  </a:lnTo>
                  <a:lnTo>
                    <a:pt x="13713" y="768155"/>
                  </a:lnTo>
                  <a:lnTo>
                    <a:pt x="3679" y="753297"/>
                  </a:lnTo>
                  <a:lnTo>
                    <a:pt x="0" y="735102"/>
                  </a:lnTo>
                  <a:lnTo>
                    <a:pt x="0" y="46744"/>
                  </a:lnTo>
                  <a:lnTo>
                    <a:pt x="3679" y="28549"/>
                  </a:lnTo>
                  <a:lnTo>
                    <a:pt x="13713" y="13690"/>
                  </a:lnTo>
                  <a:lnTo>
                    <a:pt x="28597" y="3673"/>
                  </a:lnTo>
                  <a:lnTo>
                    <a:pt x="46823" y="0"/>
                  </a:lnTo>
                  <a:lnTo>
                    <a:pt x="1090175" y="0"/>
                  </a:lnTo>
                  <a:lnTo>
                    <a:pt x="1108401" y="3673"/>
                  </a:lnTo>
                  <a:lnTo>
                    <a:pt x="1123285" y="13690"/>
                  </a:lnTo>
                  <a:lnTo>
                    <a:pt x="1133319" y="28549"/>
                  </a:lnTo>
                  <a:lnTo>
                    <a:pt x="1136999" y="46744"/>
                  </a:lnTo>
                  <a:lnTo>
                    <a:pt x="1136999" y="735102"/>
                  </a:lnTo>
                  <a:lnTo>
                    <a:pt x="1133319" y="753297"/>
                  </a:lnTo>
                  <a:lnTo>
                    <a:pt x="1123285" y="768155"/>
                  </a:lnTo>
                  <a:lnTo>
                    <a:pt x="1108401" y="778173"/>
                  </a:lnTo>
                  <a:lnTo>
                    <a:pt x="1090175" y="7818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73754" y="4598819"/>
              <a:ext cx="1231265" cy="875665"/>
            </a:xfrm>
            <a:custGeom>
              <a:avLst/>
              <a:gdLst/>
              <a:ahLst/>
              <a:cxnLst/>
              <a:rect l="l" t="t" r="r" b="b"/>
              <a:pathLst>
                <a:path w="1231264" h="875664">
                  <a:moveTo>
                    <a:pt x="1136999" y="875336"/>
                  </a:moveTo>
                  <a:lnTo>
                    <a:pt x="93647" y="875336"/>
                  </a:lnTo>
                  <a:lnTo>
                    <a:pt x="57194" y="867989"/>
                  </a:lnTo>
                  <a:lnTo>
                    <a:pt x="27427" y="847954"/>
                  </a:lnTo>
                  <a:lnTo>
                    <a:pt x="7359" y="818238"/>
                  </a:lnTo>
                  <a:lnTo>
                    <a:pt x="0" y="781846"/>
                  </a:lnTo>
                  <a:lnTo>
                    <a:pt x="0" y="93489"/>
                  </a:lnTo>
                  <a:lnTo>
                    <a:pt x="7359" y="57098"/>
                  </a:lnTo>
                  <a:lnTo>
                    <a:pt x="27427" y="27381"/>
                  </a:lnTo>
                  <a:lnTo>
                    <a:pt x="57194" y="7346"/>
                  </a:lnTo>
                  <a:lnTo>
                    <a:pt x="93647" y="0"/>
                  </a:lnTo>
                  <a:lnTo>
                    <a:pt x="1136999" y="0"/>
                  </a:lnTo>
                  <a:lnTo>
                    <a:pt x="1173451" y="7346"/>
                  </a:lnTo>
                  <a:lnTo>
                    <a:pt x="1203218" y="27381"/>
                  </a:lnTo>
                  <a:lnTo>
                    <a:pt x="1223287" y="57098"/>
                  </a:lnTo>
                  <a:lnTo>
                    <a:pt x="1230646" y="93489"/>
                  </a:lnTo>
                  <a:lnTo>
                    <a:pt x="93647" y="93489"/>
                  </a:lnTo>
                  <a:lnTo>
                    <a:pt x="93647" y="781846"/>
                  </a:lnTo>
                  <a:lnTo>
                    <a:pt x="1230646" y="781846"/>
                  </a:lnTo>
                  <a:lnTo>
                    <a:pt x="1223287" y="818238"/>
                  </a:lnTo>
                  <a:lnTo>
                    <a:pt x="1203218" y="847954"/>
                  </a:lnTo>
                  <a:lnTo>
                    <a:pt x="1173451" y="867989"/>
                  </a:lnTo>
                  <a:lnTo>
                    <a:pt x="1136999" y="875336"/>
                  </a:lnTo>
                  <a:close/>
                </a:path>
                <a:path w="1231264" h="875664">
                  <a:moveTo>
                    <a:pt x="1230646" y="781846"/>
                  </a:moveTo>
                  <a:lnTo>
                    <a:pt x="1136999" y="781846"/>
                  </a:lnTo>
                  <a:lnTo>
                    <a:pt x="1136999" y="93489"/>
                  </a:lnTo>
                  <a:lnTo>
                    <a:pt x="1230646" y="93489"/>
                  </a:lnTo>
                  <a:lnTo>
                    <a:pt x="1230646" y="781846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76213" y="5556391"/>
              <a:ext cx="1826260" cy="220345"/>
            </a:xfrm>
            <a:custGeom>
              <a:avLst/>
              <a:gdLst/>
              <a:ahLst/>
              <a:cxnLst/>
              <a:rect l="l" t="t" r="r" b="b"/>
              <a:pathLst>
                <a:path w="1826260" h="220345">
                  <a:moveTo>
                    <a:pt x="1715583" y="219909"/>
                  </a:moveTo>
                  <a:lnTo>
                    <a:pt x="110136" y="219909"/>
                  </a:lnTo>
                  <a:lnTo>
                    <a:pt x="67305" y="211255"/>
                  </a:lnTo>
                  <a:lnTo>
                    <a:pt x="32293" y="187670"/>
                  </a:lnTo>
                  <a:lnTo>
                    <a:pt x="8668" y="152717"/>
                  </a:lnTo>
                  <a:lnTo>
                    <a:pt x="0" y="109958"/>
                  </a:lnTo>
                  <a:lnTo>
                    <a:pt x="8668" y="67198"/>
                  </a:lnTo>
                  <a:lnTo>
                    <a:pt x="32293" y="32242"/>
                  </a:lnTo>
                  <a:lnTo>
                    <a:pt x="67305" y="8654"/>
                  </a:lnTo>
                  <a:lnTo>
                    <a:pt x="110136" y="0"/>
                  </a:lnTo>
                  <a:lnTo>
                    <a:pt x="1715583" y="0"/>
                  </a:lnTo>
                  <a:lnTo>
                    <a:pt x="1758416" y="8654"/>
                  </a:lnTo>
                  <a:lnTo>
                    <a:pt x="1793431" y="32242"/>
                  </a:lnTo>
                  <a:lnTo>
                    <a:pt x="1817058" y="67198"/>
                  </a:lnTo>
                  <a:lnTo>
                    <a:pt x="1825727" y="109958"/>
                  </a:lnTo>
                  <a:lnTo>
                    <a:pt x="1817058" y="152714"/>
                  </a:lnTo>
                  <a:lnTo>
                    <a:pt x="1793431" y="187667"/>
                  </a:lnTo>
                  <a:lnTo>
                    <a:pt x="1758416" y="211254"/>
                  </a:lnTo>
                  <a:lnTo>
                    <a:pt x="1715583" y="219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384" y="4987645"/>
              <a:ext cx="1919605" cy="835660"/>
            </a:xfrm>
            <a:custGeom>
              <a:avLst/>
              <a:gdLst/>
              <a:ahLst/>
              <a:cxnLst/>
              <a:rect l="l" t="t" r="r" b="b"/>
              <a:pathLst>
                <a:path w="1919604" h="835660">
                  <a:moveTo>
                    <a:pt x="826770" y="46748"/>
                  </a:moveTo>
                  <a:lnTo>
                    <a:pt x="823087" y="28549"/>
                  </a:lnTo>
                  <a:lnTo>
                    <a:pt x="813054" y="13690"/>
                  </a:lnTo>
                  <a:lnTo>
                    <a:pt x="798169" y="3683"/>
                  </a:lnTo>
                  <a:lnTo>
                    <a:pt x="779945" y="0"/>
                  </a:lnTo>
                  <a:lnTo>
                    <a:pt x="577100" y="0"/>
                  </a:lnTo>
                  <a:lnTo>
                    <a:pt x="558876" y="3683"/>
                  </a:lnTo>
                  <a:lnTo>
                    <a:pt x="543991" y="13690"/>
                  </a:lnTo>
                  <a:lnTo>
                    <a:pt x="533958" y="28549"/>
                  </a:lnTo>
                  <a:lnTo>
                    <a:pt x="530288" y="46748"/>
                  </a:lnTo>
                  <a:lnTo>
                    <a:pt x="533958" y="64947"/>
                  </a:lnTo>
                  <a:lnTo>
                    <a:pt x="543991" y="79806"/>
                  </a:lnTo>
                  <a:lnTo>
                    <a:pt x="558876" y="89814"/>
                  </a:lnTo>
                  <a:lnTo>
                    <a:pt x="577100" y="93497"/>
                  </a:lnTo>
                  <a:lnTo>
                    <a:pt x="779945" y="93497"/>
                  </a:lnTo>
                  <a:lnTo>
                    <a:pt x="798169" y="89814"/>
                  </a:lnTo>
                  <a:lnTo>
                    <a:pt x="813054" y="79806"/>
                  </a:lnTo>
                  <a:lnTo>
                    <a:pt x="823087" y="64947"/>
                  </a:lnTo>
                  <a:lnTo>
                    <a:pt x="826770" y="46748"/>
                  </a:lnTo>
                  <a:close/>
                </a:path>
                <a:path w="1919604" h="835660">
                  <a:moveTo>
                    <a:pt x="1029614" y="262064"/>
                  </a:moveTo>
                  <a:lnTo>
                    <a:pt x="1025944" y="243865"/>
                  </a:lnTo>
                  <a:lnTo>
                    <a:pt x="1015911" y="229006"/>
                  </a:lnTo>
                  <a:lnTo>
                    <a:pt x="1001026" y="218986"/>
                  </a:lnTo>
                  <a:lnTo>
                    <a:pt x="982802" y="215315"/>
                  </a:lnTo>
                  <a:lnTo>
                    <a:pt x="577113" y="215315"/>
                  </a:lnTo>
                  <a:lnTo>
                    <a:pt x="558888" y="218986"/>
                  </a:lnTo>
                  <a:lnTo>
                    <a:pt x="544004" y="229006"/>
                  </a:lnTo>
                  <a:lnTo>
                    <a:pt x="533971" y="243865"/>
                  </a:lnTo>
                  <a:lnTo>
                    <a:pt x="530288" y="262064"/>
                  </a:lnTo>
                  <a:lnTo>
                    <a:pt x="533971" y="280263"/>
                  </a:lnTo>
                  <a:lnTo>
                    <a:pt x="544004" y="295122"/>
                  </a:lnTo>
                  <a:lnTo>
                    <a:pt x="558888" y="305130"/>
                  </a:lnTo>
                  <a:lnTo>
                    <a:pt x="577113" y="308813"/>
                  </a:lnTo>
                  <a:lnTo>
                    <a:pt x="982802" y="308813"/>
                  </a:lnTo>
                  <a:lnTo>
                    <a:pt x="1001014" y="305130"/>
                  </a:lnTo>
                  <a:lnTo>
                    <a:pt x="1015898" y="295122"/>
                  </a:lnTo>
                  <a:lnTo>
                    <a:pt x="1025944" y="280263"/>
                  </a:lnTo>
                  <a:lnTo>
                    <a:pt x="1029614" y="262064"/>
                  </a:lnTo>
                  <a:close/>
                </a:path>
                <a:path w="1919604" h="835660">
                  <a:moveTo>
                    <a:pt x="1919376" y="678713"/>
                  </a:moveTo>
                  <a:lnTo>
                    <a:pt x="1911362" y="629234"/>
                  </a:lnTo>
                  <a:lnTo>
                    <a:pt x="1904238" y="615505"/>
                  </a:lnTo>
                  <a:lnTo>
                    <a:pt x="1889048" y="586232"/>
                  </a:lnTo>
                  <a:lnTo>
                    <a:pt x="1855050" y="552284"/>
                  </a:lnTo>
                  <a:lnTo>
                    <a:pt x="1825726" y="537133"/>
                  </a:lnTo>
                  <a:lnTo>
                    <a:pt x="1825726" y="678713"/>
                  </a:lnTo>
                  <a:lnTo>
                    <a:pt x="1820748" y="703313"/>
                  </a:lnTo>
                  <a:lnTo>
                    <a:pt x="1807184" y="723404"/>
                  </a:lnTo>
                  <a:lnTo>
                    <a:pt x="1787055" y="736955"/>
                  </a:lnTo>
                  <a:lnTo>
                    <a:pt x="1762417" y="741921"/>
                  </a:lnTo>
                  <a:lnTo>
                    <a:pt x="156959" y="741921"/>
                  </a:lnTo>
                  <a:lnTo>
                    <a:pt x="132321" y="736955"/>
                  </a:lnTo>
                  <a:lnTo>
                    <a:pt x="112191" y="723404"/>
                  </a:lnTo>
                  <a:lnTo>
                    <a:pt x="98628" y="703313"/>
                  </a:lnTo>
                  <a:lnTo>
                    <a:pt x="93649" y="678713"/>
                  </a:lnTo>
                  <a:lnTo>
                    <a:pt x="98628" y="654113"/>
                  </a:lnTo>
                  <a:lnTo>
                    <a:pt x="112191" y="634022"/>
                  </a:lnTo>
                  <a:lnTo>
                    <a:pt x="132321" y="620471"/>
                  </a:lnTo>
                  <a:lnTo>
                    <a:pt x="156959" y="615505"/>
                  </a:lnTo>
                  <a:lnTo>
                    <a:pt x="1762417" y="615505"/>
                  </a:lnTo>
                  <a:lnTo>
                    <a:pt x="1787055" y="620471"/>
                  </a:lnTo>
                  <a:lnTo>
                    <a:pt x="1807184" y="634022"/>
                  </a:lnTo>
                  <a:lnTo>
                    <a:pt x="1820748" y="654113"/>
                  </a:lnTo>
                  <a:lnTo>
                    <a:pt x="1825726" y="678713"/>
                  </a:lnTo>
                  <a:lnTo>
                    <a:pt x="1825726" y="537133"/>
                  </a:lnTo>
                  <a:lnTo>
                    <a:pt x="1811972" y="530021"/>
                  </a:lnTo>
                  <a:lnTo>
                    <a:pt x="1762417" y="522020"/>
                  </a:lnTo>
                  <a:lnTo>
                    <a:pt x="156959" y="522020"/>
                  </a:lnTo>
                  <a:lnTo>
                    <a:pt x="107403" y="530021"/>
                  </a:lnTo>
                  <a:lnTo>
                    <a:pt x="64325" y="552284"/>
                  </a:lnTo>
                  <a:lnTo>
                    <a:pt x="30327" y="586232"/>
                  </a:lnTo>
                  <a:lnTo>
                    <a:pt x="8013" y="629234"/>
                  </a:lnTo>
                  <a:lnTo>
                    <a:pt x="0" y="678713"/>
                  </a:lnTo>
                  <a:lnTo>
                    <a:pt x="8013" y="728179"/>
                  </a:lnTo>
                  <a:lnTo>
                    <a:pt x="30327" y="771194"/>
                  </a:lnTo>
                  <a:lnTo>
                    <a:pt x="64312" y="805129"/>
                  </a:lnTo>
                  <a:lnTo>
                    <a:pt x="107403" y="827405"/>
                  </a:lnTo>
                  <a:lnTo>
                    <a:pt x="156959" y="835406"/>
                  </a:lnTo>
                  <a:lnTo>
                    <a:pt x="1762417" y="835406"/>
                  </a:lnTo>
                  <a:lnTo>
                    <a:pt x="1811972" y="827405"/>
                  </a:lnTo>
                  <a:lnTo>
                    <a:pt x="1855050" y="805129"/>
                  </a:lnTo>
                  <a:lnTo>
                    <a:pt x="1889048" y="771194"/>
                  </a:lnTo>
                  <a:lnTo>
                    <a:pt x="1904238" y="741921"/>
                  </a:lnTo>
                  <a:lnTo>
                    <a:pt x="1911362" y="728192"/>
                  </a:lnTo>
                  <a:lnTo>
                    <a:pt x="1919376" y="678713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89649" y="4649261"/>
              <a:ext cx="224154" cy="432434"/>
            </a:xfrm>
            <a:custGeom>
              <a:avLst/>
              <a:gdLst/>
              <a:ahLst/>
              <a:cxnLst/>
              <a:rect l="l" t="t" r="r" b="b"/>
              <a:pathLst>
                <a:path w="224155" h="432435">
                  <a:moveTo>
                    <a:pt x="182814" y="431871"/>
                  </a:moveTo>
                  <a:lnTo>
                    <a:pt x="177325" y="431871"/>
                  </a:lnTo>
                  <a:lnTo>
                    <a:pt x="167473" y="430824"/>
                  </a:lnTo>
                  <a:lnTo>
                    <a:pt x="158075" y="427740"/>
                  </a:lnTo>
                  <a:lnTo>
                    <a:pt x="149469" y="422703"/>
                  </a:lnTo>
                  <a:lnTo>
                    <a:pt x="141991" y="415798"/>
                  </a:lnTo>
                  <a:lnTo>
                    <a:pt x="112067" y="381459"/>
                  </a:lnTo>
                  <a:lnTo>
                    <a:pt x="82150" y="415798"/>
                  </a:lnTo>
                  <a:lnTo>
                    <a:pt x="74671" y="422699"/>
                  </a:lnTo>
                  <a:lnTo>
                    <a:pt x="66063" y="427734"/>
                  </a:lnTo>
                  <a:lnTo>
                    <a:pt x="56666" y="430820"/>
                  </a:lnTo>
                  <a:lnTo>
                    <a:pt x="46816" y="431871"/>
                  </a:lnTo>
                  <a:lnTo>
                    <a:pt x="41313" y="431871"/>
                  </a:lnTo>
                  <a:lnTo>
                    <a:pt x="8351" y="411762"/>
                  </a:lnTo>
                  <a:lnTo>
                    <a:pt x="0" y="385119"/>
                  </a:lnTo>
                  <a:lnTo>
                    <a:pt x="0" y="46744"/>
                  </a:lnTo>
                  <a:lnTo>
                    <a:pt x="3679" y="28549"/>
                  </a:lnTo>
                  <a:lnTo>
                    <a:pt x="13713" y="13690"/>
                  </a:lnTo>
                  <a:lnTo>
                    <a:pt x="28597" y="3673"/>
                  </a:lnTo>
                  <a:lnTo>
                    <a:pt x="46823" y="0"/>
                  </a:lnTo>
                  <a:lnTo>
                    <a:pt x="177318" y="0"/>
                  </a:lnTo>
                  <a:lnTo>
                    <a:pt x="195544" y="3673"/>
                  </a:lnTo>
                  <a:lnTo>
                    <a:pt x="210428" y="13690"/>
                  </a:lnTo>
                  <a:lnTo>
                    <a:pt x="220462" y="28549"/>
                  </a:lnTo>
                  <a:lnTo>
                    <a:pt x="224142" y="46744"/>
                  </a:lnTo>
                  <a:lnTo>
                    <a:pt x="224142" y="385119"/>
                  </a:lnTo>
                  <a:lnTo>
                    <a:pt x="206190" y="421920"/>
                  </a:lnTo>
                  <a:lnTo>
                    <a:pt x="182814" y="4318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2825" y="4602523"/>
              <a:ext cx="318135" cy="525780"/>
            </a:xfrm>
            <a:custGeom>
              <a:avLst/>
              <a:gdLst/>
              <a:ahLst/>
              <a:cxnLst/>
              <a:rect l="l" t="t" r="r" b="b"/>
              <a:pathLst>
                <a:path w="318135" h="525779">
                  <a:moveTo>
                    <a:pt x="93626" y="525354"/>
                  </a:moveTo>
                  <a:lnTo>
                    <a:pt x="35900" y="505466"/>
                  </a:lnTo>
                  <a:lnTo>
                    <a:pt x="4361" y="460078"/>
                  </a:lnTo>
                  <a:lnTo>
                    <a:pt x="0" y="431864"/>
                  </a:lnTo>
                  <a:lnTo>
                    <a:pt x="0" y="93489"/>
                  </a:lnTo>
                  <a:lnTo>
                    <a:pt x="7359" y="57098"/>
                  </a:lnTo>
                  <a:lnTo>
                    <a:pt x="27427" y="27381"/>
                  </a:lnTo>
                  <a:lnTo>
                    <a:pt x="57194" y="7346"/>
                  </a:lnTo>
                  <a:lnTo>
                    <a:pt x="93647" y="0"/>
                  </a:lnTo>
                  <a:lnTo>
                    <a:pt x="224142" y="0"/>
                  </a:lnTo>
                  <a:lnTo>
                    <a:pt x="260592" y="7347"/>
                  </a:lnTo>
                  <a:lnTo>
                    <a:pt x="290359" y="27384"/>
                  </a:lnTo>
                  <a:lnTo>
                    <a:pt x="310430" y="57101"/>
                  </a:lnTo>
                  <a:lnTo>
                    <a:pt x="317790" y="93489"/>
                  </a:lnTo>
                  <a:lnTo>
                    <a:pt x="93647" y="93489"/>
                  </a:lnTo>
                  <a:lnTo>
                    <a:pt x="93647" y="431864"/>
                  </a:lnTo>
                  <a:lnTo>
                    <a:pt x="317790" y="431864"/>
                  </a:lnTo>
                  <a:lnTo>
                    <a:pt x="313429" y="460078"/>
                  </a:lnTo>
                  <a:lnTo>
                    <a:pt x="301091" y="485147"/>
                  </a:lnTo>
                  <a:lnTo>
                    <a:pt x="288073" y="498925"/>
                  </a:lnTo>
                  <a:lnTo>
                    <a:pt x="158898" y="498925"/>
                  </a:lnTo>
                  <a:lnTo>
                    <a:pt x="144614" y="510300"/>
                  </a:lnTo>
                  <a:lnTo>
                    <a:pt x="128642" y="518579"/>
                  </a:lnTo>
                  <a:lnTo>
                    <a:pt x="111480" y="523639"/>
                  </a:lnTo>
                  <a:lnTo>
                    <a:pt x="93626" y="525354"/>
                  </a:lnTo>
                  <a:close/>
                </a:path>
                <a:path w="318135" h="525779">
                  <a:moveTo>
                    <a:pt x="317790" y="431864"/>
                  </a:moveTo>
                  <a:lnTo>
                    <a:pt x="224142" y="431864"/>
                  </a:lnTo>
                  <a:lnTo>
                    <a:pt x="224142" y="93489"/>
                  </a:lnTo>
                  <a:lnTo>
                    <a:pt x="317790" y="93489"/>
                  </a:lnTo>
                  <a:lnTo>
                    <a:pt x="317790" y="431864"/>
                  </a:lnTo>
                  <a:close/>
                </a:path>
                <a:path w="318135" h="525779">
                  <a:moveTo>
                    <a:pt x="224142" y="431864"/>
                  </a:moveTo>
                  <a:lnTo>
                    <a:pt x="93647" y="431864"/>
                  </a:lnTo>
                  <a:lnTo>
                    <a:pt x="158891" y="356972"/>
                  </a:lnTo>
                  <a:lnTo>
                    <a:pt x="224142" y="431864"/>
                  </a:lnTo>
                  <a:close/>
                </a:path>
                <a:path w="318135" h="525779">
                  <a:moveTo>
                    <a:pt x="224163" y="525354"/>
                  </a:moveTo>
                  <a:lnTo>
                    <a:pt x="206309" y="523638"/>
                  </a:lnTo>
                  <a:lnTo>
                    <a:pt x="189148" y="518577"/>
                  </a:lnTo>
                  <a:lnTo>
                    <a:pt x="173178" y="510297"/>
                  </a:lnTo>
                  <a:lnTo>
                    <a:pt x="158898" y="498925"/>
                  </a:lnTo>
                  <a:lnTo>
                    <a:pt x="288073" y="498925"/>
                  </a:lnTo>
                  <a:lnTo>
                    <a:pt x="248857" y="522038"/>
                  </a:lnTo>
                  <a:lnTo>
                    <a:pt x="224163" y="525354"/>
                  </a:lnTo>
                  <a:close/>
                </a:path>
              </a:pathLst>
            </a:custGeom>
            <a:solidFill>
              <a:srgbClr val="A0C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51477" y="1880229"/>
            <a:ext cx="4599940" cy="681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15900"/>
              </a:lnSpc>
              <a:spcBef>
                <a:spcPts val="100"/>
              </a:spcBef>
            </a:pPr>
            <a:endParaRPr sz="4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889" y="3428107"/>
            <a:ext cx="14435711" cy="4442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100" dirty="0" err="1" smtClean="0">
                <a:latin typeface="Arial"/>
                <a:cs typeface="Arial"/>
              </a:rPr>
              <a:t>Kì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quan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trọng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nhất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trong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quan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trọng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nhất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trong</a:t>
            </a:r>
            <a:r>
              <a:rPr lang="en-US" sz="4100" dirty="0" smtClean="0">
                <a:latin typeface="Arial"/>
                <a:cs typeface="Arial"/>
              </a:rPr>
              <a:t> 12 </a:t>
            </a:r>
            <a:r>
              <a:rPr lang="en-US" sz="4100" dirty="0" err="1" smtClean="0">
                <a:latin typeface="Arial"/>
                <a:cs typeface="Arial"/>
              </a:rPr>
              <a:t>năm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sắp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diễn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ra.</a:t>
            </a:r>
            <a:endParaRPr lang="en-US" sz="41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100" dirty="0" err="1" smtClean="0">
                <a:latin typeface="Arial"/>
                <a:cs typeface="Arial"/>
              </a:rPr>
              <a:t>Đây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cũng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là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thời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các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bạn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sinh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đưa</a:t>
            </a:r>
            <a:r>
              <a:rPr lang="en-US" sz="4100" dirty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tìm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hiểu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về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các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trường</a:t>
            </a:r>
            <a:r>
              <a:rPr lang="en-US" sz="4100" dirty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đại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đưa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quyết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định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của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mình.Để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giúp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các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bạn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học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sinh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đưa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lựa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chọn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tốt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nhất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phù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hợp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với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năng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lực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thi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của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mình.Chúng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em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đã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tạo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ra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bảng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thống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kê</a:t>
            </a:r>
            <a:r>
              <a:rPr lang="en-US" sz="4100" dirty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điểm</a:t>
            </a:r>
            <a:r>
              <a:rPr lang="en-US" sz="4100" dirty="0" smtClean="0">
                <a:latin typeface="Arial"/>
                <a:cs typeface="Arial"/>
              </a:rPr>
              <a:t> </a:t>
            </a:r>
            <a:r>
              <a:rPr lang="en-US" sz="4100" dirty="0" err="1" smtClean="0">
                <a:latin typeface="Arial"/>
                <a:cs typeface="Arial"/>
              </a:rPr>
              <a:t>của</a:t>
            </a:r>
            <a:r>
              <a:rPr lang="en-US" sz="4100" dirty="0" smtClean="0">
                <a:latin typeface="Arial"/>
                <a:cs typeface="Arial"/>
              </a:rPr>
              <a:t> 2 </a:t>
            </a:r>
            <a:r>
              <a:rPr lang="en-US" sz="4100" dirty="0" err="1" smtClean="0">
                <a:latin typeface="Arial"/>
                <a:cs typeface="Arial"/>
              </a:rPr>
              <a:t>năm</a:t>
            </a:r>
            <a:r>
              <a:rPr lang="en-US" sz="4100" dirty="0" smtClean="0">
                <a:latin typeface="Arial"/>
                <a:cs typeface="Arial"/>
              </a:rPr>
              <a:t> 2019 </a:t>
            </a:r>
            <a:r>
              <a:rPr lang="en-US" sz="4100" dirty="0" err="1" smtClean="0">
                <a:latin typeface="Arial"/>
                <a:cs typeface="Arial"/>
              </a:rPr>
              <a:t>và</a:t>
            </a:r>
            <a:r>
              <a:rPr lang="en-US" sz="4100" dirty="0" smtClean="0">
                <a:latin typeface="Arial"/>
                <a:cs typeface="Arial"/>
              </a:rPr>
              <a:t> 2020.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19400" y="1218530"/>
            <a:ext cx="836485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900" dirty="0" err="1" smtClean="0">
                <a:latin typeface="Arial"/>
                <a:cs typeface="Arial"/>
              </a:rPr>
              <a:t>Giới</a:t>
            </a:r>
            <a:r>
              <a:rPr lang="en-US" sz="5900" dirty="0" smtClean="0">
                <a:latin typeface="Arial"/>
                <a:cs typeface="Arial"/>
              </a:rPr>
              <a:t> </a:t>
            </a:r>
            <a:r>
              <a:rPr lang="en-US" sz="5900" dirty="0" err="1" smtClean="0">
                <a:latin typeface="Arial"/>
                <a:cs typeface="Arial"/>
              </a:rPr>
              <a:t>thiệu</a:t>
            </a:r>
            <a:endParaRPr sz="5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82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468026"/>
            <a:ext cx="115830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8120" algn="l"/>
              </a:tabLst>
            </a:pPr>
            <a:r>
              <a:rPr lang="en-US" sz="7000" b="1" spc="114" dirty="0" err="1">
                <a:latin typeface="Noto Sans"/>
                <a:cs typeface="Noto Sans"/>
              </a:rPr>
              <a:t>Tập</a:t>
            </a:r>
            <a:r>
              <a:rPr lang="en-US" sz="7000" b="1" spc="114" dirty="0">
                <a:latin typeface="Noto Sans"/>
                <a:cs typeface="Noto Sans"/>
              </a:rPr>
              <a:t> </a:t>
            </a:r>
            <a:r>
              <a:rPr lang="en-US" sz="7000" b="1" spc="114" dirty="0" err="1">
                <a:latin typeface="Noto Sans"/>
                <a:cs typeface="Noto Sans"/>
              </a:rPr>
              <a:t>hợp</a:t>
            </a:r>
            <a:r>
              <a:rPr lang="en-US" sz="7000" b="1" spc="114" dirty="0">
                <a:latin typeface="Noto Sans"/>
                <a:cs typeface="Noto Sans"/>
              </a:rPr>
              <a:t> </a:t>
            </a:r>
            <a:r>
              <a:rPr lang="en-US" sz="7000" b="1" spc="114" dirty="0" err="1">
                <a:latin typeface="Noto Sans"/>
                <a:cs typeface="Noto Sans"/>
              </a:rPr>
              <a:t>dữ</a:t>
            </a:r>
            <a:r>
              <a:rPr lang="en-US" sz="7000" b="1" spc="114" dirty="0">
                <a:latin typeface="Noto Sans"/>
                <a:cs typeface="Noto Sans"/>
              </a:rPr>
              <a:t> </a:t>
            </a:r>
            <a:r>
              <a:rPr lang="en-US" sz="7000" b="1" spc="114" dirty="0" err="1">
                <a:latin typeface="Noto Sans"/>
                <a:cs typeface="Noto Sans"/>
              </a:rPr>
              <a:t>liệu</a:t>
            </a:r>
            <a:endParaRPr sz="7000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52" y="2536216"/>
            <a:ext cx="6145747" cy="717504"/>
          </a:xfrm>
          <a:prstGeom prst="rect">
            <a:avLst/>
          </a:prstGeom>
          <a:solidFill>
            <a:srgbClr val="1B1364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lang="vi-VN" sz="4200" b="1" spc="220" dirty="0">
                <a:solidFill>
                  <a:srgbClr val="FFFFFF"/>
                </a:solidFill>
                <a:latin typeface="Arial"/>
                <a:cs typeface="Arial"/>
              </a:rPr>
              <a:t>Dữ liệu được lấy ra</a:t>
            </a:r>
            <a:endParaRPr lang="en-US" sz="4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396" y="3454517"/>
            <a:ext cx="4696460" cy="374397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5" dirty="0" err="1" smtClean="0">
                <a:latin typeface="Noto Sans"/>
                <a:cs typeface="Noto Sans"/>
              </a:rPr>
              <a:t>Các</a:t>
            </a:r>
            <a:r>
              <a:rPr lang="en-US" sz="3650" spc="-5" dirty="0" smtClean="0">
                <a:latin typeface="Noto Sans"/>
                <a:cs typeface="Noto Sans"/>
              </a:rPr>
              <a:t> </a:t>
            </a:r>
            <a:r>
              <a:rPr lang="en-US" sz="3650" spc="-5" dirty="0" err="1" smtClean="0">
                <a:latin typeface="Noto Sans"/>
                <a:cs typeface="Noto Sans"/>
              </a:rPr>
              <a:t>trường</a:t>
            </a:r>
            <a:r>
              <a:rPr lang="en-US" sz="3650" spc="-5" dirty="0" smtClean="0">
                <a:latin typeface="Noto Sans"/>
                <a:cs typeface="Noto Sans"/>
              </a:rPr>
              <a:t> </a:t>
            </a:r>
            <a:r>
              <a:rPr lang="en-US" sz="3650" spc="-5" dirty="0" err="1" smtClean="0">
                <a:latin typeface="Noto Sans"/>
                <a:cs typeface="Noto Sans"/>
              </a:rPr>
              <a:t>đại</a:t>
            </a:r>
            <a:r>
              <a:rPr lang="en-US" sz="3650" spc="-5" dirty="0" smtClean="0">
                <a:latin typeface="Noto Sans"/>
                <a:cs typeface="Noto Sans"/>
              </a:rPr>
              <a:t> </a:t>
            </a:r>
            <a:r>
              <a:rPr lang="en-US" sz="3650" spc="-5" dirty="0" err="1" smtClean="0">
                <a:latin typeface="Noto Sans"/>
                <a:cs typeface="Noto Sans"/>
              </a:rPr>
              <a:t>học</a:t>
            </a:r>
            <a:endParaRPr sz="3650" dirty="0">
              <a:latin typeface="Noto Sans"/>
              <a:cs typeface="Noto Sans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5" dirty="0" err="1" smtClean="0">
                <a:latin typeface="Noto Sans"/>
                <a:cs typeface="Noto Sans"/>
              </a:rPr>
              <a:t>năm</a:t>
            </a:r>
            <a:endParaRPr sz="3650" dirty="0">
              <a:latin typeface="Noto Sans"/>
              <a:cs typeface="Noto Sans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85" dirty="0" err="1" smtClean="0">
                <a:latin typeface="Noto Sans"/>
                <a:cs typeface="Noto Sans"/>
              </a:rPr>
              <a:t>Điểm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r>
              <a:rPr lang="en-US" sz="3650" spc="-85" dirty="0" err="1" smtClean="0">
                <a:latin typeface="Noto Sans"/>
                <a:cs typeface="Noto Sans"/>
              </a:rPr>
              <a:t>nghành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r>
              <a:rPr lang="en-US" sz="3650" spc="-85" dirty="0" err="1" smtClean="0">
                <a:latin typeface="Noto Sans"/>
                <a:cs typeface="Noto Sans"/>
              </a:rPr>
              <a:t>thấp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r>
              <a:rPr lang="en-US" sz="3650" spc="-85" dirty="0" err="1" smtClean="0">
                <a:latin typeface="Noto Sans"/>
                <a:cs typeface="Noto Sans"/>
              </a:rPr>
              <a:t>nhất</a:t>
            </a:r>
            <a:r>
              <a:rPr lang="en-US" sz="3650" spc="-85" dirty="0" smtClean="0">
                <a:latin typeface="Noto Sans"/>
                <a:cs typeface="Noto Sans"/>
              </a:rPr>
              <a:t> </a:t>
            </a:r>
            <a:endParaRPr sz="3650" dirty="0">
              <a:latin typeface="Noto Sans"/>
              <a:cs typeface="Noto Sans"/>
            </a:endParaRPr>
          </a:p>
          <a:p>
            <a:pPr marL="283845" indent="-271780">
              <a:lnSpc>
                <a:spcPct val="100000"/>
              </a:lnSpc>
              <a:spcBef>
                <a:spcPts val="720"/>
              </a:spcBef>
              <a:buChar char="-"/>
              <a:tabLst>
                <a:tab pos="284480" algn="l"/>
              </a:tabLst>
            </a:pPr>
            <a:r>
              <a:rPr lang="en-US" sz="3650" spc="-10" dirty="0" err="1" smtClean="0">
                <a:latin typeface="Noto Sans"/>
                <a:cs typeface="Noto Sans"/>
              </a:rPr>
              <a:t>Điểm</a:t>
            </a:r>
            <a:r>
              <a:rPr lang="en-US" sz="3650" spc="-10" dirty="0" smtClean="0">
                <a:latin typeface="Noto Sans"/>
                <a:cs typeface="Noto Sans"/>
              </a:rPr>
              <a:t> </a:t>
            </a:r>
            <a:r>
              <a:rPr lang="en-US" sz="3650" spc="-10" dirty="0" err="1" smtClean="0">
                <a:latin typeface="Noto Sans"/>
                <a:cs typeface="Noto Sans"/>
              </a:rPr>
              <a:t>nghành</a:t>
            </a:r>
            <a:r>
              <a:rPr lang="en-US" sz="3650" spc="-10" dirty="0" smtClean="0">
                <a:latin typeface="Noto Sans"/>
                <a:cs typeface="Noto Sans"/>
              </a:rPr>
              <a:t> </a:t>
            </a:r>
            <a:r>
              <a:rPr lang="en-US" sz="3650" spc="-10" dirty="0" err="1" smtClean="0">
                <a:latin typeface="Noto Sans"/>
                <a:cs typeface="Noto Sans"/>
              </a:rPr>
              <a:t>cao</a:t>
            </a:r>
            <a:r>
              <a:rPr lang="en-US" sz="3650" spc="-10" dirty="0" smtClean="0">
                <a:latin typeface="Noto Sans"/>
                <a:cs typeface="Noto Sans"/>
              </a:rPr>
              <a:t> </a:t>
            </a:r>
            <a:r>
              <a:rPr lang="en-US" sz="3650" spc="-10" dirty="0" err="1" smtClean="0">
                <a:latin typeface="Noto Sans"/>
                <a:cs typeface="Noto Sans"/>
              </a:rPr>
              <a:t>nhất</a:t>
            </a:r>
            <a:endParaRPr sz="3650" dirty="0" smtClean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452" y="7734300"/>
            <a:ext cx="5038090" cy="790575"/>
          </a:xfrm>
          <a:prstGeom prst="rect">
            <a:avLst/>
          </a:prstGeom>
          <a:solidFill>
            <a:srgbClr val="1B1364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4200" b="1" spc="12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4200" b="1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2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968" y="8838596"/>
            <a:ext cx="57708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Noto Sans"/>
                <a:cs typeface="Noto Sans"/>
              </a:rPr>
              <a:t>- </a:t>
            </a:r>
            <a:r>
              <a:rPr lang="en-US" sz="5200" b="1" spc="70" dirty="0" smtClean="0">
                <a:latin typeface="Arial"/>
                <a:cs typeface="Arial"/>
              </a:rPr>
              <a:t>240 </a:t>
            </a:r>
            <a:r>
              <a:rPr lang="en-US" sz="5200" b="1" spc="70" dirty="0" err="1" smtClean="0">
                <a:latin typeface="Arial"/>
                <a:cs typeface="Arial"/>
              </a:rPr>
              <a:t>dữ</a:t>
            </a:r>
            <a:r>
              <a:rPr lang="en-US" sz="5200" b="1" spc="70" dirty="0" smtClean="0">
                <a:latin typeface="Arial"/>
                <a:cs typeface="Arial"/>
              </a:rPr>
              <a:t> </a:t>
            </a:r>
            <a:r>
              <a:rPr lang="en-US" sz="5200" b="1" spc="70" dirty="0" err="1" smtClean="0">
                <a:latin typeface="Arial"/>
                <a:cs typeface="Arial"/>
              </a:rPr>
              <a:t>liệu</a:t>
            </a:r>
            <a:r>
              <a:rPr lang="en-US" sz="5200" b="1" spc="70" dirty="0" smtClean="0">
                <a:latin typeface="Arial"/>
                <a:cs typeface="Arial"/>
              </a:rPr>
              <a:t> </a:t>
            </a:r>
            <a:r>
              <a:rPr lang="en-US" sz="5200" b="1" spc="70" dirty="0" err="1" smtClean="0">
                <a:latin typeface="Arial"/>
                <a:cs typeface="Arial"/>
              </a:rPr>
              <a:t>mẫu</a:t>
            </a:r>
            <a:endParaRPr sz="5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5200" y="7658100"/>
            <a:ext cx="11430000" cy="2413738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sz="3400" spc="-125" dirty="0">
                <a:solidFill>
                  <a:srgbClr val="456773"/>
                </a:solidFill>
                <a:latin typeface="Noto Sans"/>
                <a:cs typeface="Noto Sans"/>
              </a:rPr>
              <a:t>Figure </a:t>
            </a:r>
            <a:r>
              <a:rPr sz="3400" spc="-90" dirty="0">
                <a:solidFill>
                  <a:srgbClr val="456773"/>
                </a:solidFill>
                <a:latin typeface="Noto Sans"/>
                <a:cs typeface="Noto Sans"/>
              </a:rPr>
              <a:t>out</a:t>
            </a:r>
            <a:r>
              <a:rPr sz="3400" spc="110" dirty="0">
                <a:solidFill>
                  <a:srgbClr val="456773"/>
                </a:solidFill>
                <a:latin typeface="Noto Sans"/>
                <a:cs typeface="Noto Sans"/>
              </a:rPr>
              <a:t> </a:t>
            </a:r>
            <a:r>
              <a:rPr sz="3400" spc="-5" dirty="0">
                <a:solidFill>
                  <a:srgbClr val="456773"/>
                </a:solidFill>
                <a:latin typeface="Noto Sans"/>
                <a:cs typeface="Noto Sans"/>
              </a:rPr>
              <a:t>1</a:t>
            </a:r>
            <a:endParaRPr sz="3400" dirty="0">
              <a:latin typeface="Noto Sans"/>
              <a:cs typeface="Noto Sans"/>
            </a:endParaRPr>
          </a:p>
          <a:p>
            <a:pPr marL="12700" marR="5080" algn="ctr">
              <a:lnSpc>
                <a:spcPct val="117300"/>
              </a:lnSpc>
              <a:spcBef>
                <a:spcPts val="1430"/>
              </a:spcBef>
            </a:pPr>
            <a:r>
              <a:rPr lang="vi-VN" sz="4050" b="1" spc="-170" dirty="0">
                <a:solidFill>
                  <a:srgbClr val="456773"/>
                </a:solidFill>
                <a:latin typeface="Trebuchet MS"/>
                <a:cs typeface="Trebuchet MS"/>
              </a:rPr>
              <a:t>tỉ lệ điểm các nghành có điểm chuẩn </a:t>
            </a:r>
            <a:r>
              <a:rPr lang="en-US" sz="4050" b="1" spc="-17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thấp</a:t>
            </a:r>
            <a:r>
              <a:rPr lang="en-US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en-US" sz="4050" b="1" spc="-170" dirty="0" err="1" smtClean="0">
                <a:solidFill>
                  <a:srgbClr val="456773"/>
                </a:solidFill>
                <a:latin typeface="Trebuchet MS"/>
                <a:cs typeface="Trebuchet MS"/>
              </a:rPr>
              <a:t>nhất</a:t>
            </a:r>
            <a:r>
              <a:rPr lang="vi-VN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 </a:t>
            </a:r>
            <a:r>
              <a:rPr lang="vi-VN" sz="4050" b="1" spc="-170" dirty="0">
                <a:solidFill>
                  <a:srgbClr val="456773"/>
                </a:solidFill>
                <a:latin typeface="Trebuchet MS"/>
                <a:cs typeface="Trebuchet MS"/>
              </a:rPr>
              <a:t>của 2020 có xu hướng tăng so với điểm của 2019</a:t>
            </a:r>
            <a:endParaRPr lang="vi-VN" sz="4050" dirty="0">
              <a:latin typeface="Trebuchet MS"/>
              <a:cs typeface="Trebuchet MS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87819211"/>
              </p:ext>
            </p:extLst>
          </p:nvPr>
        </p:nvGraphicFramePr>
        <p:xfrm>
          <a:off x="3048000" y="-14216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5200" y="7658100"/>
            <a:ext cx="11353800" cy="2413738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sz="3400" spc="-125" dirty="0">
                <a:solidFill>
                  <a:srgbClr val="456773"/>
                </a:solidFill>
                <a:latin typeface="Noto Sans"/>
                <a:cs typeface="Noto Sans"/>
              </a:rPr>
              <a:t>Figure </a:t>
            </a:r>
            <a:r>
              <a:rPr sz="3400" spc="-90" dirty="0">
                <a:solidFill>
                  <a:srgbClr val="456773"/>
                </a:solidFill>
                <a:latin typeface="Noto Sans"/>
                <a:cs typeface="Noto Sans"/>
              </a:rPr>
              <a:t>out</a:t>
            </a:r>
            <a:r>
              <a:rPr sz="3400" spc="110" dirty="0">
                <a:solidFill>
                  <a:srgbClr val="456773"/>
                </a:solidFill>
                <a:latin typeface="Noto Sans"/>
                <a:cs typeface="Noto Sans"/>
              </a:rPr>
              <a:t> </a:t>
            </a:r>
            <a:r>
              <a:rPr sz="3400" spc="-5" dirty="0">
                <a:solidFill>
                  <a:srgbClr val="456773"/>
                </a:solidFill>
                <a:latin typeface="Noto Sans"/>
                <a:cs typeface="Noto Sans"/>
              </a:rPr>
              <a:t>1</a:t>
            </a:r>
            <a:endParaRPr sz="3400" dirty="0">
              <a:latin typeface="Noto Sans"/>
              <a:cs typeface="Noto Sans"/>
            </a:endParaRPr>
          </a:p>
          <a:p>
            <a:pPr marL="12700" marR="5080" algn="ctr">
              <a:lnSpc>
                <a:spcPct val="117300"/>
              </a:lnSpc>
              <a:spcBef>
                <a:spcPts val="1430"/>
              </a:spcBef>
            </a:pPr>
            <a:r>
              <a:rPr lang="vi-VN" sz="4050" b="1" spc="-170" dirty="0" smtClean="0">
                <a:solidFill>
                  <a:srgbClr val="456773"/>
                </a:solidFill>
                <a:latin typeface="Trebuchet MS"/>
                <a:cs typeface="Trebuchet MS"/>
              </a:rPr>
              <a:t>tỉ lệ điểm các nghành có điểm chuẩn cao nhất của 2020 có xu hướng tăng so với điểm của 2019</a:t>
            </a:r>
            <a:endParaRPr sz="4050" dirty="0">
              <a:latin typeface="Trebuchet MS"/>
              <a:cs typeface="Trebuchet M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7190416"/>
              </p:ext>
            </p:extLst>
          </p:nvPr>
        </p:nvGraphicFramePr>
        <p:xfrm>
          <a:off x="1752600" y="-3429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624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3390900"/>
            <a:ext cx="6693490" cy="326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100"/>
              </a:lnSpc>
              <a:spcBef>
                <a:spcPts val="90"/>
              </a:spcBef>
            </a:pPr>
            <a:r>
              <a:rPr lang="vi-VN" sz="3600" b="1" spc="235" dirty="0">
                <a:latin typeface="Arial"/>
                <a:cs typeface="Arial"/>
              </a:rPr>
              <a:t>+điểm sàn của các thí sinh thi thpt quốc gia năm 2020 cao hơn 2019 </a:t>
            </a:r>
          </a:p>
          <a:p>
            <a:pPr marL="12700" marR="5080" algn="ctr">
              <a:lnSpc>
                <a:spcPct val="117100"/>
              </a:lnSpc>
              <a:spcBef>
                <a:spcPts val="90"/>
              </a:spcBef>
            </a:pPr>
            <a:r>
              <a:rPr lang="vi-VN" sz="3600" b="1" spc="235" dirty="0">
                <a:latin typeface="Arial"/>
                <a:cs typeface="Arial"/>
              </a:rPr>
              <a:t>+một số trường đại học giảm chỉ tiêu xét tuyển</a:t>
            </a:r>
            <a:endParaRPr lang="vi-VN" sz="3600" dirty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057400" y="723900"/>
            <a:ext cx="4572000" cy="1661993"/>
          </a:xfrm>
        </p:spPr>
        <p:txBody>
          <a:bodyPr/>
          <a:lstStyle/>
          <a:p>
            <a:r>
              <a:rPr lang="en-US" sz="5400" dirty="0" err="1" smtClean="0"/>
              <a:t>Nguyên</a:t>
            </a:r>
            <a:r>
              <a:rPr lang="en-US" sz="5400" dirty="0" smtClean="0"/>
              <a:t> </a:t>
            </a:r>
            <a:r>
              <a:rPr lang="en-US" sz="5400" dirty="0" err="1" smtClean="0"/>
              <a:t>Nhân</a:t>
            </a:r>
            <a:endParaRPr lang="en-US" sz="5400" dirty="0"/>
          </a:p>
        </p:txBody>
      </p:sp>
      <p:pic>
        <p:nvPicPr>
          <p:cNvPr id="1034" name="Picture 10" descr="Số lượng thí sinh trên 27 của kỳ thi tốt nghiệp THPT tăng 10 lần so với năm 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00087"/>
            <a:ext cx="10017642" cy="58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43000" y="3390900"/>
            <a:ext cx="6693490" cy="19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100"/>
              </a:lnSpc>
              <a:spcBef>
                <a:spcPts val="90"/>
              </a:spcBef>
            </a:pPr>
            <a:r>
              <a:rPr lang="en-US" sz="3600" b="1" spc="235" dirty="0" err="1" smtClean="0">
                <a:latin typeface="Arial"/>
                <a:cs typeface="Arial"/>
              </a:rPr>
              <a:t>Phổ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điểm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của</a:t>
            </a:r>
            <a:r>
              <a:rPr lang="en-US" sz="3600" b="1" spc="235" dirty="0" smtClean="0">
                <a:latin typeface="Arial"/>
                <a:cs typeface="Arial"/>
              </a:rPr>
              <a:t> 3 </a:t>
            </a:r>
            <a:r>
              <a:rPr lang="en-US" sz="3600" b="1" spc="235" dirty="0" err="1" smtClean="0">
                <a:latin typeface="Arial"/>
                <a:cs typeface="Arial"/>
              </a:rPr>
              <a:t>môn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Toán</a:t>
            </a:r>
            <a:r>
              <a:rPr lang="en-US" sz="3600" b="1" spc="235" dirty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Lí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Hóa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của</a:t>
            </a:r>
            <a:r>
              <a:rPr lang="en-US" sz="3600" b="1" spc="235" dirty="0">
                <a:latin typeface="Arial"/>
                <a:cs typeface="Arial"/>
              </a:rPr>
              <a:t> </a:t>
            </a:r>
            <a:r>
              <a:rPr lang="en-US" sz="3600" b="1" spc="235" dirty="0" smtClean="0">
                <a:latin typeface="Arial"/>
                <a:cs typeface="Arial"/>
              </a:rPr>
              <a:t>2020 </a:t>
            </a:r>
            <a:r>
              <a:rPr lang="en-US" sz="3600" b="1" spc="235" dirty="0" err="1" smtClean="0">
                <a:latin typeface="Arial"/>
                <a:cs typeface="Arial"/>
              </a:rPr>
              <a:t>cao</a:t>
            </a:r>
            <a:r>
              <a:rPr lang="en-US" sz="3600" b="1" spc="235" dirty="0" smtClean="0">
                <a:latin typeface="Arial"/>
                <a:cs typeface="Arial"/>
              </a:rPr>
              <a:t> </a:t>
            </a:r>
            <a:r>
              <a:rPr lang="en-US" sz="3600" b="1" spc="235" dirty="0" err="1" smtClean="0">
                <a:latin typeface="Arial"/>
                <a:cs typeface="Arial"/>
              </a:rPr>
              <a:t>hơn</a:t>
            </a:r>
            <a:r>
              <a:rPr lang="en-US" sz="3600" b="1" spc="235" dirty="0" smtClean="0">
                <a:latin typeface="Arial"/>
                <a:cs typeface="Arial"/>
              </a:rPr>
              <a:t> so </a:t>
            </a:r>
            <a:r>
              <a:rPr lang="en-US" sz="3600" b="1" spc="235" dirty="0" err="1" smtClean="0">
                <a:latin typeface="Arial"/>
                <a:cs typeface="Arial"/>
              </a:rPr>
              <a:t>với</a:t>
            </a:r>
            <a:r>
              <a:rPr lang="en-US" sz="3600" b="1" spc="235" dirty="0" smtClean="0">
                <a:latin typeface="Arial"/>
                <a:cs typeface="Arial"/>
              </a:rPr>
              <a:t> 2019 </a:t>
            </a:r>
            <a:endParaRPr lang="vi-VN" sz="3600" dirty="0">
              <a:latin typeface="Arial"/>
              <a:cs typeface="Arial"/>
            </a:endParaRPr>
          </a:p>
        </p:txBody>
      </p:sp>
      <p:pic>
        <p:nvPicPr>
          <p:cNvPr id="1026" name="Picture 2" descr="Không có mô tả ảnh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911152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 ảnh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928377"/>
            <a:ext cx="4095823" cy="40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hông có mô tả ảnh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529494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9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3532" y="8838596"/>
            <a:ext cx="99847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dirty="0" smtClean="0">
                <a:latin typeface="Noto Sans"/>
                <a:cs typeface="Noto Sans"/>
              </a:rPr>
              <a:t> </a:t>
            </a:r>
            <a:endParaRPr sz="5200" dirty="0">
              <a:latin typeface="Noto Sans"/>
              <a:cs typeface="Noto Sans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401208509"/>
              </p:ext>
            </p:extLst>
          </p:nvPr>
        </p:nvGraphicFramePr>
        <p:xfrm>
          <a:off x="3124200" y="571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14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299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</vt:lpstr>
      <vt:lpstr>Trebuchet MS</vt:lpstr>
      <vt:lpstr>Office Theme</vt:lpstr>
      <vt:lpstr>Làm sao để chọn trường đại học phù hợp với minh</vt:lpstr>
      <vt:lpstr>Giới thiệu dự án</vt:lpstr>
      <vt:lpstr>Giới thiệu</vt:lpstr>
      <vt:lpstr>Tập hợp dữ liệu</vt:lpstr>
      <vt:lpstr>PowerPoint Presentation</vt:lpstr>
      <vt:lpstr>PowerPoint Presentation</vt:lpstr>
      <vt:lpstr>Nguyên Nhân</vt:lpstr>
      <vt:lpstr>PowerPoint Presentation</vt:lpstr>
      <vt:lpstr> </vt:lpstr>
      <vt:lpstr>Năm 2020, tổng số thí sinh đăng ký xét tuyển đại học, cao đẳng là 642.945, giảm 1,46% so với năm 2019. Tổng số nguyện vọng đăng ký xét tuyển là 2.494.210, giảm 3,14% so với năm 2019.</vt:lpstr>
      <vt:lpstr>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dc:creator>Vi Tuấn Vũ</dc:creator>
  <cp:keywords>DAEvP5acemo,BAEh50ZyFlY</cp:keywords>
  <cp:lastModifiedBy>Microsoft account</cp:lastModifiedBy>
  <cp:revision>26</cp:revision>
  <dcterms:created xsi:type="dcterms:W3CDTF">2021-11-11T15:45:09Z</dcterms:created>
  <dcterms:modified xsi:type="dcterms:W3CDTF">2022-03-21T15:05:06Z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Creator">
    <vt:lpwstr>Canva</vt:lpwstr>
  </property>
  <property fmtid="{D5CDD505-2E9C-101B-9397-08002B2CF9AE}" pid="4" name="LastSaved">
    <vt:filetime>2021-11-11T00:00:00Z</vt:filetime>
  </property>
</Properties>
</file>