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5" r:id="rId28"/>
    <p:sldId id="286" r:id="rId29"/>
    <p:sldId id="287" r:id="rId30"/>
    <p:sldId id="288" r:id="rId31"/>
    <p:sldId id="289" r:id="rId32"/>
    <p:sldId id="299" r:id="rId33"/>
    <p:sldId id="300" r:id="rId34"/>
    <p:sldId id="301" r:id="rId35"/>
    <p:sldId id="302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81" r:id="rId46"/>
    <p:sldId id="282" r:id="rId47"/>
    <p:sldId id="283" r:id="rId48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E616A89C-C376-4475-B02E-8BFFF84AB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0E0D67CE-F91C-42C7-B6F1-680C9C62A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6B558024-366C-4CD4-A0F8-181333FA1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27639E9-D9B2-41D1-BD33-F1DBD32E83F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2E01A17-3956-42AF-8346-04510D4EE48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6DB83C0D-CAC2-4CE8-AB33-02E2478A3C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9A650CE-6508-499A-B546-CDD5CD5B22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8528C661-7557-4B29-AFDE-9D4C846E9E7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B0D0218-45C9-49E4-8211-DD9FF82C77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67098439-2721-4453-A381-CA9DFE185B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8008F289-E7CB-4108-9665-6B68D9087D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E9DBFA89-5E6E-4D35-8B0A-62EB7767B16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A28470C-44AF-4BD7-BE9C-E7BF975145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C228129F-0CD8-4107-B1B0-AC386F0D0F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889C9D0-9CE0-4006-B1FA-677AF9C1B4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0C5DB7FA-2883-4090-98A5-29602AC3973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6C2EB3-F032-490F-9A88-CF402FD784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4681AC36-C47F-46CD-A9AB-CCD83145F3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6AB0834-96E6-4F49-A8D1-BF933D6FF9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6E43553F-A278-4C8D-9263-F6363009DD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155B11DD-C919-4EEF-9B09-A9612486E8F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383E1355-A312-4C74-B360-B9FBB12E2C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8DD7CA9-F38C-43A7-BBE5-78A19106C61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51123CEA-0DD8-4CF4-9E6B-471A3B8591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CDE84CB-5B9C-4CDE-AA80-EAB9AFFE40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0758570F-4E0C-47CB-97E9-FE940103E7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09C46E37-D7E7-49E2-8EBB-BF61FDDA61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73D5E223-B2F8-4839-B624-69D60D6368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735AA25-1C6A-4B8A-918B-FF40F61E394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5A4A9473-6993-492B-A97A-956775F4A3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EA665632-0BCD-45A5-92E9-108CC696AD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B7C2BB57-D3B8-4D18-A11E-83AA73DE470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2A008596-95A7-4A1E-914C-1EF9E8178C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88AC3D3-6E41-4FB3-B3AE-48DE955B4A0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27D16E2B-AA74-4BC9-AECF-B757A8C248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3C975763-13B0-49E4-A973-8FC039BD81B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20273A1-C405-4D6E-B5F5-B0776D760A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956EECBD-10D7-4A84-966C-60402B2B3E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194811B-421C-4F6B-9CED-4F268C986F8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24C17BE9-0F80-47F5-A4D6-94B180714E4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FD4461DC-0A7F-41AF-9C7D-3454C74B5F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AB7E0411-5E9B-430A-ACF7-853720DBBB8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71BFEF96-C915-499F-8CED-72FCC72396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66D69333-3C62-4279-8D29-4A257F6898D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6D895C5C-95FF-47CE-8E68-D92ACDDFBB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FE9769B8-6F14-4ACD-A73E-375AAEFA590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EA2A3317-4457-4DE1-BE49-82EA450164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2E36D169-2D8A-495E-B115-A310738A5B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DD07AAF-7D13-492E-A83F-1886362795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F1FCFCCC-AB18-4312-AED4-7D3AAE9322E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7F479976-45DC-43E9-AEA6-76DC8CCA20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CEFD2A8B-F9D5-4DCD-B455-AF6D030C13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BBC65F2-65EA-4933-A405-3744EDDCCEC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8153B63B-7C55-4CEA-B841-80298502910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548909E-BF1D-4B7F-8119-ADE710B847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64280577-F101-42D7-A86A-B5F2DC322C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74FD1DD-1BF7-4341-907F-39333EDB2F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29604451-7373-4188-9F92-0E20789A19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3C85289B-FBAF-4573-A4DA-4F5E1294B7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D22967B6-783F-4A57-976C-470B555C4E6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1AC17076-3BF7-44AC-95C8-82BB5F6ED8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D161-B596-46FD-BA63-A72AF9A3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7AE99-FA64-47D3-89EC-311BD3943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3F0BA-A25C-4A9D-B88E-953F932BCF0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C6ED8-63A9-48F5-8A76-DDF477BDFB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DF9EB-055E-44B4-9676-EACBBEE81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19F6B55-ED2E-41F8-A656-CE0B9D5230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82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20E4-8D1F-4204-9526-D0277B23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8BE0-2E18-43A7-BCD1-802018DF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7635-39C0-49BB-AD75-F875FFB6245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AC153-7B2C-4606-A430-FDD2379B98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666ED-28AB-44C0-BF3E-B3E7B7AA50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1F2D89-D7D6-45FE-8DAB-274D22A707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48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B4A00-5DFD-47A4-BF2C-789F87154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0338" y="609600"/>
            <a:ext cx="1941512" cy="5480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8A701-ED64-44FF-9079-AAC2AC44E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2138" cy="5480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2230-EC8E-4B90-B95F-7D0798BFD4A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2B1A-1D3A-42FD-8987-140B9F9361A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74089-9729-4BA9-B9F1-2B49E38D99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71CD38F-7F89-45DB-961C-54F8EC2AD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366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A258-8D18-4A16-93D5-5D3E03BE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66050" cy="1136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B6CB2-A1EE-49D6-B9ED-111FE0C9F10A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922F9-2012-4F35-B764-4496EC61C7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227A4-DAD8-49A5-9B91-C90DE8748E7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</p:spPr>
        <p:txBody>
          <a:bodyPr/>
          <a:lstStyle>
            <a:lvl1pPr>
              <a:defRPr/>
            </a:lvl1pPr>
          </a:lstStyle>
          <a:p>
            <a:fld id="{68D791D4-F087-4531-930D-B55013E8D5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76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B32F-026C-422A-AB86-87A8A96C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26D1-DF77-41DE-A698-2919A727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F973C-E48B-489A-8618-CAC748BE73D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E4C5A-E989-4083-8981-DCACF6F665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EC7EF-1AEB-4E6E-A3E0-41B4370F91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5E1BEDF-5E3C-4C94-AF6B-EED1C730B9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59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0B12-9710-4E5E-A33E-A5C5582B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41910-5632-4278-8B14-62876DDA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DC54-E817-479F-8AAA-73FBF576080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C721-1855-414B-9555-569FFD65F33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DCE6-FEC5-41DC-A9FA-5CC75C3C3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7A09F32-3389-4BD0-9308-15786F70DA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80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8489-C170-49FD-AD2F-81781BD5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3620-9CA2-4C6C-9D47-91568CF61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6825" cy="410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2900B-277D-4BEF-B365-C9AFE09ED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06825" cy="410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359AE-BC1A-459A-96FF-7C452BB869B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DBB51-C348-4E59-928A-1E7BF25DBE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B74F4-3B71-4D34-8FBE-B3988C317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2AC2FAD-663B-44AF-91AA-6FA0241810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59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7E8C-016D-4411-8576-24F097B5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5757-21E0-4052-BF1A-C1B52B400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6B670-4EEF-45CA-A4C6-3E58F1700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EDD44-3D2E-47D0-BB3F-51630788B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F68AD-EDBF-4D09-BEAC-A60FCA0E5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2F83E-F957-4318-8976-9A2B9B3DFD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44A94-603E-4215-AEDA-D44A22698B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2FE4A-C9FC-4CF2-B6D8-12C878CECE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BD9EEF-4F35-488B-BC87-D9B27AB614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35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A4EC-7722-4545-83BA-CEAEE0D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66BA6-528C-47FC-9558-4D118ACF24D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D780A-E1BB-4D1E-9E7C-F56E874CB1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A37E0-A6E3-4813-B9EC-39FC4E8861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1406CDB-24C1-49B8-A48C-E936CBE4EA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29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7F981-2FDF-4266-9550-FE77F1A5092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22804-C2F2-4DD7-B551-EA6DB3DF29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49848-C10F-49FF-B874-0856FEA5C5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E181A08-34BB-49DF-9FD4-95D683A62B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56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32EA-3AA1-4D32-AD00-99914916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23F-E31B-4DE9-8AC3-8A58D1B5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E204-F780-4047-AA6F-F1FD38B20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7C238-8567-475B-BA0C-AC951DAA81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1B522-7E8C-4B1D-AAC9-535D0534301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9093D-094E-4054-B256-1BD106273D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E033E8-01E9-489E-BB79-0C43B2B8E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07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D01B-A20B-4A86-90A2-E4A86112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6921C-6377-4F23-9F2D-3EC37E650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1D64B-2B86-4E0C-A327-AE0822F6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E159F-8567-451B-B170-F1558AF08A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1450-D679-4486-9559-E9F9CBC4B7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3E96C-8FAD-4B5A-AF88-5378AA2C35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62E609-42A3-4332-9D73-34323A0B9F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0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3F8EF53D-8AEB-4F0F-B05A-2F23F8EE7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60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2D8F26B8-EA49-420B-BB58-871BC3F6E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6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981ADC-9BB3-4666-8229-1B5B513297F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6F4F993-C553-404E-B1E5-7FF9FB48EA8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3EE1B8B-85B9-441E-A8A2-D469A9697FE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fld id="{C500B49B-6BEA-4331-8908-D5C26248DB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E9B63F1D-685D-4DED-A89A-AC844FF91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7162800" cy="607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9300D059-CDFB-4234-9D9C-46424AC61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2-1 Sample Spaces and Events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CB69DC5-3C29-402F-85D9-F187E3092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763000" cy="44196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>
                <a:solidFill>
                  <a:srgbClr val="00CC99"/>
                </a:solidFill>
              </a:rPr>
              <a:t>Tree Diagrams</a:t>
            </a:r>
          </a:p>
          <a:p>
            <a:pPr marL="336550" indent="-330200"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/>
              <a:t>Sample spaces can also be described graphically with</a:t>
            </a:r>
            <a:r>
              <a:rPr lang="en-GB" altLang="en-US">
                <a:solidFill>
                  <a:srgbClr val="3333CC"/>
                </a:solidFill>
              </a:rPr>
              <a:t> </a:t>
            </a:r>
            <a:r>
              <a:rPr lang="en-GB" altLang="en-US" b="1">
                <a:solidFill>
                  <a:srgbClr val="3333CC"/>
                </a:solidFill>
              </a:rPr>
              <a:t>tree diagrams. </a:t>
            </a:r>
          </a:p>
          <a:p>
            <a:pPr marL="736600" lvl="1" indent="-279400"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/>
              <a:t>When a sample space can be constructed in several steps or stages, we can represent each of the </a:t>
            </a:r>
            <a:r>
              <a:rPr lang="en-GB" altLang="en-US" i="1"/>
              <a:t>n</a:t>
            </a:r>
            <a:r>
              <a:rPr lang="en-GB" altLang="en-US" i="1" baseline="-25000"/>
              <a:t>1</a:t>
            </a:r>
            <a:r>
              <a:rPr lang="en-GB" altLang="en-US"/>
              <a:t> ways of completing the first step as a branch of a tree. </a:t>
            </a:r>
          </a:p>
          <a:p>
            <a:pPr marL="736600" lvl="1" indent="-279400"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/>
              <a:t>Each of the ways of completing the second step can be represented as </a:t>
            </a:r>
            <a:r>
              <a:rPr lang="en-GB" altLang="en-US" i="1"/>
              <a:t>n</a:t>
            </a:r>
            <a:r>
              <a:rPr lang="en-GB" altLang="en-US" i="1" baseline="-25000"/>
              <a:t>2</a:t>
            </a:r>
            <a:r>
              <a:rPr lang="en-GB" altLang="en-US"/>
              <a:t> branches starting from the ends of the original branches, and so forth.</a:t>
            </a:r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BADDDEA2-8ABC-459C-BAE2-11715F014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14400"/>
            <a:ext cx="6096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1258D9D7-EA29-416E-BB5C-57453D6BC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2-1 Sample Spaces and Events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000357F-0D2F-4379-9324-E1AEDF2FC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/>
              <a:t>2-1.3 Events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>
                <a:solidFill>
                  <a:srgbClr val="00CC99"/>
                </a:solidFill>
              </a:rPr>
              <a:t>Definition</a:t>
            </a:r>
          </a:p>
        </p:txBody>
      </p:sp>
      <p:sp>
        <p:nvSpPr>
          <p:cNvPr id="13315" name="Line 3">
            <a:extLst>
              <a:ext uri="{FF2B5EF4-FFF2-40B4-BE49-F238E27FC236}">
                <a16:creationId xmlns:a16="http://schemas.microsoft.com/office/drawing/2014/main" id="{AC4F2800-941C-4ABE-A204-68ED01077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066800"/>
            <a:ext cx="6096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FC7B65B-C488-465A-AC2E-06A2A1D0C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8686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4CC691C5-0E7D-4EB7-A3CF-3CF342CAA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2-1 Sample Spaces and Events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8AAC402-F3F9-4639-A49F-AEF60B6D6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70938" cy="5392738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/>
              <a:t>2-1.3 Events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>
                <a:solidFill>
                  <a:srgbClr val="00CC99"/>
                </a:solidFill>
              </a:rPr>
              <a:t>Example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2600" b="1">
                <a:solidFill>
                  <a:srgbClr val="BF0041"/>
                </a:solidFill>
              </a:rPr>
              <a:t>a) Rolling a dice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2600" b="1">
                <a:solidFill>
                  <a:srgbClr val="BF0041"/>
                </a:solidFill>
              </a:rPr>
              <a:t>E = getting even number = {2,4,6}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2600" b="1">
                <a:solidFill>
                  <a:srgbClr val="BF0041"/>
                </a:solidFill>
              </a:rPr>
              <a:t>F = getting number at least 4 = {4,5,6}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600" b="1">
              <a:solidFill>
                <a:srgbClr val="BF0041"/>
              </a:solidFill>
            </a:endParaRP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2600" b="1">
                <a:solidFill>
                  <a:srgbClr val="BF0041"/>
                </a:solidFill>
              </a:rPr>
              <a:t>b) Choose randomly 3 digits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2600" b="1">
                <a:solidFill>
                  <a:srgbClr val="BF0041"/>
                </a:solidFill>
              </a:rPr>
              <a:t>E = one digit is sum of the other two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2600" b="1">
                <a:solidFill>
                  <a:srgbClr val="BF0041"/>
                </a:solidFill>
              </a:rPr>
              <a:t>   = {000, 011,…,990}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b="1">
              <a:solidFill>
                <a:srgbClr val="00CC99"/>
              </a:solidFill>
            </a:endParaRP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b="1">
              <a:solidFill>
                <a:srgbClr val="00CC99"/>
              </a:solidFill>
            </a:endParaRPr>
          </a:p>
        </p:txBody>
      </p:sp>
      <p:sp>
        <p:nvSpPr>
          <p:cNvPr id="14339" name="Line 3">
            <a:extLst>
              <a:ext uri="{FF2B5EF4-FFF2-40B4-BE49-F238E27FC236}">
                <a16:creationId xmlns:a16="http://schemas.microsoft.com/office/drawing/2014/main" id="{BE2CC334-47D1-47A1-9604-B0BB0909B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066800"/>
            <a:ext cx="6096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43783B32-8BED-40BF-AB95-A97B49E71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2-1 Sample Spaces and Events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5E05B2F-DEEA-4F8D-9BE9-C731DE862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/>
              <a:t>2-1.3 Events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>
                <a:solidFill>
                  <a:srgbClr val="3333CC"/>
                </a:solidFill>
              </a:rPr>
              <a:t>Basic Set Operations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/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/>
          </a:p>
        </p:txBody>
      </p:sp>
      <p:sp>
        <p:nvSpPr>
          <p:cNvPr id="15363" name="Line 3">
            <a:extLst>
              <a:ext uri="{FF2B5EF4-FFF2-40B4-BE49-F238E27FC236}">
                <a16:creationId xmlns:a16="http://schemas.microsoft.com/office/drawing/2014/main" id="{62673E06-4ADE-4F29-B9DB-ED74D8829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066800"/>
            <a:ext cx="6096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5325A9E5-41A3-474E-A44D-26F36E738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9144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B0077118-57DD-47E5-9929-5E840D9FD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2-1 Sample Spaces and Events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4E89AA22-B28D-401B-BA59-AD7120331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7772400" cy="4114800"/>
          </a:xfrm>
          <a:ln/>
        </p:spPr>
        <p:txBody>
          <a:bodyPr/>
          <a:lstStyle/>
          <a:p>
            <a:pPr indent="-336550">
              <a:spcBef>
                <a:spcPts val="7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2800" b="1">
                <a:solidFill>
                  <a:srgbClr val="00CC99"/>
                </a:solidFill>
              </a:rPr>
              <a:t>Definition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/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/>
          </a:p>
        </p:txBody>
      </p:sp>
      <p:sp>
        <p:nvSpPr>
          <p:cNvPr id="16387" name="Line 3">
            <a:extLst>
              <a:ext uri="{FF2B5EF4-FFF2-40B4-BE49-F238E27FC236}">
                <a16:creationId xmlns:a16="http://schemas.microsoft.com/office/drawing/2014/main" id="{11AEB5E1-3346-4201-9C15-17CF5C189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14400"/>
            <a:ext cx="6096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6D7115B9-AE71-476F-82AF-2E0CCAF2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458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10FB203B-AC56-4AB0-A1F0-AAFD071CE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2-1 Sample Spaces and Events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5B2BE49-2D9C-4D58-B63C-54FDC3EA1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>
                <a:solidFill>
                  <a:srgbClr val="3333CC"/>
                </a:solidFill>
              </a:rPr>
              <a:t>Venn Diagrams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/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/>
          </a:p>
        </p:txBody>
      </p:sp>
      <p:sp>
        <p:nvSpPr>
          <p:cNvPr id="17411" name="Line 3">
            <a:extLst>
              <a:ext uri="{FF2B5EF4-FFF2-40B4-BE49-F238E27FC236}">
                <a16:creationId xmlns:a16="http://schemas.microsoft.com/office/drawing/2014/main" id="{459B5E8F-6647-42A4-A2D9-56E59A5A2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14400"/>
            <a:ext cx="6096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E91BC6A1-4685-410E-A50B-A3410413D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943600" cy="457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3" name="Rectangle 5">
            <a:extLst>
              <a:ext uri="{FF2B5EF4-FFF2-40B4-BE49-F238E27FC236}">
                <a16:creationId xmlns:a16="http://schemas.microsoft.com/office/drawing/2014/main" id="{BA7EC898-5B49-4BEA-89A5-5CD112E05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338888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2-8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Venn diagrams</a:t>
            </a:r>
            <a:r>
              <a:rPr lang="en-GB" altLang="en-US" sz="2800">
                <a:latin typeface="Times New Roman PS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717AE812-756E-4203-97F1-20498A09F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2-2 Interpretations of Probability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0FB332D-9287-4F6B-848D-C99C8560A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/>
              <a:t>2-2.1 Introduction</a:t>
            </a: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2800" b="1">
                <a:solidFill>
                  <a:srgbClr val="00CC99"/>
                </a:solidFill>
              </a:rPr>
              <a:t>Probability</a:t>
            </a: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/>
          </a:p>
          <a:p>
            <a:pPr marL="336550" indent="-330200" eaLnBrk="0" hangingPunct="0">
              <a:spcBef>
                <a:spcPct val="0"/>
              </a:spcBef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2800"/>
              <a:t>Used to quantify likelihood or chance</a:t>
            </a:r>
          </a:p>
          <a:p>
            <a:pPr marL="336550" indent="-330200" eaLnBrk="0" hangingPunct="0">
              <a:spcBef>
                <a:spcPct val="0"/>
              </a:spcBef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2800"/>
              <a:t>Used to represent risk or uncertainty in engineering applications</a:t>
            </a:r>
          </a:p>
          <a:p>
            <a:pPr marL="336550" indent="-330200" eaLnBrk="0" hangingPunct="0">
              <a:spcBef>
                <a:spcPct val="0"/>
              </a:spcBef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2800"/>
              <a:t>Can be interpreted as our </a:t>
            </a:r>
            <a:r>
              <a:rPr lang="en-GB" altLang="en-US" sz="2800" b="1"/>
              <a:t>degree of belief</a:t>
            </a:r>
            <a:r>
              <a:rPr lang="en-GB" altLang="en-US" sz="2800"/>
              <a:t> or </a:t>
            </a:r>
            <a:r>
              <a:rPr lang="en-GB" altLang="en-US" sz="2800" b="1"/>
              <a:t>relative frequency</a:t>
            </a:r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75E1CB88-B285-4939-BDB0-BD12C4034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14400"/>
            <a:ext cx="6477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401C946C-1F9F-4E2B-A341-5CF3D1611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2-2 Interpretations of Probability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7A55F75-5B54-476B-ABC8-452AE520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b="1"/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F4313D6B-9ECD-41F7-9186-B74802E27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14400"/>
            <a:ext cx="6477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8D987198-D000-4504-ACB1-78677C1FF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64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>
                <a:solidFill>
                  <a:srgbClr val="00CC99"/>
                </a:solidFill>
              </a:rPr>
              <a:t>Equally Likely Outcomes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E1E28DF3-925C-47E9-90B0-857097A2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839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FB9688C0-E115-4347-BE6F-1AF87B992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2-2 Interpretations of Probability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F734CA5-18C8-4A5D-8C59-C309CB51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b="1"/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</p:txBody>
      </p:sp>
      <p:sp>
        <p:nvSpPr>
          <p:cNvPr id="20483" name="Line 3">
            <a:extLst>
              <a:ext uri="{FF2B5EF4-FFF2-40B4-BE49-F238E27FC236}">
                <a16:creationId xmlns:a16="http://schemas.microsoft.com/office/drawing/2014/main" id="{9B153D05-951B-4D96-85D7-EF4AA707F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14400"/>
            <a:ext cx="6477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41006C92-6BCF-45D1-A90C-DF0B8644B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85344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6600"/>
                </a:solidFill>
                <a:latin typeface="Arial" panose="020B0604020202020204" pitchFamily="34" charset="0"/>
              </a:rPr>
              <a:t>Figure 2-11</a:t>
            </a:r>
            <a:r>
              <a:rPr lang="en-GB" altLang="en-US" sz="2800" b="1">
                <a:solidFill>
                  <a:srgbClr val="3333CC"/>
                </a:solidFill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Probability of the event </a:t>
            </a:r>
            <a:r>
              <a:rPr lang="en-GB" altLang="en-US" i="1">
                <a:latin typeface="Arial" panose="020B0604020202020204" pitchFamily="34" charset="0"/>
              </a:rPr>
              <a:t>E</a:t>
            </a:r>
            <a:r>
              <a:rPr lang="en-GB" altLang="en-US">
                <a:latin typeface="Arial" panose="020B0604020202020204" pitchFamily="34" charset="0"/>
              </a:rPr>
              <a:t> is the sum of the probabilities of the outcomes in </a:t>
            </a:r>
            <a:r>
              <a:rPr lang="en-GB" altLang="en-US" i="1">
                <a:latin typeface="Arial" panose="020B0604020202020204" pitchFamily="34" charset="0"/>
              </a:rPr>
              <a:t>E</a:t>
            </a:r>
          </a:p>
        </p:txBody>
      </p:sp>
      <p:pic>
        <p:nvPicPr>
          <p:cNvPr id="20485" name="Picture 5">
            <a:extLst>
              <a:ext uri="{FF2B5EF4-FFF2-40B4-BE49-F238E27FC236}">
                <a16:creationId xmlns:a16="http://schemas.microsoft.com/office/drawing/2014/main" id="{F455FAA8-0E7C-49FB-B8D4-390EA86A7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467600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FEEC052E-1881-40E1-AE41-489AFB329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2-2 Interpretations of Probability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C3B097C-83D8-40E5-A152-66D49B3B5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b="1"/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</p:txBody>
      </p:sp>
      <p:sp>
        <p:nvSpPr>
          <p:cNvPr id="21507" name="Line 3">
            <a:extLst>
              <a:ext uri="{FF2B5EF4-FFF2-40B4-BE49-F238E27FC236}">
                <a16:creationId xmlns:a16="http://schemas.microsoft.com/office/drawing/2014/main" id="{472F3D18-E099-4508-94B8-F2C25D7AF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14400"/>
            <a:ext cx="6477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4D66406A-43AC-405C-A6FD-9504F1213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6400"/>
            <a:ext cx="853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/>
              <a:t>Definition</a:t>
            </a:r>
          </a:p>
        </p:txBody>
      </p:sp>
      <p:pic>
        <p:nvPicPr>
          <p:cNvPr id="21509" name="Picture 5">
            <a:extLst>
              <a:ext uri="{FF2B5EF4-FFF2-40B4-BE49-F238E27FC236}">
                <a16:creationId xmlns:a16="http://schemas.microsoft.com/office/drawing/2014/main" id="{0C0E5C3C-A9B5-4F8C-AAC3-7C2239D4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534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3A2477C8-85E9-4B23-8FA0-D43D58B02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924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60BFC956-E560-41C1-A103-A07E87CD2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2-2 Interpretations of Probability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38D24A5-4AC0-4479-A2CD-B6C46DBE5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b="1"/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</p:txBody>
      </p:sp>
      <p:sp>
        <p:nvSpPr>
          <p:cNvPr id="22531" name="Line 3">
            <a:extLst>
              <a:ext uri="{FF2B5EF4-FFF2-40B4-BE49-F238E27FC236}">
                <a16:creationId xmlns:a16="http://schemas.microsoft.com/office/drawing/2014/main" id="{68252974-308B-4BA8-BA8C-EE8386363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14400"/>
            <a:ext cx="6477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AFFBED52-5B83-4619-8789-0C5B4CEE8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6400"/>
            <a:ext cx="853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2-2.2 Axioms of Probability</a:t>
            </a:r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5CD69A4E-7C3A-4947-9B5F-D392CC3D8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53440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CFA742A8-45D5-49F0-87EF-B6AD637E7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2-3 Addition Rules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48CCC60-4182-47C2-BD88-DEF6AD105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b="1"/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</p:txBody>
      </p:sp>
      <p:sp>
        <p:nvSpPr>
          <p:cNvPr id="23555" name="Line 3">
            <a:extLst>
              <a:ext uri="{FF2B5EF4-FFF2-40B4-BE49-F238E27FC236}">
                <a16:creationId xmlns:a16="http://schemas.microsoft.com/office/drawing/2014/main" id="{645690D1-DE9D-4CB2-BC0D-9BF2C580C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95400"/>
            <a:ext cx="3886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40150AD5-9889-47D3-B4EF-C0A0340E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6400"/>
            <a:ext cx="853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>
                <a:solidFill>
                  <a:srgbClr val="00CC99"/>
                </a:solidFill>
              </a:rPr>
              <a:t>Probability of a Union</a:t>
            </a:r>
          </a:p>
        </p:txBody>
      </p:sp>
      <p:pic>
        <p:nvPicPr>
          <p:cNvPr id="23557" name="Picture 5">
            <a:extLst>
              <a:ext uri="{FF2B5EF4-FFF2-40B4-BE49-F238E27FC236}">
                <a16:creationId xmlns:a16="http://schemas.microsoft.com/office/drawing/2014/main" id="{1F1750B8-5411-49EE-9AD1-2CFBD052D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43200"/>
            <a:ext cx="8915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E8070AC8-5DCD-461D-A191-BD6AC5309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2-3 Addition Rules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06D55DC-95D3-4154-B7E2-256BC9605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b="1"/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</p:txBody>
      </p:sp>
      <p:sp>
        <p:nvSpPr>
          <p:cNvPr id="24579" name="Line 3">
            <a:extLst>
              <a:ext uri="{FF2B5EF4-FFF2-40B4-BE49-F238E27FC236}">
                <a16:creationId xmlns:a16="http://schemas.microsoft.com/office/drawing/2014/main" id="{DF73A940-7159-448D-B8B3-C65FC205C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95400"/>
            <a:ext cx="3886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6FDCB0DE-E2B0-4CBA-B89B-2E92C82DE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853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>
                <a:solidFill>
                  <a:srgbClr val="00CC99"/>
                </a:solidFill>
              </a:rPr>
              <a:t>Mutually Exclusive Events</a:t>
            </a:r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AEB0F4D3-B5F2-4BCB-BB03-4832CB27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534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FBDB4903-922D-4ADE-9B9A-979941ECA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2-3 Addition Rules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45987BD-A1E2-4B82-88F7-719C6C8C7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b="1"/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</p:txBody>
      </p:sp>
      <p:sp>
        <p:nvSpPr>
          <p:cNvPr id="25603" name="Line 3">
            <a:extLst>
              <a:ext uri="{FF2B5EF4-FFF2-40B4-BE49-F238E27FC236}">
                <a16:creationId xmlns:a16="http://schemas.microsoft.com/office/drawing/2014/main" id="{13DB1F3B-C70F-4D02-A8A2-C66358003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95400"/>
            <a:ext cx="3886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4FF1D1F-16F8-450F-8A6F-696D5A32C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853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>
                <a:solidFill>
                  <a:srgbClr val="00CC99"/>
                </a:solidFill>
              </a:rPr>
              <a:t>Three Events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D504D688-78CE-4FDB-AEEB-E7DF20C1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610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51148DC1-49E4-4D49-B368-8D32C20B5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2-3 Addition Rules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A57156B-DE94-4EA0-BDA6-F11A50ECE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b="1"/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</p:txBody>
      </p:sp>
      <p:sp>
        <p:nvSpPr>
          <p:cNvPr id="26627" name="Line 3">
            <a:extLst>
              <a:ext uri="{FF2B5EF4-FFF2-40B4-BE49-F238E27FC236}">
                <a16:creationId xmlns:a16="http://schemas.microsoft.com/office/drawing/2014/main" id="{D05D5A41-1B6C-48B0-B1B2-4051BED86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95400"/>
            <a:ext cx="3886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B9B526C5-42C0-4E5B-ACC0-F42E58BA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458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37975A51-27A3-4AA9-A5B8-413BF642F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2-3 Addition Rules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3D2B66F-EC1B-4733-A386-DE659EA54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b="1"/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  <a:p>
            <a:pPr indent="-336550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sz="2800" b="1">
              <a:solidFill>
                <a:srgbClr val="00CC99"/>
              </a:solidFill>
            </a:endParaRPr>
          </a:p>
        </p:txBody>
      </p:sp>
      <p:sp>
        <p:nvSpPr>
          <p:cNvPr id="27651" name="Line 3">
            <a:extLst>
              <a:ext uri="{FF2B5EF4-FFF2-40B4-BE49-F238E27FC236}">
                <a16:creationId xmlns:a16="http://schemas.microsoft.com/office/drawing/2014/main" id="{9AD556C9-2E60-44B3-B4F7-CB2CA1248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95400"/>
            <a:ext cx="3886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8B53237E-67AA-46F9-B814-CDA97D5CE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562600"/>
            <a:ext cx="853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6600"/>
                </a:solidFill>
                <a:latin typeface="Arial" panose="020B0604020202020204" pitchFamily="34" charset="0"/>
              </a:rPr>
              <a:t>Figure 2-12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Venn diagram of four mutually exclusive events</a:t>
            </a:r>
          </a:p>
        </p:txBody>
      </p:sp>
      <p:pic>
        <p:nvPicPr>
          <p:cNvPr id="27653" name="Picture 5">
            <a:extLst>
              <a:ext uri="{FF2B5EF4-FFF2-40B4-BE49-F238E27FC236}">
                <a16:creationId xmlns:a16="http://schemas.microsoft.com/office/drawing/2014/main" id="{ADDCB015-0BCA-4928-86DC-9B120B6DB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867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BDE7A1-0C6B-4AD2-BE06-D277725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2360" cy="17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79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664E5E-6573-499F-8C1A-5F4717204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"/>
            <a:ext cx="6747418" cy="1484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299B2-509F-4F4D-A777-88D9F5A16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7" y="1340769"/>
            <a:ext cx="4657395" cy="15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19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F4A073-162A-475D-B13E-22463F45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" y="44624"/>
            <a:ext cx="7092280" cy="188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41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76CDA9-7D23-4779-B190-82F2A5EC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79" y="0"/>
            <a:ext cx="7308304" cy="31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8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8E48E6F4-70D1-44B3-A42B-EE332C733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2-1 Sample Spaces and Events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31ED06D8-575A-453F-A893-4E2777FAC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/>
              <a:t>2-1.1 Random Experiments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b="1"/>
          </a:p>
        </p:txBody>
      </p:sp>
      <p:sp>
        <p:nvSpPr>
          <p:cNvPr id="5123" name="Line 3">
            <a:extLst>
              <a:ext uri="{FF2B5EF4-FFF2-40B4-BE49-F238E27FC236}">
                <a16:creationId xmlns:a16="http://schemas.microsoft.com/office/drawing/2014/main" id="{A0B98F11-8A31-4C8E-9991-7415DD37F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096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050C1AC-9065-4BBC-940A-C0FE7C95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562600"/>
            <a:ext cx="749141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2-1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Continuous iteration between model and physical system</a:t>
            </a:r>
            <a:r>
              <a:rPr lang="en-GB" altLang="en-US" sz="2800">
                <a:latin typeface="Times New Roman PS" charset="0"/>
              </a:rPr>
              <a:t>.</a:t>
            </a: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37E0EF6C-4642-434E-97D6-F3FC9B64B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7391400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6F1AE3-619B-4590-9ADD-0B164AC3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" y="-22718"/>
            <a:ext cx="7092280" cy="204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82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D720FA-EFF8-4A4D-A291-5B6B8C95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79388"/>
            <a:ext cx="7758113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020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E1BA3F6-4B4C-4ECA-A2F6-E7B2B546E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328025" cy="215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135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8CC52-2AD3-43E3-BEEC-C41093BE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" y="0"/>
            <a:ext cx="7020272" cy="260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59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C0E64-987D-490B-BE70-DCEA98AD6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44208" cy="262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0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7B6ADC-5EA2-4EC5-82E8-D2DD5478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96336" cy="23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78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830DF-1791-432B-BAF5-B4DD3894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28184" cy="3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16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DD6DA-3E96-4B0A-8328-CB363D78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78" y="20487"/>
            <a:ext cx="6660232" cy="232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21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E20A2E-3B33-4D17-A5B8-BCC29ADB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8637" cy="209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377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3FAECD5-D132-4285-94F4-2C9D7CE8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34387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91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EF9AD7DE-33E9-402A-B949-5458D8E9D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2-1 Sample Spaces and Events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689F9AD-5448-427F-B824-C335EF9E9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/>
              <a:t>2-1.1 Random Experiments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 b="1"/>
          </a:p>
        </p:txBody>
      </p:sp>
      <p:sp>
        <p:nvSpPr>
          <p:cNvPr id="6147" name="Line 3">
            <a:extLst>
              <a:ext uri="{FF2B5EF4-FFF2-40B4-BE49-F238E27FC236}">
                <a16:creationId xmlns:a16="http://schemas.microsoft.com/office/drawing/2014/main" id="{99C62BF0-5803-41E6-AEC5-696BB09FE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096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F7F210A-4D52-4410-BBD1-3AE8E02F0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973763"/>
            <a:ext cx="749141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2-2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Noise variables affect the transformation of inputs to outputs</a:t>
            </a:r>
            <a:r>
              <a:rPr lang="en-GB" altLang="en-US" sz="2800">
                <a:latin typeface="Times New Roman PS" charset="0"/>
              </a:rPr>
              <a:t>.</a:t>
            </a: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1F87D8FE-033C-4A5F-8EA4-62C4C80B5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5486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0248D7-BAE7-46F6-813F-6E671EE0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4624"/>
            <a:ext cx="4919730" cy="20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25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305C9B-7AC9-4784-976B-0485F2CE5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4919730" cy="14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8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6BE68-3B1B-4A42-93A7-C1696050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6"/>
            <a:ext cx="6660232" cy="187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2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92641-8468-421F-A883-7C39D7406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-9939"/>
            <a:ext cx="7056784" cy="28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75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F0E59-D519-428E-A761-14484F7A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56176" cy="22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94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AEA89719-0BCD-4E4B-A542-EBA7F8615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787650"/>
            <a:ext cx="7067550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75" name="Picture 3">
            <a:extLst>
              <a:ext uri="{FF2B5EF4-FFF2-40B4-BE49-F238E27FC236}">
                <a16:creationId xmlns:a16="http://schemas.microsoft.com/office/drawing/2014/main" id="{DF993917-218C-4D6F-9291-8AF38CBA3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192588"/>
            <a:ext cx="8891588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E777118D-74F9-4020-9D48-8A0902CB4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979613"/>
            <a:ext cx="8640762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>
            <a:extLst>
              <a:ext uri="{FF2B5EF4-FFF2-40B4-BE49-F238E27FC236}">
                <a16:creationId xmlns:a16="http://schemas.microsoft.com/office/drawing/2014/main" id="{3EA451EA-3482-46BA-B2C6-879185BAB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90500"/>
            <a:ext cx="8297862" cy="358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B86C4DAD-89E1-4929-AD25-052004DC8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6922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42900" indent="-339725"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GB" altLang="en-US" sz="6000"/>
              <a:t>How do you quantify the influence of chance (randomness)? </a:t>
            </a:r>
            <a:r>
              <a:rPr lang="en-GB" altLang="en-US" sz="6000">
                <a:solidFill>
                  <a:srgbClr val="FF0000"/>
                </a:solidFill>
              </a:rPr>
              <a:t>Randomness is not completely random!</a:t>
            </a:r>
            <a:r>
              <a:rPr lang="en-GB" altLang="en-US" sz="6000">
                <a:solidFill>
                  <a:srgbClr val="158466"/>
                </a:solidFill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F72F9B7E-8FCA-4353-A962-A593A1D37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2-1 Sample Spaces and Events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90E8D3D3-5B4E-41AB-BB99-888D7F6DA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/>
              <a:t>2-1.1 Random Experiments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/>
              <a:t>Definition</a:t>
            </a:r>
          </a:p>
        </p:txBody>
      </p:sp>
      <p:sp>
        <p:nvSpPr>
          <p:cNvPr id="8195" name="Line 3">
            <a:extLst>
              <a:ext uri="{FF2B5EF4-FFF2-40B4-BE49-F238E27FC236}">
                <a16:creationId xmlns:a16="http://schemas.microsoft.com/office/drawing/2014/main" id="{27F5B6EA-FE03-40FF-A3FA-5B8233A5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096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02FCF01-A26A-45F9-BBB6-3E470EACC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DFA668A8-C94B-4F93-B048-71134F5B7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2-1 Sample Spaces and Events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D822081-2550-4684-8AD5-AB6194EEB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/>
              <a:t>2-1.1 Random Experiments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/>
              <a:t>Example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endParaRPr lang="en-GB" alt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B78FA184-EE95-487D-8671-E624DE649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096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5C009A3-349F-48D0-B2E4-9A3CE7430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240088"/>
            <a:ext cx="22733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1" name="Picture 5">
            <a:extLst>
              <a:ext uri="{FF2B5EF4-FFF2-40B4-BE49-F238E27FC236}">
                <a16:creationId xmlns:a16="http://schemas.microsoft.com/office/drawing/2014/main" id="{3B7BA001-7A83-4531-8BAF-1772CE9ED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419475"/>
            <a:ext cx="4916488" cy="257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6A95CFE2-F2B9-43D2-A4CF-4423F767F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2-1 Sample Spaces and Events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BEFA8E6-6DD7-4849-BE70-F61C3B5DC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/>
              <a:t>2-1.2 Sample Spaces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>
                <a:solidFill>
                  <a:srgbClr val="00CC99"/>
                </a:solidFill>
              </a:rPr>
              <a:t>Definition</a:t>
            </a:r>
          </a:p>
        </p:txBody>
      </p:sp>
      <p:sp>
        <p:nvSpPr>
          <p:cNvPr id="10243" name="Line 3">
            <a:extLst>
              <a:ext uri="{FF2B5EF4-FFF2-40B4-BE49-F238E27FC236}">
                <a16:creationId xmlns:a16="http://schemas.microsoft.com/office/drawing/2014/main" id="{BB4B0023-F8CC-4EDE-B410-F18D9AD2B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096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47A8C031-7BC2-4317-A4D1-609B47BF6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8153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FF78F0AE-B280-4239-8592-1D6B78E04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3600" b="1"/>
              <a:t>2-1 Sample Spaces and Events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2D48F3C-3ADF-4E38-99EF-37675662C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/>
              <a:t>2-1.2 Sample Spaces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b="1">
                <a:solidFill>
                  <a:srgbClr val="00CC99"/>
                </a:solidFill>
              </a:rPr>
              <a:t>Example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2400" b="1">
                <a:solidFill>
                  <a:srgbClr val="BF0041"/>
                </a:solidFill>
              </a:rPr>
              <a:t>a. Rolling a dice: S={1,2,3,4,5,6}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2400" b="1">
                <a:solidFill>
                  <a:srgbClr val="BF0041"/>
                </a:solidFill>
              </a:rPr>
              <a:t>b. Betting: S={win, lose}</a:t>
            </a:r>
          </a:p>
          <a:p>
            <a:pPr indent="-33655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</a:pPr>
            <a:r>
              <a:rPr lang="en-GB" altLang="en-US" sz="2400" b="1">
                <a:solidFill>
                  <a:srgbClr val="BF0041"/>
                </a:solidFill>
              </a:rPr>
              <a:t>c. Guessing pin number S={000000,…,999999}</a:t>
            </a:r>
          </a:p>
        </p:txBody>
      </p:sp>
      <p:sp>
        <p:nvSpPr>
          <p:cNvPr id="11267" name="Line 3">
            <a:extLst>
              <a:ext uri="{FF2B5EF4-FFF2-40B4-BE49-F238E27FC236}">
                <a16:creationId xmlns:a16="http://schemas.microsoft.com/office/drawing/2014/main" id="{67709195-4959-472F-BD90-BA9CC9D64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096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425</Words>
  <Application>Microsoft Office PowerPoint</Application>
  <PresentationFormat>On-screen Show (4:3)</PresentationFormat>
  <Paragraphs>91</Paragraphs>
  <Slides>47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Times New Roman</vt:lpstr>
      <vt:lpstr>Times New Roman PS</vt:lpstr>
      <vt:lpstr>Office Theme</vt:lpstr>
      <vt:lpstr>PowerPoint Presentation</vt:lpstr>
      <vt:lpstr>PowerPoint Presentation</vt:lpstr>
      <vt:lpstr>2-1 Sample Spaces and Events </vt:lpstr>
      <vt:lpstr>2-1 Sample Spaces and Events </vt:lpstr>
      <vt:lpstr>PowerPoint Presentation</vt:lpstr>
      <vt:lpstr>2-1 Sample Spaces and Events </vt:lpstr>
      <vt:lpstr>2-1 Sample Spaces and Events </vt:lpstr>
      <vt:lpstr>2-1 Sample Spaces and Events </vt:lpstr>
      <vt:lpstr>2-1 Sample Spaces and Events </vt:lpstr>
      <vt:lpstr>2-1 Sample Spaces and Events </vt:lpstr>
      <vt:lpstr>2-1 Sample Spaces and Events </vt:lpstr>
      <vt:lpstr>2-1 Sample Spaces and Events </vt:lpstr>
      <vt:lpstr>2-1 Sample Spaces and Events </vt:lpstr>
      <vt:lpstr>2-1 Sample Spaces and Events </vt:lpstr>
      <vt:lpstr>2-1 Sample Spaces and Events </vt:lpstr>
      <vt:lpstr>2-2 Interpretations of Probability </vt:lpstr>
      <vt:lpstr>2-2 Interpretations of Probability </vt:lpstr>
      <vt:lpstr>2-2 Interpretations of Probability </vt:lpstr>
      <vt:lpstr>2-2 Interpretations of Probability </vt:lpstr>
      <vt:lpstr>2-2 Interpretations of Probability </vt:lpstr>
      <vt:lpstr>2-3 Addition Rules </vt:lpstr>
      <vt:lpstr>2-3 Addition Rules </vt:lpstr>
      <vt:lpstr>2-3 Addition Rules </vt:lpstr>
      <vt:lpstr>2-3 Addition Rules </vt:lpstr>
      <vt:lpstr>2-3 Addition Rules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 Borror</dc:creator>
  <cp:lastModifiedBy>Viet Anh Nguyen</cp:lastModifiedBy>
  <cp:revision>100</cp:revision>
  <cp:lastPrinted>1601-01-01T00:00:00Z</cp:lastPrinted>
  <dcterms:created xsi:type="dcterms:W3CDTF">2002-10-13T02:50:51Z</dcterms:created>
  <dcterms:modified xsi:type="dcterms:W3CDTF">2021-09-07T02:28:58Z</dcterms:modified>
</cp:coreProperties>
</file>