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66" r:id="rId24"/>
    <p:sldId id="267" r:id="rId25"/>
    <p:sldId id="268" r:id="rId26"/>
    <p:sldId id="269" r:id="rId27"/>
    <p:sldId id="271" r:id="rId28"/>
    <p:sldId id="272" r:id="rId29"/>
    <p:sldId id="273" r:id="rId30"/>
    <p:sldId id="274" r:id="rId31"/>
    <p:sldId id="278" r:id="rId32"/>
    <p:sldId id="279" r:id="rId33"/>
    <p:sldId id="299" r:id="rId34"/>
    <p:sldId id="275" r:id="rId35"/>
    <p:sldId id="280" r:id="rId36"/>
    <p:sldId id="276" r:id="rId37"/>
    <p:sldId id="283" r:id="rId38"/>
    <p:sldId id="281" r:id="rId39"/>
    <p:sldId id="282" r:id="rId40"/>
    <p:sldId id="296" r:id="rId41"/>
    <p:sldId id="297" r:id="rId42"/>
    <p:sldId id="298" r:id="rId43"/>
    <p:sldId id="277" r:id="rId4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C73304EF-6E21-4605-BBE5-7C6B8181DCF7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33520" y="30456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Arial"/>
              </a:rPr>
              <a:t>2-4 Conditional Probability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762120" y="198108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38040" indent="-33804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2400" b="0" strike="noStrike" spc="-1">
                <a:latin typeface="Arial"/>
              </a:rPr>
              <a:t>To introduce conditional probability, consider an example involving manufactured parts. </a:t>
            </a:r>
          </a:p>
          <a:p>
            <a:pPr marL="338040" indent="-33804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2400" b="0" strike="noStrike" spc="-1">
                <a:latin typeface="Arial"/>
              </a:rPr>
              <a:t>Let </a:t>
            </a:r>
            <a:r>
              <a:rPr lang="en-GB" sz="2400" b="0" i="1" strike="noStrike" spc="-1">
                <a:latin typeface="Arial"/>
              </a:rPr>
              <a:t>D </a:t>
            </a:r>
            <a:r>
              <a:rPr lang="en-GB" sz="2400" b="0" strike="noStrike" spc="-1">
                <a:latin typeface="Arial"/>
              </a:rPr>
              <a:t>denote the event that a part is defective and let </a:t>
            </a:r>
            <a:r>
              <a:rPr lang="en-GB" sz="2400" b="0" i="1" strike="noStrike" spc="-1">
                <a:latin typeface="Arial"/>
              </a:rPr>
              <a:t>F </a:t>
            </a:r>
            <a:r>
              <a:rPr lang="en-GB" sz="2400" b="0" strike="noStrike" spc="-1">
                <a:latin typeface="Arial"/>
              </a:rPr>
              <a:t>denote the event that a part has a surface flaw. </a:t>
            </a:r>
          </a:p>
          <a:p>
            <a:pPr marL="338040" indent="-33804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2400" b="0" strike="noStrike" spc="-1">
                <a:latin typeface="Arial"/>
              </a:rPr>
              <a:t>Then, we denote the probability of </a:t>
            </a:r>
            <a:r>
              <a:rPr lang="en-GB" sz="2400" b="0" i="1" strike="noStrike" spc="-1">
                <a:latin typeface="Arial"/>
              </a:rPr>
              <a:t>D </a:t>
            </a:r>
            <a:r>
              <a:rPr lang="en-GB" sz="2400" b="0" strike="noStrike" spc="-1">
                <a:latin typeface="Arial"/>
              </a:rPr>
              <a:t>given, or assuming, that a part has a surface flaw as </a:t>
            </a:r>
            <a:r>
              <a:rPr lang="en-GB" sz="2400" b="0" i="1" strike="noStrike" spc="-1">
                <a:latin typeface="Arial"/>
              </a:rPr>
              <a:t>P</a:t>
            </a:r>
            <a:r>
              <a:rPr lang="en-GB" sz="2400" b="0" strike="noStrike" spc="-1">
                <a:latin typeface="Arial"/>
              </a:rPr>
              <a:t>(</a:t>
            </a:r>
            <a:r>
              <a:rPr lang="en-GB" sz="2400" b="0" i="1" strike="noStrike" spc="-1">
                <a:latin typeface="Arial"/>
              </a:rPr>
              <a:t>D</a:t>
            </a:r>
            <a:r>
              <a:rPr lang="en-GB" sz="2400" b="0" strike="noStrike" spc="-1">
                <a:latin typeface="Arial"/>
              </a:rPr>
              <a:t>|</a:t>
            </a:r>
            <a:r>
              <a:rPr lang="en-GB" sz="2400" b="0" i="1" strike="noStrike" spc="-1">
                <a:latin typeface="Arial"/>
              </a:rPr>
              <a:t>F</a:t>
            </a:r>
            <a:r>
              <a:rPr lang="en-GB" sz="2400" b="0" strike="noStrike" spc="-1">
                <a:latin typeface="Arial"/>
              </a:rPr>
              <a:t>). This notation is read as the </a:t>
            </a:r>
            <a:r>
              <a:rPr lang="en-GB" sz="2400" b="1" strike="noStrike" spc="-1">
                <a:latin typeface="Arial"/>
              </a:rPr>
              <a:t>conditional probability </a:t>
            </a:r>
            <a:r>
              <a:rPr lang="en-GB" sz="2400" b="0" strike="noStrike" spc="-1">
                <a:latin typeface="Arial"/>
              </a:rPr>
              <a:t>of </a:t>
            </a:r>
            <a:r>
              <a:rPr lang="en-GB" sz="2400" b="0" i="1" strike="noStrike" spc="-1">
                <a:latin typeface="Arial"/>
              </a:rPr>
              <a:t>D </a:t>
            </a:r>
            <a:r>
              <a:rPr lang="en-GB" sz="2400" b="0" strike="noStrike" spc="-1">
                <a:latin typeface="Arial"/>
              </a:rPr>
              <a:t>given </a:t>
            </a:r>
            <a:r>
              <a:rPr lang="en-GB" sz="2400" b="0" i="1" strike="noStrike" spc="-1">
                <a:latin typeface="Arial"/>
              </a:rPr>
              <a:t>F, </a:t>
            </a:r>
            <a:r>
              <a:rPr lang="en-GB" sz="2400" b="0" strike="noStrike" spc="-1">
                <a:latin typeface="Arial"/>
              </a:rPr>
              <a:t>and it is interpreted as the probability that a part is defective, given that the part has a surface flaw.</a:t>
            </a:r>
          </a:p>
        </p:txBody>
      </p:sp>
      <p:sp>
        <p:nvSpPr>
          <p:cNvPr id="43" name="Line 3"/>
          <p:cNvSpPr/>
          <p:nvPr/>
        </p:nvSpPr>
        <p:spPr>
          <a:xfrm>
            <a:off x="533520" y="1219320"/>
            <a:ext cx="54864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492120" y="360360"/>
            <a:ext cx="8327880" cy="754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2F772-98C3-4E31-B88D-A7CF766A799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8019" y="166809"/>
            <a:ext cx="8785440" cy="1800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4212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A42AAC-CD08-4F82-BD7C-FD44E4F59B5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82471"/>
            <a:ext cx="8450280" cy="20714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41109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015C98-4591-42CB-A153-E9596ECE1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03631" cy="29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5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AF2429-92C0-413E-A21D-17CB2BD7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3" y="1"/>
            <a:ext cx="7202432" cy="278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0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D263C9-2C2F-4CB2-B1B7-A2AF53EFA4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4827" y="119578"/>
            <a:ext cx="8335800" cy="10047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95930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E95340-7991-4547-8812-D660B4EA24F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90400"/>
            <a:ext cx="8344080" cy="9748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86995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0AF0DD-1F2A-4912-9C9A-FD9D854A623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154" y="75886"/>
            <a:ext cx="8305920" cy="2232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45630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4E2006-A36B-46D8-832B-157068123A4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9794" y="45995"/>
            <a:ext cx="7185240" cy="27892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651606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B751FC-14DA-4A5F-818F-9A94552F2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" y="75288"/>
            <a:ext cx="7987323" cy="224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Arial"/>
              </a:rPr>
              <a:t>2-4 Conditional Probability</a:t>
            </a:r>
            <a:br/>
            <a:endParaRPr lang="en-GB" sz="3600" b="0" strike="noStrike" spc="-1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33520" y="121932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3804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6" name="Line 3"/>
          <p:cNvSpPr/>
          <p:nvPr/>
        </p:nvSpPr>
        <p:spPr>
          <a:xfrm>
            <a:off x="762120" y="1295280"/>
            <a:ext cx="5410080" cy="18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685800" y="1828800"/>
            <a:ext cx="7543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2800" b="1" strike="noStrike" spc="-1">
                <a:solidFill>
                  <a:srgbClr val="00CC99"/>
                </a:solidFill>
                <a:latin typeface="Times New Roman"/>
              </a:rPr>
              <a:t>Definition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762120" y="2514600"/>
            <a:ext cx="8381880" cy="2057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BF404-D56E-4313-98C8-5577F17D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05799" cy="280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00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17085F-567C-4838-8655-98671EA7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" y="0"/>
            <a:ext cx="6824102" cy="25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91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1F479-69E9-4973-8650-1C696823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05456" cy="21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2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360360" y="179280"/>
            <a:ext cx="8053560" cy="153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92618" y="83437"/>
            <a:ext cx="8289720" cy="2185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</a:rPr>
              <a:t>2-7 Bayes’ Theorem</a:t>
            </a:r>
            <a:br/>
            <a:endParaRPr lang="en-GB" sz="3600" b="0" strike="noStrike" spc="-1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33520" y="121932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3804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96" name="Line 3"/>
          <p:cNvSpPr/>
          <p:nvPr/>
        </p:nvSpPr>
        <p:spPr>
          <a:xfrm>
            <a:off x="762120" y="1295280"/>
            <a:ext cx="3886200" cy="18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533520" y="2057400"/>
            <a:ext cx="7543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2800" b="1" strike="noStrike" spc="-1">
                <a:solidFill>
                  <a:srgbClr val="00CC99"/>
                </a:solidFill>
                <a:latin typeface="Arial"/>
              </a:rPr>
              <a:t>Definition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457200" y="2819520"/>
            <a:ext cx="8381880" cy="144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</a:rPr>
              <a:t>2-7 Bayes’ Theorem</a:t>
            </a:r>
            <a:br/>
            <a:endParaRPr lang="en-GB" sz="3600" b="0" strike="noStrike" spc="-1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33520" y="121932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3804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101" name="Line 3"/>
          <p:cNvSpPr/>
          <p:nvPr/>
        </p:nvSpPr>
        <p:spPr>
          <a:xfrm>
            <a:off x="762120" y="1295280"/>
            <a:ext cx="3886200" cy="18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533520" y="1752480"/>
            <a:ext cx="7543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US" sz="2800" b="1" strike="noStrike" spc="-1">
                <a:solidFill>
                  <a:srgbClr val="00CC99"/>
                </a:solidFill>
                <a:latin typeface="Arial"/>
              </a:rPr>
              <a:t>Bayes’ Theorem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380880" y="2362320"/>
            <a:ext cx="8763120" cy="274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Arial"/>
              </a:rPr>
              <a:t>2-8 Random Variables</a:t>
            </a:r>
            <a:br/>
            <a:endParaRPr lang="en-GB" sz="3600" b="0" strike="noStrike" spc="-1"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33520" y="121932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3804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110" name="Line 3"/>
          <p:cNvSpPr/>
          <p:nvPr/>
        </p:nvSpPr>
        <p:spPr>
          <a:xfrm>
            <a:off x="762120" y="1295280"/>
            <a:ext cx="4495680" cy="18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533520" y="1752480"/>
            <a:ext cx="7543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2800" b="1" strike="noStrike" spc="-1">
                <a:solidFill>
                  <a:srgbClr val="00CC99"/>
                </a:solidFill>
                <a:latin typeface="Arial"/>
              </a:rPr>
              <a:t>Definition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566640" y="2438280"/>
            <a:ext cx="8534520" cy="121932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112"/>
          <p:cNvPicPr/>
          <p:nvPr/>
        </p:nvPicPr>
        <p:blipFill>
          <a:blip r:embed="rId3"/>
          <a:stretch/>
        </p:blipFill>
        <p:spPr>
          <a:xfrm>
            <a:off x="576360" y="3733920"/>
            <a:ext cx="8534160" cy="1600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Arial"/>
              </a:rPr>
              <a:t>2-8 Random Variables</a:t>
            </a:r>
            <a:br/>
            <a:endParaRPr lang="en-GB" sz="3600" b="0" strike="noStrike" spc="-1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33520" y="121932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3804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116" name="Line 3"/>
          <p:cNvSpPr/>
          <p:nvPr/>
        </p:nvSpPr>
        <p:spPr>
          <a:xfrm>
            <a:off x="762120" y="1295280"/>
            <a:ext cx="4495680" cy="18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533520" y="1752480"/>
            <a:ext cx="7543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2800" b="1" strike="noStrike" spc="-1">
                <a:solidFill>
                  <a:srgbClr val="00CC99"/>
                </a:solidFill>
                <a:latin typeface="Arial"/>
              </a:rPr>
              <a:t>Definition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457200" y="2438280"/>
            <a:ext cx="8610480" cy="198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Arial"/>
              </a:rPr>
              <a:t>2-8 Random Variables</a:t>
            </a:r>
            <a:br/>
            <a:endParaRPr lang="en-GB" sz="3600" b="0" strike="noStrike" spc="-1"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33520" y="121932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3804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121" name="Line 3"/>
          <p:cNvSpPr/>
          <p:nvPr/>
        </p:nvSpPr>
        <p:spPr>
          <a:xfrm>
            <a:off x="762120" y="1295280"/>
            <a:ext cx="4495680" cy="18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4"/>
          <p:cNvSpPr/>
          <p:nvPr/>
        </p:nvSpPr>
        <p:spPr>
          <a:xfrm>
            <a:off x="533520" y="1752480"/>
            <a:ext cx="7543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2800" b="1" strike="noStrike" spc="-1">
                <a:solidFill>
                  <a:srgbClr val="00CC99"/>
                </a:solidFill>
                <a:latin typeface="Arial"/>
              </a:rPr>
              <a:t>Examples of Random Variables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380880" y="2590920"/>
            <a:ext cx="8534520" cy="2361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Arial"/>
              </a:rPr>
              <a:t>2-5 Multiplication and Total Probability Rules</a:t>
            </a:r>
            <a:br/>
            <a:endParaRPr lang="en-GB" sz="3600" b="0" strike="noStrike" spc="-1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33520" y="121932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3804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51" name="Line 3"/>
          <p:cNvSpPr/>
          <p:nvPr/>
        </p:nvSpPr>
        <p:spPr>
          <a:xfrm>
            <a:off x="762120" y="1600200"/>
            <a:ext cx="541008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609480" y="2209680"/>
            <a:ext cx="7543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2-5.1 Multiplication Rule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" name="Picture 52"/>
          <p:cNvPicPr/>
          <p:nvPr/>
        </p:nvPicPr>
        <p:blipFill>
          <a:blip r:embed="rId2"/>
          <a:stretch/>
        </p:blipFill>
        <p:spPr>
          <a:xfrm>
            <a:off x="457200" y="3048120"/>
            <a:ext cx="8534520" cy="83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539640" y="324000"/>
            <a:ext cx="8244000" cy="183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03E167-B123-49E3-84F3-E40C3D44293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6348" y="649355"/>
            <a:ext cx="8282160" cy="2185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645483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AA96A2-C254-492A-B1A9-D8C25DC73A3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61776"/>
            <a:ext cx="8313480" cy="15685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266642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1D335C-3729-4FA6-B9EA-BF53BB14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83200" cy="183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0A88E-A373-4756-B16D-F00DBDF1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8362"/>
            <a:ext cx="5188375" cy="231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79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/>
          <p:cNvPicPr/>
          <p:nvPr/>
        </p:nvPicPr>
        <p:blipFill>
          <a:blip r:embed="rId2"/>
          <a:stretch/>
        </p:blipFill>
        <p:spPr>
          <a:xfrm>
            <a:off x="360360" y="309600"/>
            <a:ext cx="8280360" cy="6667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/>
          <p:nvPr/>
        </p:nvPicPr>
        <p:blipFill>
          <a:blip r:embed="rId3"/>
          <a:stretch/>
        </p:blipFill>
        <p:spPr>
          <a:xfrm>
            <a:off x="360360" y="900000"/>
            <a:ext cx="8280360" cy="2157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9838E1-4E70-470E-8B1E-0DCB24D2FFB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4843" y="83437"/>
            <a:ext cx="8282160" cy="1386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46875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182520" y="179280"/>
            <a:ext cx="8637480" cy="2452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A82549-2F2C-4E53-B1B5-765A0D9A9A0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8735" y="73539"/>
            <a:ext cx="8097840" cy="4535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824393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6C4868-D4F8-4599-B560-796E84CD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73377" cy="30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66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F9967-4D1A-424C-A652-FDD634ED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33368" cy="29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7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Arial"/>
              </a:rPr>
              <a:t>2-5 Multiplication and Total Probability Rules</a:t>
            </a:r>
            <a:br/>
            <a:endParaRPr lang="en-GB" sz="3600" b="0" strike="noStrike" spc="-1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33520" y="121932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3804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56" name="Line 3"/>
          <p:cNvSpPr/>
          <p:nvPr/>
        </p:nvSpPr>
        <p:spPr>
          <a:xfrm>
            <a:off x="762120" y="1600200"/>
            <a:ext cx="541008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4"/>
          <p:cNvSpPr/>
          <p:nvPr/>
        </p:nvSpPr>
        <p:spPr>
          <a:xfrm>
            <a:off x="457200" y="1828800"/>
            <a:ext cx="7543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2-5.2 Total Probability Rule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228600" y="5257800"/>
            <a:ext cx="3809880" cy="119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2400" b="1" strike="noStrike" spc="-1">
                <a:solidFill>
                  <a:srgbClr val="006600"/>
                </a:solidFill>
                <a:latin typeface="Arial"/>
              </a:rPr>
              <a:t>Figure 2-15</a:t>
            </a:r>
            <a:r>
              <a:rPr lang="en-GB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Partitioning an event into two mutually exclusive subsets.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CustomShape 6"/>
          <p:cNvSpPr/>
          <p:nvPr/>
        </p:nvSpPr>
        <p:spPr>
          <a:xfrm>
            <a:off x="4648320" y="5594400"/>
            <a:ext cx="4190760" cy="119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2400" b="1" strike="noStrike" spc="-1">
                <a:solidFill>
                  <a:srgbClr val="006600"/>
                </a:solidFill>
                <a:latin typeface="Arial"/>
              </a:rPr>
              <a:t>Figure 2-16</a:t>
            </a:r>
            <a:r>
              <a:rPr lang="en-GB" sz="24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Partitioning an event into several mutually exclusive subsets.</a:t>
            </a:r>
            <a:endParaRPr lang="en-GB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0" name="Picture 59"/>
          <p:cNvPicPr/>
          <p:nvPr/>
        </p:nvPicPr>
        <p:blipFill>
          <a:blip r:embed="rId2"/>
          <a:stretch/>
        </p:blipFill>
        <p:spPr>
          <a:xfrm>
            <a:off x="533520" y="2895480"/>
            <a:ext cx="3581280" cy="217188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60"/>
          <p:cNvPicPr/>
          <p:nvPr/>
        </p:nvPicPr>
        <p:blipFill>
          <a:blip r:embed="rId3"/>
          <a:stretch/>
        </p:blipFill>
        <p:spPr>
          <a:xfrm>
            <a:off x="4114800" y="2865600"/>
            <a:ext cx="4800600" cy="2620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4C931F-1B73-45A9-8A0C-8B7EC363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" y="135666"/>
            <a:ext cx="5492293" cy="218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95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41933-9E62-44FF-B13A-930BB2BAA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82353" cy="28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33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C002-C10F-4E97-A626-21B2B7BB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2CCE0-C0DC-441F-88DB-49E82FD0F3E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464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33520" y="121932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3804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457200" y="1600200"/>
            <a:ext cx="8458200" cy="243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Arial"/>
              </a:rPr>
              <a:t>2-5 Multiplication and Total Probability Rules</a:t>
            </a:r>
            <a:br/>
            <a:endParaRPr lang="en-GB" sz="3600" b="0" strike="noStrike" spc="-1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33520" y="121932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3804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64" name="Line 3"/>
          <p:cNvSpPr/>
          <p:nvPr/>
        </p:nvSpPr>
        <p:spPr>
          <a:xfrm>
            <a:off x="762120" y="1600200"/>
            <a:ext cx="541008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4"/>
          <p:cNvSpPr/>
          <p:nvPr/>
        </p:nvSpPr>
        <p:spPr>
          <a:xfrm>
            <a:off x="457200" y="2057400"/>
            <a:ext cx="7543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2-5.2 Total Probability Rule (two events)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6" name="Picture 65"/>
          <p:cNvPicPr/>
          <p:nvPr/>
        </p:nvPicPr>
        <p:blipFill>
          <a:blip r:embed="rId2"/>
          <a:stretch/>
        </p:blipFill>
        <p:spPr>
          <a:xfrm>
            <a:off x="457200" y="2819520"/>
            <a:ext cx="8381880" cy="137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Arial"/>
              </a:rPr>
              <a:t>2-5 Multiplication and Total Probability Rules</a:t>
            </a:r>
            <a:br/>
            <a:endParaRPr lang="en-GB" sz="3600" b="0" strike="noStrike" spc="-1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33520" y="121932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3804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69" name="Line 3"/>
          <p:cNvSpPr/>
          <p:nvPr/>
        </p:nvSpPr>
        <p:spPr>
          <a:xfrm>
            <a:off x="762120" y="1600200"/>
            <a:ext cx="541008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4"/>
          <p:cNvSpPr/>
          <p:nvPr/>
        </p:nvSpPr>
        <p:spPr>
          <a:xfrm>
            <a:off x="457200" y="2057400"/>
            <a:ext cx="7543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Total Probability Rule (multiple events)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609480" y="2895480"/>
            <a:ext cx="8229600" cy="182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Arial"/>
              </a:rPr>
              <a:t>2-6 Independence</a:t>
            </a:r>
            <a:br/>
            <a:endParaRPr lang="en-GB" sz="3600" b="0" strike="noStrike" spc="-1"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33520" y="121932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3804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74" name="Line 3"/>
          <p:cNvSpPr/>
          <p:nvPr/>
        </p:nvSpPr>
        <p:spPr>
          <a:xfrm>
            <a:off x="762120" y="1295280"/>
            <a:ext cx="3886200" cy="18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457200" y="1752480"/>
            <a:ext cx="7543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Definition (two events)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533520" y="2590920"/>
            <a:ext cx="8381880" cy="213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3600" b="1" strike="noStrike" spc="-1">
                <a:solidFill>
                  <a:srgbClr val="000000"/>
                </a:solidFill>
                <a:latin typeface="Arial"/>
              </a:rPr>
              <a:t>2-6 Independence</a:t>
            </a:r>
            <a:br/>
            <a:endParaRPr lang="en-GB" sz="3600" b="0" strike="noStrike" spc="-1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33520" y="121932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3804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79" name="Line 3"/>
          <p:cNvSpPr/>
          <p:nvPr/>
        </p:nvSpPr>
        <p:spPr>
          <a:xfrm>
            <a:off x="762120" y="1295280"/>
            <a:ext cx="3886200" cy="180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457200" y="1752480"/>
            <a:ext cx="754380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</a:rPr>
              <a:t>Definition (multiple events)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457200" y="2666880"/>
            <a:ext cx="8229600" cy="1752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33520" y="121932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38040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  <a:p>
            <a:pPr marL="342720" indent="-33804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80880" y="304920"/>
            <a:ext cx="701064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74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40" algn="l"/>
                <a:tab pos="10779120" algn="l"/>
                <a:tab pos="10780560" algn="l"/>
                <a:tab pos="10782000" algn="l"/>
              </a:tabLst>
            </a:pPr>
            <a:r>
              <a:rPr lang="en-US" sz="2800" b="1" strike="noStrike" spc="-1">
                <a:solidFill>
                  <a:srgbClr val="3333CC"/>
                </a:solidFill>
                <a:latin typeface="Times New Roman"/>
              </a:rPr>
              <a:t>Example 2-34</a:t>
            </a:r>
            <a:endParaRPr lang="en-GB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533520" y="914400"/>
            <a:ext cx="8001000" cy="556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228</Words>
  <Application>Microsoft Office PowerPoint</Application>
  <PresentationFormat>Custom</PresentationFormat>
  <Paragraphs>59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Viet Anh Nguyen</cp:lastModifiedBy>
  <cp:revision>11</cp:revision>
  <dcterms:created xsi:type="dcterms:W3CDTF">2021-05-14T12:03:13Z</dcterms:created>
  <dcterms:modified xsi:type="dcterms:W3CDTF">2021-09-07T02:49:11Z</dcterms:modified>
  <dc:language>en-GB</dc:language>
</cp:coreProperties>
</file>