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24" r:id="rId15"/>
    <p:sldId id="269" r:id="rId16"/>
    <p:sldId id="270" r:id="rId17"/>
    <p:sldId id="271" r:id="rId18"/>
    <p:sldId id="272" r:id="rId19"/>
    <p:sldId id="273" r:id="rId20"/>
    <p:sldId id="325" r:id="rId21"/>
    <p:sldId id="326" r:id="rId22"/>
    <p:sldId id="274" r:id="rId23"/>
    <p:sldId id="327" r:id="rId24"/>
    <p:sldId id="328" r:id="rId25"/>
    <p:sldId id="275" r:id="rId26"/>
    <p:sldId id="276" r:id="rId27"/>
    <p:sldId id="329" r:id="rId28"/>
    <p:sldId id="330" r:id="rId2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F93C768-329C-4035-A24C-407BA1DB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55BA1004-DAC3-4A28-8267-CB008D4AF5C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CF7966A-9CA2-4E5C-A73C-381D0622EE5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6B5586A-4F78-4C4C-AE3A-E31AFAFFC5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6BADEB1-CE9E-4817-8662-C6E3F01504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39D57C3-6E25-4D73-8E49-1043A830A0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5C8FA245-CDBA-4B17-8F1E-A01BC24FF7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82D9BC0-4C9D-4A4A-8EB9-5858B72B65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9C4BE37-186E-4B31-833E-B349D9030B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40237BE8-483B-410D-A493-450B312AE0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E386132-3543-4CC2-ABDF-653860973C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C50AD8A8-2C26-41C9-8E2F-029292AB30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A69B1F00-9304-42F9-AE73-3B589246DA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CE41869B-4FA4-4519-A850-C34AAF3563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442B987F-FC0D-4682-9365-7285520E0E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2BAB42A-8597-4FCF-964E-2789653F0F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4326F63-901A-4056-9BA5-56E69A776A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B7BBD920-E899-49E7-A73C-A96D690611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92E23FB6-9B7E-4045-821B-F2A82DB518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7C8983E3-EB32-44A2-BA37-BBDD54CC49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51F884F-2BCC-4F29-B416-1F9052C0D6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410D1317-8695-4683-96C9-D89126429CA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96BAB1D6-F925-4361-87BF-CBE0F4DACE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6B4D80D5-EB7D-4D10-A3E8-E8FFF2D9DB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8CFBFB4A-2E5C-4ABA-A8D5-E0EF9509BD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450E1026-5113-4C6E-8696-C449A2F3A4E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69DB05A-32ED-4E7F-8E8D-C6BB59E179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4F39684E-7EB8-4EF6-AA98-74C554F74D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E82A935-0866-42B5-97B2-753C7FF7F4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17E41C63-E6F5-44D9-B967-80E93E531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E4AA1601-6A6F-4B8C-878E-CD1CB361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E949CD36-A38E-4415-9150-B999894A1C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0DCDC7E1-BA1B-4F2F-B00D-4085D04565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EC56B794-E194-423D-8130-FAB555E776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1BFB0DF-2638-4CB0-B18C-D6951B4378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E5079EF4-7362-42FE-B26D-D47021BA04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B65F54D6-CE0E-4918-96DD-F5BFE91C25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E0812AD9-1172-4E3B-BD25-63CF6D662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92BEE54-03A2-47AE-BC08-9D7E09BD83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C3AC4207-A194-4343-869C-BF583D27FE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71A67D5-A7E7-40CF-B592-137592F605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D97941E5-9E17-4652-9866-C752FEB297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82D12D1-FFF6-4B7B-A518-1E03F29E4E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1C18DB44-0D6A-4349-A47F-8C77BF2360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2FA1ECD2-8544-4542-AE6A-CBE389F9E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2362-F6EE-4A3E-971E-62AFB9523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063F3-E460-433B-8F15-02097975E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34F5-4FDD-4D79-9226-F7CABE9A00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EB7D-71C5-4116-8892-0332A46A28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89B5-AD9E-4DCA-BA14-00AE312BD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ED54A5-FAE2-42D1-852F-3125C4570F8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700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2A05-8FBD-4297-B6B6-FFA8756C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80259-98B0-4A6C-A0B2-1EF3FB2A4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6E94-ECDE-49AB-A9DF-1169F813F3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A516-68F2-460C-A587-9313E04BA5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6E3E3-F523-4433-85B6-435DFBC43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190B99-CB33-4F81-993D-AC42553AE8D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123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85DF4-05C0-4716-B4E3-8F1A2E284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3513" y="609600"/>
            <a:ext cx="1941512" cy="548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E0E0-7FFC-4A0D-8A99-1CE106FA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5313" cy="548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AC30-00A5-4015-B57F-2204927419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F6851-90CB-4CAA-AB14-A48DE7702F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58B9C-1621-465E-ABA9-936A7AEEC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549FA4-8B47-4661-8A68-8EC16EF9868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031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DA13-9CBA-4701-A9F0-E9C7914D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BAC5-FF23-46F1-8654-7D186F73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66FD-66E5-4C4C-933A-BF10E7D09AB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02AC-0721-42B6-88FD-34B969A951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F43FC-B5C6-4EA1-92E6-EFA089B32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74107D-EEC9-4D2E-BE6E-64BF6FF380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3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F7FC-23B5-4A69-B253-31C48E46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E7585-7B29-4291-A1A6-33909A2E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CED0-0BF2-401B-91B2-3D9C88FEBA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86F2-18FD-4546-ABF3-E610FCFD88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1709-834D-4CB1-83C4-E843599792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E44546-68C5-48AA-9D8F-34B74779655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273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502C-1A7A-463B-9AAA-D0A2488F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1251-2ABF-425A-949D-0AB190013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E2CFB-516C-494D-8AC2-AB9F6B30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E05E5-02B2-41C1-8EB6-9E1B112C7A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463A5-8902-4387-B36B-79995C4DAA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A73CF-27F5-46BA-AA91-9EEE0DFD4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68ED604-612C-468F-9DF0-7DE98407FB0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488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B5FE-E88D-44EB-8D6B-653522E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8409-AD09-438B-BE1C-2C869623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DF8AB-ED77-43E9-BFE3-6271E4BD7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01B37-38B6-4282-ACF8-8E6D7BA60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A9BE8-4542-4FDC-AE22-4179702A4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01394-F48A-460C-9433-33974AA475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8CB10-21DB-468D-83D7-CA9C07B6D2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FC682-1A64-45F7-A8EF-382FB1C4D5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4EC8D2-45BA-44CC-A961-5C3F7C343B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438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BDD9-D58D-4E57-B886-E038D35A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30D16-6B00-4BF3-A1E8-75D4F5BC8B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4E83E-759C-42CA-AB74-76C608E739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14413-0520-4EE5-997E-BFE8597A8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9ACD34-4C06-4F61-8B04-87217F3208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956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57B3A-66E7-469E-AC19-A1319D00EC4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D5486-75B3-4866-BF4C-8BC8B1480B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B306-88FA-4BA1-A5E7-622E17FD94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5E0693-AD06-474F-8B2E-807A03C240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92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8C14-9D97-4FA0-BD7B-B8F10D51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FBE1-117C-447D-AAB0-C5A26EF5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D36EA-7EBF-46D0-AA4B-ECB61F0F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8C71B-4D97-458E-9A1E-804042B6ED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86F7-FD49-4823-A605-7AC7BBAB1D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4DC24-4CB1-4A29-B618-3A5475513C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19012F-EE6A-4EF9-B039-7A5E2F6EDF5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158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F073-19CD-4FB5-B272-01CEDC79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AC001-C9C9-4383-B074-4717B00F3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D1E5C-29A8-4111-B42A-A05B11984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4F595-EC99-4636-B0A6-811188ED294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5870-2B62-449A-A897-7311A9E075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A6869-B019-442B-994A-B7D7E5FF73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91FD41-91CF-4D75-A815-AC58EFA47C2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638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C7D4C73-9DFF-48EF-86D3-577504C17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5091066-BB3E-42E2-A174-B8A383A74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FDFE15-2334-433C-A2D4-607706E8AA1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207B2CC-E039-489A-8E5E-63066097F08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D8C789-6F9C-4A36-8B86-08A2E31556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fld id="{FDB078A8-D256-4C0D-B065-12247E08807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98C12D46-436B-48C3-9D8E-82D5679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696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436E90FD-B0A3-4C10-A18F-5308A5F1E8F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381000" y="228600"/>
            <a:ext cx="7772400" cy="4114800"/>
          </a:xfrm>
          <a:ln/>
        </p:spPr>
        <p:txBody>
          <a:bodyPr anchor="t"/>
          <a:lstStyle/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200" b="1">
                <a:solidFill>
                  <a:srgbClr val="3333CC"/>
                </a:solidFill>
              </a:rPr>
              <a:t>Example 3-8</a:t>
            </a:r>
          </a:p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>
              <a:solidFill>
                <a:srgbClr val="3333CC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E159D93-8157-4EF9-A08C-994C06FD5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973763"/>
            <a:ext cx="74914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3-4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Cumulative distribution function for Example 3-8</a:t>
            </a:r>
            <a:r>
              <a:rPr lang="en-GB" altLang="en-US" sz="2800">
                <a:latin typeface="Times New Roman PS" charset="0"/>
              </a:rPr>
              <a:t>.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80B8AF0C-0833-42B4-BD5D-851CE12A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6188"/>
            <a:ext cx="7620000" cy="424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A5A33300-0F00-4E25-8324-CFF4E6ED7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360363"/>
            <a:ext cx="8778875" cy="456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A629D79D-745C-4BCA-B747-F8CB7890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39750"/>
            <a:ext cx="8501062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CCC6BC0A-32AF-4B6A-B702-F9A159E4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73038"/>
            <a:ext cx="8504237" cy="378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A6FC7E4-F547-46F0-958C-391CBE45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049"/>
            <a:ext cx="8289925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71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>
            <a:extLst>
              <a:ext uri="{FF2B5EF4-FFF2-40B4-BE49-F238E27FC236}">
                <a16:creationId xmlns:a16="http://schemas.microsoft.com/office/drawing/2014/main" id="{525624A5-13F3-4E72-BFF2-F4714550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539750"/>
            <a:ext cx="8366125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AA9E9442-8014-4036-989A-63E30D078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3-4 Mean and Variance of a Discrete Random Variable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C8D0D95-84A3-45D8-BDD3-D8CFE9222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b="1"/>
              <a:t>Definition</a:t>
            </a:r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9016081A-C212-4418-90ED-BC17EBC64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524000"/>
            <a:ext cx="7315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AEA803C-8650-4F6C-B251-C3A301D5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8153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AA76BF50-BAC3-4853-9EBC-BAB6FD16099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09600" y="1600200"/>
            <a:ext cx="7772400" cy="4114800"/>
          </a:xfrm>
          <a:ln/>
        </p:spPr>
        <p:txBody>
          <a:bodyPr anchor="t"/>
          <a:lstStyle/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/>
          </a:p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67CB394-0616-4A89-823F-36BEEE068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GB" altLang="en-US" sz="3200" b="1">
                <a:solidFill>
                  <a:srgbClr val="3333CC"/>
                </a:solidFill>
              </a:rPr>
              <a:t>Example 3-11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GB" altLang="en-US" sz="3200" b="1">
              <a:solidFill>
                <a:srgbClr val="3333CC"/>
              </a:solidFill>
            </a:endParaRP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94E01C09-446A-48B3-95AB-7148A426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684B4C2-98BA-4354-B084-F51F12F81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3-4 Mean and Variance of a Discrete Random Variable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91EE388-22D2-4114-963C-9395AEBDA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4114800"/>
          </a:xfrm>
          <a:ln/>
        </p:spPr>
        <p:txBody>
          <a:bodyPr/>
          <a:lstStyle/>
          <a:p>
            <a:pPr indent="-339725">
              <a:spcBef>
                <a:spcPts val="7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2800" b="1"/>
              <a:t>Expected Value of a Function of a Discrete Random Variable</a:t>
            </a:r>
          </a:p>
          <a:p>
            <a:pPr indent="-339725">
              <a:spcBef>
                <a:spcPts val="7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2800" b="1"/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C50D5993-7CB2-4DD0-ABFB-F023C65C8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524000"/>
            <a:ext cx="7315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97B0420E-F309-404D-9A29-F3024CEF1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8839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>
            <a:extLst>
              <a:ext uri="{FF2B5EF4-FFF2-40B4-BE49-F238E27FC236}">
                <a16:creationId xmlns:a16="http://schemas.microsoft.com/office/drawing/2014/main" id="{36E4115E-3B96-4B08-9956-CB6872185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747713"/>
            <a:ext cx="8374062" cy="159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1763B71B-C7BB-4BB5-A01E-9C87E563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76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4D7D71-BB0A-45CF-BB77-DF929BBD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259762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50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7D2E0-76D7-4140-A08E-F8DD0CEB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1613"/>
            <a:ext cx="83439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76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0002E2D9-71F6-47CD-A3EE-31AACB10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412162" cy="214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7D36AB-7351-4E66-9708-F5BB76C3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498475"/>
            <a:ext cx="82375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60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20B706A-232C-4D72-B026-FF2FD7A0B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253413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52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>
            <a:extLst>
              <a:ext uri="{FF2B5EF4-FFF2-40B4-BE49-F238E27FC236}">
                <a16:creationId xmlns:a16="http://schemas.microsoft.com/office/drawing/2014/main" id="{D5725A73-251B-4E9F-8A93-BAE2B04C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36"/>
            <a:ext cx="8351838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>
            <a:extLst>
              <a:ext uri="{FF2B5EF4-FFF2-40B4-BE49-F238E27FC236}">
                <a16:creationId xmlns:a16="http://schemas.microsoft.com/office/drawing/2014/main" id="{219F9E45-7662-454A-AAEB-D1F48570A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360363"/>
            <a:ext cx="83216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52B175-22EA-49AC-8818-B2D7E7B0B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253413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295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0F49CEE-9705-4745-A433-3E12109F7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2597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70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91A25FC-78BF-41BA-91E9-9D1682558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3-1 Discrete Random Variables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A2D6258-AA49-4D8C-9ABA-12CB997AE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lvl="1" indent="-28257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5123" name="Line 3">
            <a:extLst>
              <a:ext uri="{FF2B5EF4-FFF2-40B4-BE49-F238E27FC236}">
                <a16:creationId xmlns:a16="http://schemas.microsoft.com/office/drawing/2014/main" id="{E651E5C8-F539-47FB-B290-8AB42AF33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72E50AB-64B7-48AA-A78B-E7DEB343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8915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331335EF-1CE9-42B4-8FF5-178D9C258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3-1 Discrete Random Variables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83D0224-C104-43C1-9B00-BC20C345B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6147" name="Line 3">
            <a:extLst>
              <a:ext uri="{FF2B5EF4-FFF2-40B4-BE49-F238E27FC236}">
                <a16:creationId xmlns:a16="http://schemas.microsoft.com/office/drawing/2014/main" id="{74D9C773-F711-4A81-9D08-E14C35C77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096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4B6A14B-A416-4BDE-BD5B-06BA35AE6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1828800"/>
            <a:ext cx="2363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3200" b="1">
                <a:solidFill>
                  <a:srgbClr val="3333CC"/>
                </a:solidFill>
              </a:rPr>
              <a:t>Example 3-1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E55BF632-60BC-4D51-BB31-1BC166BF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610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7B5DFFE6-97DC-4041-9E77-595630B6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3-2 Probability Distributions and Probability Mass Functions</a:t>
            </a:r>
            <a:br>
              <a:rPr lang="en-GB" altLang="en-US" sz="3600" b="1"/>
            </a:b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72E630D-0F44-4F60-93D8-1DF760F9A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7171" name="Line 3">
            <a:extLst>
              <a:ext uri="{FF2B5EF4-FFF2-40B4-BE49-F238E27FC236}">
                <a16:creationId xmlns:a16="http://schemas.microsoft.com/office/drawing/2014/main" id="{E7399A73-3C1E-4C06-A123-AAAC71F5F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6096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73569F4-D859-4D37-8D89-67463F43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973763"/>
            <a:ext cx="74914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GB" altLang="en-US" b="1">
                <a:solidFill>
                  <a:srgbClr val="009900"/>
                </a:solidFill>
                <a:latin typeface="Arial" panose="020B0604020202020204" pitchFamily="34" charset="0"/>
              </a:rPr>
              <a:t>Figure 3-1</a:t>
            </a: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Probability distribution for bits in error</a:t>
            </a:r>
            <a:r>
              <a:rPr lang="en-GB" altLang="en-US" sz="2800">
                <a:latin typeface="Times New Roman PS" charset="0"/>
              </a:rPr>
              <a:t>.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3C5908FE-FA70-4932-B53A-C0F47B98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67056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88AD5A0-FFDC-4514-A22A-4E12496AD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3-2 Probability Distributions and Probability Mass Functions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2F66A30-F583-42C4-B052-CE94345BC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b="1"/>
              <a:t>Definition</a:t>
            </a:r>
          </a:p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b="1"/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BC7BE5DF-2EC3-49A7-A669-4C000C073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00200"/>
            <a:ext cx="60960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089EE4F-A2F0-4070-8CF8-8F954D2F7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534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FB92E75D-A3AE-4570-AD5C-537B04147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600" b="1"/>
              <a:t>3-3 Cumulative Distribution Functions</a:t>
            </a:r>
            <a:br>
              <a:rPr lang="en-GB" altLang="en-US" sz="3600" b="1"/>
            </a:br>
            <a:endParaRPr lang="en-GB" altLang="en-US" sz="3600" b="1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F522132-5ACA-48C3-AC67-EFF7A1A67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b="1"/>
              <a:t>Definition</a:t>
            </a:r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A83C1C5-C566-47D1-B10F-DA01958C9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5DAFDA3-C6BF-417E-976D-D298E8B0B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686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2DFD5E7F-3602-452E-8744-F31DD067779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381000" y="228600"/>
            <a:ext cx="7772400" cy="4114800"/>
          </a:xfrm>
          <a:ln/>
        </p:spPr>
        <p:txBody>
          <a:bodyPr anchor="t"/>
          <a:lstStyle/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r>
              <a:rPr lang="en-GB" altLang="en-US" sz="3200" b="1">
                <a:solidFill>
                  <a:srgbClr val="3333CC"/>
                </a:solidFill>
              </a:rPr>
              <a:t>Example 3-8</a:t>
            </a:r>
          </a:p>
          <a:p>
            <a:pPr marL="342900" indent="-339725" algn="l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1450" algn="l"/>
                <a:tab pos="10780713" algn="l"/>
              </a:tabLst>
            </a:pPr>
            <a:endParaRPr lang="en-GB" altLang="en-US" sz="3200" b="1">
              <a:solidFill>
                <a:srgbClr val="3333CC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0CDF3DB-1033-477B-82E7-BCF09D741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6613"/>
            <a:ext cx="8305800" cy="60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95009A61-137E-4C92-9F4E-17B33B44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9388"/>
            <a:ext cx="80772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91</Words>
  <Application>Microsoft Office PowerPoint</Application>
  <PresentationFormat>On-screen Show (4:3)</PresentationFormat>
  <Paragraphs>17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Times New Roman PS</vt:lpstr>
      <vt:lpstr>Office Theme</vt:lpstr>
      <vt:lpstr>PowerPoint Presentation</vt:lpstr>
      <vt:lpstr>PowerPoint Presentation</vt:lpstr>
      <vt:lpstr>3-1 Discrete Random Variables </vt:lpstr>
      <vt:lpstr>3-1 Discrete Random Variables </vt:lpstr>
      <vt:lpstr>3-2 Probability Distributions and Probability Mass Functions  </vt:lpstr>
      <vt:lpstr>3-2 Probability Distributions and Probability Mass Functions </vt:lpstr>
      <vt:lpstr>3-3 Cumulative Distribution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3-4 Mean and Variance of a Discrete Random Variable </vt:lpstr>
      <vt:lpstr>PowerPoint Presentation</vt:lpstr>
      <vt:lpstr>3-4 Mean and Variance of a Discrete Random Variable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Borror</dc:creator>
  <cp:lastModifiedBy>Viet Anh Nguyen</cp:lastModifiedBy>
  <cp:revision>154</cp:revision>
  <cp:lastPrinted>1601-01-01T00:00:00Z</cp:lastPrinted>
  <dcterms:created xsi:type="dcterms:W3CDTF">2002-10-13T02:50:51Z</dcterms:created>
  <dcterms:modified xsi:type="dcterms:W3CDTF">2021-09-14T11:22:33Z</dcterms:modified>
</cp:coreProperties>
</file>