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331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32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33" r:id="rId49"/>
    <p:sldId id="322" r:id="rId50"/>
    <p:sldId id="32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E227D-AB34-4E5F-B153-60D338ED9D74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97B1F-9F07-456C-BF35-705AD6E4A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4EB8F8AA-C06D-4AE1-A08F-9DFEACB5A1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C086583-F02A-4060-8F2F-725C9ADEBFB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2681A710-D349-4F72-82A3-851D4BB7BAD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9C4FF217-6CF7-4C20-9292-39F0E3EE26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12B339E5-0361-45A0-A53F-3C8CB07C293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B69D7B04-BA6D-440E-A42A-CB1D11A9480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ACAC6DB6-A524-4252-9C71-0CD2C8B4CE9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350BCDCD-5E5D-4285-8884-B007D5DF0B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0B1FCE1D-ACA3-47DA-AA99-5436F3695E8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FF8D1D53-4937-4D7E-B6C1-58239BF483B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FAA49FAD-9D1E-4C62-856D-B702E773E1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8961CF33-D98F-4D63-9E8B-CBC47C598BA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C429660F-1F71-472D-9578-1712970522C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7BF80F33-F320-460B-AB24-A6BE37CF4E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215B02DD-C770-4147-A126-DB21256DD7F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7460C12C-6095-480F-8EA4-4BF233D6A9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>
            <a:extLst>
              <a:ext uri="{FF2B5EF4-FFF2-40B4-BE49-F238E27FC236}">
                <a16:creationId xmlns:a16="http://schemas.microsoft.com/office/drawing/2014/main" id="{5FACEC89-5F99-4479-A6E5-4445621FEB0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C7455DB-67E4-4544-99A1-AE4CCAD6F3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9799B4D4-B337-451A-9D27-86C800FA597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11A0AC4E-DDC5-48CA-BC20-794E19BCE1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1BD4FDBB-228C-4DB1-B1FD-53A2E1590A2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35628AB-E43F-4A3B-BDCD-8776A59566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EA6C74BE-03B1-41FC-AEA4-42F604C327E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67855BD4-C17A-4F20-BC86-A537D56ECF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88082BB7-0FA2-4CF2-9D4D-8141F8E90CF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9E8B4B02-F51C-4F8A-BB8D-2EC49009BC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>
            <a:extLst>
              <a:ext uri="{FF2B5EF4-FFF2-40B4-BE49-F238E27FC236}">
                <a16:creationId xmlns:a16="http://schemas.microsoft.com/office/drawing/2014/main" id="{D7DA9EAF-76BB-4DAD-A19F-910E38C281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721CAE31-B4B2-4472-A728-C04425CD51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>
            <a:extLst>
              <a:ext uri="{FF2B5EF4-FFF2-40B4-BE49-F238E27FC236}">
                <a16:creationId xmlns:a16="http://schemas.microsoft.com/office/drawing/2014/main" id="{9DE65AAF-A397-4506-83A3-794E38D2E58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787C1278-BBE3-4261-9BF4-53631463041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>
            <a:extLst>
              <a:ext uri="{FF2B5EF4-FFF2-40B4-BE49-F238E27FC236}">
                <a16:creationId xmlns:a16="http://schemas.microsoft.com/office/drawing/2014/main" id="{7C78C84B-7AA7-4969-9662-24FB200219F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32100B7D-D89D-4FE6-893C-D530F38754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>
            <a:extLst>
              <a:ext uri="{FF2B5EF4-FFF2-40B4-BE49-F238E27FC236}">
                <a16:creationId xmlns:a16="http://schemas.microsoft.com/office/drawing/2014/main" id="{E5EBC38D-A15E-4E26-AFED-34236FB138E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89D89393-2577-4FC5-88F5-4C08A647740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>
            <a:extLst>
              <a:ext uri="{FF2B5EF4-FFF2-40B4-BE49-F238E27FC236}">
                <a16:creationId xmlns:a16="http://schemas.microsoft.com/office/drawing/2014/main" id="{05E1AFD1-C55E-41CC-8050-FA75CD7C44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42A9149D-B1FC-4A34-B9C9-162E926146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>
            <a:extLst>
              <a:ext uri="{FF2B5EF4-FFF2-40B4-BE49-F238E27FC236}">
                <a16:creationId xmlns:a16="http://schemas.microsoft.com/office/drawing/2014/main" id="{CE37DB17-23F5-4DCA-B1E7-046BD972F12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A622AAA2-ABEB-4123-BE76-C2556FAAED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ACA27315-0AFB-4253-B951-618CAB01CB9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FF4A55DE-DFB0-4FE1-96A2-3DB0ECD1157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>
            <a:extLst>
              <a:ext uri="{FF2B5EF4-FFF2-40B4-BE49-F238E27FC236}">
                <a16:creationId xmlns:a16="http://schemas.microsoft.com/office/drawing/2014/main" id="{B9C276FF-4EE0-44BD-912D-8499A478199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5F714C55-0ED5-4248-BD24-7E689EB9064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443EBB09-90D7-44D0-94A2-EE2EB39AAB6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788E7A13-E39A-49CF-90F6-6251808124D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>
            <a:extLst>
              <a:ext uri="{FF2B5EF4-FFF2-40B4-BE49-F238E27FC236}">
                <a16:creationId xmlns:a16="http://schemas.microsoft.com/office/drawing/2014/main" id="{6521B2B3-FDDF-4A3E-AE1D-8B96DA643C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1A3A9167-8F58-49D4-BF8C-5FA6DE314E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7738D005-3B28-473B-835F-0E266A16DE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8DAA8D27-3DE8-4A74-88A2-A7BEFD6972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40767DBB-2576-4C1D-9697-066204A6F1F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DF1DB630-FFA3-43A2-BBA6-E1338E0AD2F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4689EB57-6E79-47CF-8558-C8ADBC4EEE8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4D2D318F-67A3-4448-864C-A4045FA5425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E3C779B3-7CF6-486A-A69D-EC5B8063F6E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3F8AA47F-5ADA-48DD-9C5B-AD07F244604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>
            <a:extLst>
              <a:ext uri="{FF2B5EF4-FFF2-40B4-BE49-F238E27FC236}">
                <a16:creationId xmlns:a16="http://schemas.microsoft.com/office/drawing/2014/main" id="{A818BC25-35E5-4081-A234-EC6A7AE037B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C5B5C612-3A03-452C-B497-AA4EB01BD27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>
            <a:extLst>
              <a:ext uri="{FF2B5EF4-FFF2-40B4-BE49-F238E27FC236}">
                <a16:creationId xmlns:a16="http://schemas.microsoft.com/office/drawing/2014/main" id="{09B1378A-9EB8-4D32-A8DC-8E62A86C20C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7B8AE990-E43B-45B0-A58E-1331D081AFB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>
            <a:extLst>
              <a:ext uri="{FF2B5EF4-FFF2-40B4-BE49-F238E27FC236}">
                <a16:creationId xmlns:a16="http://schemas.microsoft.com/office/drawing/2014/main" id="{02A4CAE4-09FB-4168-9BAF-35E62AC2E7C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AD16E151-CA7F-404A-B93F-85D2D8FD87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>
            <a:extLst>
              <a:ext uri="{FF2B5EF4-FFF2-40B4-BE49-F238E27FC236}">
                <a16:creationId xmlns:a16="http://schemas.microsoft.com/office/drawing/2014/main" id="{C2E67AAE-FAB0-4027-8EC6-C7D8721C02E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D281D920-0FB2-4731-AF50-33DE934612C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>
            <a:extLst>
              <a:ext uri="{FF2B5EF4-FFF2-40B4-BE49-F238E27FC236}">
                <a16:creationId xmlns:a16="http://schemas.microsoft.com/office/drawing/2014/main" id="{2A598C10-13D5-459F-AD06-DE2C0E07DA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7C636806-8607-45D9-AAD7-C17B5860F5D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>
            <a:extLst>
              <a:ext uri="{FF2B5EF4-FFF2-40B4-BE49-F238E27FC236}">
                <a16:creationId xmlns:a16="http://schemas.microsoft.com/office/drawing/2014/main" id="{BDB47AD7-674E-4660-A566-1B47490C17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8A757E63-502F-4DBB-9DD9-A150F37A4B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D24F62CE-E1DE-47DD-8981-5570838C722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E3C34502-6F26-46E2-864B-D81FF03485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F387D02C-21C8-4419-A378-064C8177D4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05A87F94-89F0-4DB1-8AB7-F78ADE2F13A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>
            <a:extLst>
              <a:ext uri="{FF2B5EF4-FFF2-40B4-BE49-F238E27FC236}">
                <a16:creationId xmlns:a16="http://schemas.microsoft.com/office/drawing/2014/main" id="{755C7633-8A06-4B21-B073-FF013C49B2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8946FC07-ACD9-498C-B227-67B9759148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>
            <a:extLst>
              <a:ext uri="{FF2B5EF4-FFF2-40B4-BE49-F238E27FC236}">
                <a16:creationId xmlns:a16="http://schemas.microsoft.com/office/drawing/2014/main" id="{1E55E298-63A7-4181-ADEC-C716D2915D7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B954D30C-A7BA-4943-8CE2-0992A1A164E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>
            <a:extLst>
              <a:ext uri="{FF2B5EF4-FFF2-40B4-BE49-F238E27FC236}">
                <a16:creationId xmlns:a16="http://schemas.microsoft.com/office/drawing/2014/main" id="{C8BCD50F-2C3B-4DB1-9B71-BB48951086C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CE666895-A829-4AC1-8645-479475DB6A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">
            <a:extLst>
              <a:ext uri="{FF2B5EF4-FFF2-40B4-BE49-F238E27FC236}">
                <a16:creationId xmlns:a16="http://schemas.microsoft.com/office/drawing/2014/main" id="{F57A08A2-BE77-459D-8311-39E12F5F6FC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FEC70C10-808E-41C0-B7B8-639D62170C8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>
            <a:extLst>
              <a:ext uri="{FF2B5EF4-FFF2-40B4-BE49-F238E27FC236}">
                <a16:creationId xmlns:a16="http://schemas.microsoft.com/office/drawing/2014/main" id="{A39AB782-A7F9-4776-B2E5-85C2C54CFA5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9C1C3CA2-7D10-4184-AFBA-6185C524D8E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>
            <a:extLst>
              <a:ext uri="{FF2B5EF4-FFF2-40B4-BE49-F238E27FC236}">
                <a16:creationId xmlns:a16="http://schemas.microsoft.com/office/drawing/2014/main" id="{DCD93371-AAAE-4036-B7DC-2E8043EAC4D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B2272DF6-443C-410E-AB4B-97A68BBFAB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">
            <a:extLst>
              <a:ext uri="{FF2B5EF4-FFF2-40B4-BE49-F238E27FC236}">
                <a16:creationId xmlns:a16="http://schemas.microsoft.com/office/drawing/2014/main" id="{9DDEF316-A45E-4164-8C6A-7DE45B63520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078FF0A0-D741-4529-9B35-36490FA819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299A7E8F-0457-46E9-8B08-C58516BABC4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DD83B821-F0DF-4F82-B638-2919D0E907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47D14FC0-EC95-496C-9F38-5AE4594B680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BFEE95DA-8B81-49F6-B2E3-55D89130383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F5F15401-B176-47CF-B733-5B07D3E2AA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BD0371B8-AA50-42FD-BBB5-6A6256DA0C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>
            <a:extLst>
              <a:ext uri="{FF2B5EF4-FFF2-40B4-BE49-F238E27FC236}">
                <a16:creationId xmlns:a16="http://schemas.microsoft.com/office/drawing/2014/main" id="{24DC8773-0307-4353-B92F-A193B3FE4B7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E24AA493-6C82-4702-AFC4-54F33F18C42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EB197B27-B747-47FF-9176-901ADCCD4A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30DE2770-96DF-469D-B193-1019112120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6DAB-D00B-436F-A49D-5774649BA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7FE00-FD36-447F-9150-DF218822C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58F05-008D-4B5B-8F67-178DF8B1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BF6D-CF1C-4C83-822B-D6EB7C8D8D2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3F7D-C99A-4FE0-9CA6-F0F55D8A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8CB45-796A-4BAA-AB36-66EE7276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B4E7-9312-489A-8EFE-31740F4F7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87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0594-391A-4BD5-95FD-3F89DC67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31E63-2E09-47C5-B677-1B375B43B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C2CC6-487A-4933-A9B4-30434972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BF6D-CF1C-4C83-822B-D6EB7C8D8D2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8D1BA-2139-45F1-B459-392F2215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3E209-1169-4DE8-96CA-2A5905F4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B4E7-9312-489A-8EFE-31740F4F7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35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60C8A-510B-4498-8479-9CA890F4B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91D77-65F3-487E-AE21-D86FD0405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839D6-2A68-4D2D-9374-CC32F183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BF6D-CF1C-4C83-822B-D6EB7C8D8D2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5253-A67C-44A2-903C-A007D9B5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862F-45BC-401A-8440-5C9BF2C9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B4E7-9312-489A-8EFE-31740F4F7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56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6152-15BA-4E4C-9D08-D80809CE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1148-2A84-4D41-B34E-CE5F0A4B9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BA651-1F21-4665-9E2E-32EB75AE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BF6D-CF1C-4C83-822B-D6EB7C8D8D2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EB720-A401-4228-B468-67DF6572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3C76E-807C-4BAD-B354-1BA7862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B4E7-9312-489A-8EFE-31740F4F7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67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A98B-42DA-4D05-9692-94A40439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284D-3079-4EE6-84FC-69D57EAA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D57E8-6371-4F75-8618-6AEDF6A6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BF6D-CF1C-4C83-822B-D6EB7C8D8D2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2A19-2270-4562-AD70-5D136176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93879-F339-4F3B-808B-02A8DA45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B4E7-9312-489A-8EFE-31740F4F7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58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B286-60D3-4A5C-B526-5D98B29D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70EC-0E3F-4EC9-AD49-8782D0CD0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A4FEE-81B6-4F90-950E-2A06AAB31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84D6A-D561-45B4-B4B3-52219FFF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BF6D-CF1C-4C83-822B-D6EB7C8D8D2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E73E6-3D13-460A-BF68-A7F20FA2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932E5-9083-45F9-B761-136DF2F5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B4E7-9312-489A-8EFE-31740F4F7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08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24E5-F5A5-450E-8441-1F18741A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9C82C-D110-485A-A093-1276DA77D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981EA-BB67-4363-A16C-18A4CFDE9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C6F30-9CC3-4766-A3B8-3BCEA682D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C810D-89AA-4C1F-9AD0-D3F27208C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2E432-4CD8-4713-9DD4-96E6E4BB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BF6D-CF1C-4C83-822B-D6EB7C8D8D2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E009C-BF2D-428E-8C6D-E838DA50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D3F14-616B-4446-805C-C311C2E0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B4E7-9312-489A-8EFE-31740F4F7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26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E350-1224-4CBA-B7C0-0A7D1320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0FE59-60A2-4652-BED0-4CB648C7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BF6D-CF1C-4C83-822B-D6EB7C8D8D2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3E0ED-1214-4E9E-89CC-3C4CB9BC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3267E-4A79-4B0E-A3C6-A960BDA5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B4E7-9312-489A-8EFE-31740F4F7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68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E9551-63D9-4C3F-BD9E-ABD93051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BF6D-CF1C-4C83-822B-D6EB7C8D8D2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81B7F-9462-4C28-AE24-85451950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A68CF-280A-4F4B-911D-1DFA0177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B4E7-9312-489A-8EFE-31740F4F7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03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1798-1CF7-4AB5-8CE1-70D2E082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603D2-D372-491F-B1B2-FFC12A3F5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FDE35-4519-487C-9B0D-4737ADACF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A6770-A45C-472F-8708-C855A1FD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BF6D-CF1C-4C83-822B-D6EB7C8D8D2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8D14F-A338-4B3E-B72C-2B802E2E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B07E3-A1CC-4583-892B-87484F58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B4E7-9312-489A-8EFE-31740F4F7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42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C398-5C2D-428F-B90A-B4E6D914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5708B-3A15-43A0-B887-29E645F91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8FEC8-A44D-45FC-BC9D-A55B0A027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F340C-D80E-4690-9076-7A777EEA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BF6D-CF1C-4C83-822B-D6EB7C8D8D2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4479A-380D-4919-BABC-20D03B17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DA387-75D5-499C-95EB-AD59C539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B4E7-9312-489A-8EFE-31740F4F7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45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DBBE0-94A2-4AB4-BF13-38D97AF8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897B3-4196-4122-8042-1580AEC95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64AE-3B2A-428C-ABE8-CD49CD4ED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BF6D-CF1C-4C83-822B-D6EB7C8D8D29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77DEC-99E6-4D80-9392-9B797683B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F253-B69B-4F8B-9ED0-F0DCF7703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1B4E7-9312-489A-8EFE-31740F4F7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1AB4C127-88F9-49FC-B05F-E91177E00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3-5 Discrete Uniform Distribution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D82BE39F-7BBC-4F03-AEFE-1E127FC1A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7772400" cy="4114800"/>
          </a:xfrm>
          <a:ln/>
        </p:spPr>
        <p:txBody>
          <a:bodyPr/>
          <a:lstStyle/>
          <a:p>
            <a:pPr indent="-339725">
              <a:spcBef>
                <a:spcPts val="7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b="1"/>
              <a:t>Definition</a:t>
            </a:r>
          </a:p>
          <a:p>
            <a:pPr indent="-339725">
              <a:spcBef>
                <a:spcPts val="7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24579" name="Line 3">
            <a:extLst>
              <a:ext uri="{FF2B5EF4-FFF2-40B4-BE49-F238E27FC236}">
                <a16:creationId xmlns:a16="http://schemas.microsoft.com/office/drawing/2014/main" id="{78E89E8F-71B2-40B3-9849-879A0729C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295400"/>
            <a:ext cx="7315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6E9CC182-4E1E-4BCE-BE15-935DE3A8E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67000"/>
            <a:ext cx="8686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14824EE3-5E1D-4078-BAE9-827840966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3-6 Binomial Distribution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1CAC9C0-709E-43E4-A500-9296923F2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33795" name="Line 3">
            <a:extLst>
              <a:ext uri="{FF2B5EF4-FFF2-40B4-BE49-F238E27FC236}">
                <a16:creationId xmlns:a16="http://schemas.microsoft.com/office/drawing/2014/main" id="{DD128D4B-9A1E-438A-9AAE-131CE5DF4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19200"/>
            <a:ext cx="5105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52B50DC3-0864-4B38-B86C-B470DAECD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DE51204C-9FBD-40A9-B0AE-FEED5F97A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973764"/>
            <a:ext cx="7772400" cy="89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3-8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Binomial distributions for selected values of </a:t>
            </a:r>
            <a:r>
              <a:rPr lang="en-GB" altLang="en-US" i="1">
                <a:latin typeface="Arial" panose="020B0604020202020204" pitchFamily="34" charset="0"/>
              </a:rPr>
              <a:t>n</a:t>
            </a:r>
            <a:r>
              <a:rPr lang="en-GB" altLang="en-US">
                <a:latin typeface="Arial" panose="020B0604020202020204" pitchFamily="34" charset="0"/>
              </a:rPr>
              <a:t> and </a:t>
            </a:r>
            <a:r>
              <a:rPr lang="en-GB" altLang="en-US" i="1">
                <a:latin typeface="Arial" panose="020B0604020202020204" pitchFamily="34" charset="0"/>
              </a:rPr>
              <a:t>p</a:t>
            </a:r>
            <a:r>
              <a:rPr lang="en-GB" altLang="en-US" sz="2800">
                <a:latin typeface="Times New Roman PS" charset="0"/>
              </a:rPr>
              <a:t>.</a:t>
            </a:r>
          </a:p>
        </p:txBody>
      </p:sp>
      <p:pic>
        <p:nvPicPr>
          <p:cNvPr id="33798" name="Picture 6">
            <a:extLst>
              <a:ext uri="{FF2B5EF4-FFF2-40B4-BE49-F238E27FC236}">
                <a16:creationId xmlns:a16="http://schemas.microsoft.com/office/drawing/2014/main" id="{AA4C8078-16D2-433B-A42A-AE82D60D0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1"/>
            <a:ext cx="7696200" cy="432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CCD1123F-7F74-4627-9678-CC4A7D9AB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3-6 Binomial Distribution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C98D09F-D45E-44CF-990E-9B41255A1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34819" name="Line 3">
            <a:extLst>
              <a:ext uri="{FF2B5EF4-FFF2-40B4-BE49-F238E27FC236}">
                <a16:creationId xmlns:a16="http://schemas.microsoft.com/office/drawing/2014/main" id="{CD9C0F9D-BBC0-4C25-98E4-19AD04707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19200"/>
            <a:ext cx="5105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E98B619D-3AD7-4771-B749-8174D4ADC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6448C908-3892-44DE-BBD1-ACEC61D1F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1"/>
            <a:ext cx="7772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</a:pPr>
            <a:r>
              <a:rPr lang="en-GB" altLang="en-US" b="1">
                <a:solidFill>
                  <a:srgbClr val="3333CC"/>
                </a:solidFill>
                <a:latin typeface="Arial" panose="020B0604020202020204" pitchFamily="34" charset="0"/>
              </a:rPr>
              <a:t>Example 3-18</a:t>
            </a:r>
          </a:p>
        </p:txBody>
      </p:sp>
      <p:pic>
        <p:nvPicPr>
          <p:cNvPr id="34822" name="Picture 6">
            <a:extLst>
              <a:ext uri="{FF2B5EF4-FFF2-40B4-BE49-F238E27FC236}">
                <a16:creationId xmlns:a16="http://schemas.microsoft.com/office/drawing/2014/main" id="{8F2C423F-6D00-4D26-A93C-0693F3E52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362200"/>
            <a:ext cx="9144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823" name="Picture 7">
            <a:extLst>
              <a:ext uri="{FF2B5EF4-FFF2-40B4-BE49-F238E27FC236}">
                <a16:creationId xmlns:a16="http://schemas.microsoft.com/office/drawing/2014/main" id="{2AA60B66-7072-469B-A88B-D771AC7CC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19688"/>
            <a:ext cx="88392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1E875330-D4E6-4782-8123-D32450294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3-6 Binomial Distribution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A9AB883-BE7E-4F56-A3ED-E8B0E297B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35843" name="Line 3">
            <a:extLst>
              <a:ext uri="{FF2B5EF4-FFF2-40B4-BE49-F238E27FC236}">
                <a16:creationId xmlns:a16="http://schemas.microsoft.com/office/drawing/2014/main" id="{2D0A98C8-74B7-4C63-A15A-F80FB013B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19200"/>
            <a:ext cx="5105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3BC9003E-FFE8-4ADF-9093-2823E9B2A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A2BD3E0E-DB9D-4FD7-90FB-7A4FCD246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1"/>
            <a:ext cx="7772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</a:pPr>
            <a:r>
              <a:rPr lang="en-GB" altLang="en-US" b="1">
                <a:solidFill>
                  <a:srgbClr val="3333CC"/>
                </a:solidFill>
                <a:latin typeface="Arial" panose="020B0604020202020204" pitchFamily="34" charset="0"/>
              </a:rPr>
              <a:t>Example 3-18</a:t>
            </a:r>
          </a:p>
        </p:txBody>
      </p:sp>
      <p:pic>
        <p:nvPicPr>
          <p:cNvPr id="35846" name="Picture 6">
            <a:extLst>
              <a:ext uri="{FF2B5EF4-FFF2-40B4-BE49-F238E27FC236}">
                <a16:creationId xmlns:a16="http://schemas.microsoft.com/office/drawing/2014/main" id="{88464548-16C3-4300-BCCD-10AEA313F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22464"/>
            <a:ext cx="8077200" cy="493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F175147A-9C07-4BAC-851B-F61B9A4A3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3-6 Binomial Distribution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0FEACE5A-7DF9-42AD-BD0E-5EC77CD39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36867" name="Line 3">
            <a:extLst>
              <a:ext uri="{FF2B5EF4-FFF2-40B4-BE49-F238E27FC236}">
                <a16:creationId xmlns:a16="http://schemas.microsoft.com/office/drawing/2014/main" id="{3D1703F7-D379-4BB9-A6EB-F78194F1B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19200"/>
            <a:ext cx="53340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01C0C66D-C79E-41F3-B68B-13D35231B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FC60FA1D-CBCC-4EDC-8ECF-5971C3BED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828800"/>
            <a:ext cx="7772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</a:pPr>
            <a:r>
              <a:rPr lang="en-GB" altLang="en-US" sz="2800" b="1"/>
              <a:t>Mean and Variance</a:t>
            </a:r>
          </a:p>
        </p:txBody>
      </p:sp>
      <p:pic>
        <p:nvPicPr>
          <p:cNvPr id="36870" name="Picture 6">
            <a:extLst>
              <a:ext uri="{FF2B5EF4-FFF2-40B4-BE49-F238E27FC236}">
                <a16:creationId xmlns:a16="http://schemas.microsoft.com/office/drawing/2014/main" id="{CE0F9CD0-FC67-4578-A5EA-1E426EA38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8839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>
            <a:extLst>
              <a:ext uri="{FF2B5EF4-FFF2-40B4-BE49-F238E27FC236}">
                <a16:creationId xmlns:a16="http://schemas.microsoft.com/office/drawing/2014/main" id="{DC321679-FC17-490B-BDD0-348ECB0FB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9" y="163514"/>
            <a:ext cx="7996237" cy="505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890" name="Picture 2">
            <a:extLst>
              <a:ext uri="{FF2B5EF4-FFF2-40B4-BE49-F238E27FC236}">
                <a16:creationId xmlns:a16="http://schemas.microsoft.com/office/drawing/2014/main" id="{096138D9-52C1-40EB-BC88-3E89DBFF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5233989"/>
            <a:ext cx="5378450" cy="124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7ECC44-59BA-4FE8-918B-38BFE3FBE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79389"/>
            <a:ext cx="8185150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819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3CAAF04F-7477-46B5-B127-5063226D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88641"/>
            <a:ext cx="7993062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625121CB-6776-4336-B6D5-36D12D3B6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3-7 Geometric and Negative Binomial Distributions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7A6C794F-1413-4181-8F15-5441007FD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39939" name="Line 3">
            <a:extLst>
              <a:ext uri="{FF2B5EF4-FFF2-40B4-BE49-F238E27FC236}">
                <a16:creationId xmlns:a16="http://schemas.microsoft.com/office/drawing/2014/main" id="{AD21C3EF-B38D-4AB7-9228-38242E996F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00200"/>
            <a:ext cx="7467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C5E2D2D1-FE0F-4CBF-A9D4-F6D50E2FE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5D21FECE-3130-4053-B2D2-ED512C60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828801"/>
            <a:ext cx="7772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Example 3-20</a:t>
            </a:r>
          </a:p>
        </p:txBody>
      </p:sp>
      <p:pic>
        <p:nvPicPr>
          <p:cNvPr id="39942" name="Picture 6">
            <a:extLst>
              <a:ext uri="{FF2B5EF4-FFF2-40B4-BE49-F238E27FC236}">
                <a16:creationId xmlns:a16="http://schemas.microsoft.com/office/drawing/2014/main" id="{E9D7F80F-D5F8-42F0-BBAE-DAE76E47D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9144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027B8D59-3895-4802-99B3-57FA296C3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3-7 Geometric and Negative Binomial Distributions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869FC19A-6B03-4E32-8ECE-627BEE98E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40963" name="Line 3">
            <a:extLst>
              <a:ext uri="{FF2B5EF4-FFF2-40B4-BE49-F238E27FC236}">
                <a16:creationId xmlns:a16="http://schemas.microsoft.com/office/drawing/2014/main" id="{A0594FDB-3B76-4649-9CF1-19DF877F5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00200"/>
            <a:ext cx="7467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CAAEE379-472E-44C8-B67B-A136FCEA9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F919D64C-5D3A-43BA-80F1-CF5247C33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828801"/>
            <a:ext cx="7772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</a:pPr>
            <a:r>
              <a:rPr lang="en-GB" altLang="en-US" b="1">
                <a:latin typeface="Arial" panose="020B0604020202020204" pitchFamily="34" charset="0"/>
              </a:rPr>
              <a:t>Definition</a:t>
            </a:r>
          </a:p>
        </p:txBody>
      </p:sp>
      <p:pic>
        <p:nvPicPr>
          <p:cNvPr id="40966" name="Picture 6">
            <a:extLst>
              <a:ext uri="{FF2B5EF4-FFF2-40B4-BE49-F238E27FC236}">
                <a16:creationId xmlns:a16="http://schemas.microsoft.com/office/drawing/2014/main" id="{1DCB723C-99DD-4E39-89F9-F956D2A57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67000"/>
            <a:ext cx="8458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92CA1F0E-C617-46E4-92E5-3843611C5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3-7 Geometric and Negative Binomial Distributions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42E3527D-C31A-4C7D-A2DE-61865560C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41987" name="Line 3">
            <a:extLst>
              <a:ext uri="{FF2B5EF4-FFF2-40B4-BE49-F238E27FC236}">
                <a16:creationId xmlns:a16="http://schemas.microsoft.com/office/drawing/2014/main" id="{254972E8-517A-4A8E-8A76-886EC1889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447800"/>
            <a:ext cx="7467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49A5E732-0588-4E59-9A61-28C09DB66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DE2B50BE-E342-47BC-9BA2-E3A0BBDE0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035675"/>
            <a:ext cx="7772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3-9</a:t>
            </a:r>
            <a:r>
              <a:rPr lang="en-GB" altLang="en-US" b="1">
                <a:latin typeface="Arial" panose="020B0604020202020204" pitchFamily="34" charset="0"/>
              </a:rPr>
              <a:t>. </a:t>
            </a:r>
            <a:r>
              <a:rPr lang="en-GB" altLang="en-US">
                <a:latin typeface="Arial" panose="020B0604020202020204" pitchFamily="34" charset="0"/>
              </a:rPr>
              <a:t>Geometric distributions for selected values of the parameter </a:t>
            </a:r>
            <a:r>
              <a:rPr lang="en-GB" altLang="en-US" i="1">
                <a:latin typeface="Arial" panose="020B0604020202020204" pitchFamily="34" charset="0"/>
              </a:rPr>
              <a:t>p</a:t>
            </a:r>
            <a:r>
              <a:rPr lang="en-GB" altLang="en-US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1990" name="Picture 6">
            <a:extLst>
              <a:ext uri="{FF2B5EF4-FFF2-40B4-BE49-F238E27FC236}">
                <a16:creationId xmlns:a16="http://schemas.microsoft.com/office/drawing/2014/main" id="{4BFAE6CC-F3A5-4F9C-AF6B-1BA93138A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00200"/>
            <a:ext cx="4191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12CA7E54-254A-4634-8D9D-57B5211E1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3-5 Discrete Uniform Distribution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5E435885-9DEC-469F-B806-726721A74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25603" name="Line 3">
            <a:extLst>
              <a:ext uri="{FF2B5EF4-FFF2-40B4-BE49-F238E27FC236}">
                <a16:creationId xmlns:a16="http://schemas.microsoft.com/office/drawing/2014/main" id="{CAEFAE49-5792-41AF-81EA-679087DA8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295400"/>
            <a:ext cx="7315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005082E6-4E65-4BC7-83F1-F257AA850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676400"/>
            <a:ext cx="883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</a:pPr>
            <a:r>
              <a:rPr lang="en-GB" altLang="en-US" sz="2800" b="1">
                <a:solidFill>
                  <a:srgbClr val="3333CC"/>
                </a:solidFill>
                <a:latin typeface="Arial" panose="020B0604020202020204" pitchFamily="34" charset="0"/>
              </a:rPr>
              <a:t>Example 3-13</a:t>
            </a:r>
          </a:p>
        </p:txBody>
      </p:sp>
      <p:pic>
        <p:nvPicPr>
          <p:cNvPr id="25605" name="Picture 5">
            <a:extLst>
              <a:ext uri="{FF2B5EF4-FFF2-40B4-BE49-F238E27FC236}">
                <a16:creationId xmlns:a16="http://schemas.microsoft.com/office/drawing/2014/main" id="{B8580182-4A39-45CB-956C-A9FC5FCED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0"/>
            <a:ext cx="9144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83F46BA0-2CD7-4404-A397-9D578461B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3-7 Geometric and Negative Binomial Distributions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F1947F40-8D4E-48A2-84F6-AFA102037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43011" name="Line 3">
            <a:extLst>
              <a:ext uri="{FF2B5EF4-FFF2-40B4-BE49-F238E27FC236}">
                <a16:creationId xmlns:a16="http://schemas.microsoft.com/office/drawing/2014/main" id="{2DB014B3-FA26-4892-AF06-EEB815437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00200"/>
            <a:ext cx="7467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20CEF54A-1383-4C89-9AFE-3EA4ADBAF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E57FAC79-32EE-4F6D-B9FC-C574DDCB4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1200"/>
            <a:ext cx="7772400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2000"/>
              </a:spcBef>
            </a:pPr>
            <a:r>
              <a:rPr lang="en-GB" altLang="en-US" sz="3200" b="1"/>
              <a:t>3-7.1 Geometric Distribution</a:t>
            </a:r>
          </a:p>
          <a:p>
            <a:pPr>
              <a:spcBef>
                <a:spcPts val="1500"/>
              </a:spcBef>
            </a:pPr>
            <a:r>
              <a:rPr lang="en-GB" altLang="en-US" b="1">
                <a:solidFill>
                  <a:srgbClr val="3333CC"/>
                </a:solidFill>
                <a:latin typeface="Arial" panose="020B0604020202020204" pitchFamily="34" charset="0"/>
              </a:rPr>
              <a:t>Example 3-21</a:t>
            </a:r>
          </a:p>
        </p:txBody>
      </p:sp>
      <p:pic>
        <p:nvPicPr>
          <p:cNvPr id="43014" name="Picture 6">
            <a:extLst>
              <a:ext uri="{FF2B5EF4-FFF2-40B4-BE49-F238E27FC236}">
                <a16:creationId xmlns:a16="http://schemas.microsoft.com/office/drawing/2014/main" id="{ED6F3865-F886-462F-9295-204C4378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9144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AE6EFAF4-D6CE-4AA6-9529-EFEC16CD3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3-7 Geometric and Negative Binomial Distributions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11AE0F2A-7F08-4CC7-B80C-046F40898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44035" name="Line 3">
            <a:extLst>
              <a:ext uri="{FF2B5EF4-FFF2-40B4-BE49-F238E27FC236}">
                <a16:creationId xmlns:a16="http://schemas.microsoft.com/office/drawing/2014/main" id="{938E4074-3E71-47B5-B022-BEB736470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00200"/>
            <a:ext cx="7467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ED28E934-C1E2-4D4D-BB42-83A72D78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8D9F64C4-DB1A-4FBF-AC4D-43EB76622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1200"/>
            <a:ext cx="7772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</a:pPr>
            <a:r>
              <a:rPr lang="en-GB" altLang="en-US" sz="2800" b="1"/>
              <a:t>Definition</a:t>
            </a:r>
          </a:p>
        </p:txBody>
      </p:sp>
      <p:pic>
        <p:nvPicPr>
          <p:cNvPr id="44038" name="Picture 6">
            <a:extLst>
              <a:ext uri="{FF2B5EF4-FFF2-40B4-BE49-F238E27FC236}">
                <a16:creationId xmlns:a16="http://schemas.microsoft.com/office/drawing/2014/main" id="{2DB68D85-BF94-4C8E-88F1-67F58665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0"/>
            <a:ext cx="9144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69240FD1-EE79-4B19-8B5B-BAAAB6576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3-7 Geometric and Negative Binomial Distributions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E720610D-3BD3-4AEC-9072-712D0BAA3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45059" name="Line 3">
            <a:extLst>
              <a:ext uri="{FF2B5EF4-FFF2-40B4-BE49-F238E27FC236}">
                <a16:creationId xmlns:a16="http://schemas.microsoft.com/office/drawing/2014/main" id="{A016CCB6-5BEC-4B85-823F-A9F0E301E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00200"/>
            <a:ext cx="7467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089A06AB-5766-4B5A-85C3-C08A5727C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70150B96-DA08-429F-8E4C-334A6C0A6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1200"/>
            <a:ext cx="7772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</a:pPr>
            <a:r>
              <a:rPr lang="en-GB" altLang="en-US" sz="2800" b="1"/>
              <a:t>Lack of Memory Property</a:t>
            </a:r>
          </a:p>
        </p:txBody>
      </p:sp>
      <p:pic>
        <p:nvPicPr>
          <p:cNvPr id="45062" name="Picture 6">
            <a:extLst>
              <a:ext uri="{FF2B5EF4-FFF2-40B4-BE49-F238E27FC236}">
                <a16:creationId xmlns:a16="http://schemas.microsoft.com/office/drawing/2014/main" id="{7D216699-EEB1-4CF7-997C-407050812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1"/>
            <a:ext cx="91440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063" name="Picture 7">
            <a:extLst>
              <a:ext uri="{FF2B5EF4-FFF2-40B4-BE49-F238E27FC236}">
                <a16:creationId xmlns:a16="http://schemas.microsoft.com/office/drawing/2014/main" id="{71B4CA20-55F7-4710-9353-B1B166599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0"/>
            <a:ext cx="9144000" cy="253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812D4FC8-72B4-4B81-9DC2-2D80ACCF8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3-7 Geometric and Negative Binomial Distributions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A114D9A-82B7-4606-A43F-0610B8B21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46083" name="Line 3">
            <a:extLst>
              <a:ext uri="{FF2B5EF4-FFF2-40B4-BE49-F238E27FC236}">
                <a16:creationId xmlns:a16="http://schemas.microsoft.com/office/drawing/2014/main" id="{06A7FCF3-32FE-47CE-A94F-89C090289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00200"/>
            <a:ext cx="7467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ED2624F-C8E2-4543-87D6-20D0480C0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9671C0F8-FCA8-4DCE-98CA-B817733A0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1200"/>
            <a:ext cx="7772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</a:pPr>
            <a:r>
              <a:rPr lang="en-GB" altLang="en-US" sz="2800" b="1"/>
              <a:t>3-7.2 Negative Binomial Distribution</a:t>
            </a:r>
          </a:p>
        </p:txBody>
      </p:sp>
      <p:pic>
        <p:nvPicPr>
          <p:cNvPr id="46086" name="Picture 6">
            <a:extLst>
              <a:ext uri="{FF2B5EF4-FFF2-40B4-BE49-F238E27FC236}">
                <a16:creationId xmlns:a16="http://schemas.microsoft.com/office/drawing/2014/main" id="{13EC1009-C4E5-426E-B480-93855F397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0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087" name="Picture 7">
            <a:extLst>
              <a:ext uri="{FF2B5EF4-FFF2-40B4-BE49-F238E27FC236}">
                <a16:creationId xmlns:a16="http://schemas.microsoft.com/office/drawing/2014/main" id="{43FAFCFF-C879-4161-A2B2-76F2226E1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29000"/>
            <a:ext cx="8839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D7AC4963-A181-4D05-BE99-55A9F4FC8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3-7 Geometric and Negative Binomial Distributions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0AEA7CC1-0B48-44BB-9FA7-F3D7F79F7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47107" name="Line 3">
            <a:extLst>
              <a:ext uri="{FF2B5EF4-FFF2-40B4-BE49-F238E27FC236}">
                <a16:creationId xmlns:a16="http://schemas.microsoft.com/office/drawing/2014/main" id="{8A3FD370-7237-4336-A6C1-9A925E7BF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00200"/>
            <a:ext cx="7467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B0D4D799-5E2A-4864-A18E-BE5CB7049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D60825E2-035A-4CE7-B9B1-B154AF5BF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133601"/>
            <a:ext cx="29718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3-10</a:t>
            </a:r>
            <a:r>
              <a:rPr lang="en-GB" altLang="en-US" b="1">
                <a:latin typeface="Arial" panose="020B0604020202020204" pitchFamily="34" charset="0"/>
              </a:rPr>
              <a:t>. </a:t>
            </a:r>
            <a:r>
              <a:rPr lang="en-GB" altLang="en-US">
                <a:latin typeface="Arial" panose="020B0604020202020204" pitchFamily="34" charset="0"/>
              </a:rPr>
              <a:t>Negative binomial distributions for selected values of the parameters </a:t>
            </a:r>
            <a:r>
              <a:rPr lang="en-GB" altLang="en-US" i="1">
                <a:latin typeface="Arial" panose="020B0604020202020204" pitchFamily="34" charset="0"/>
              </a:rPr>
              <a:t>r</a:t>
            </a:r>
            <a:r>
              <a:rPr lang="en-GB" altLang="en-US">
                <a:latin typeface="Arial" panose="020B0604020202020204" pitchFamily="34" charset="0"/>
              </a:rPr>
              <a:t> and </a:t>
            </a:r>
            <a:r>
              <a:rPr lang="en-GB" altLang="en-US" i="1">
                <a:latin typeface="Arial" panose="020B0604020202020204" pitchFamily="34" charset="0"/>
              </a:rPr>
              <a:t>p</a:t>
            </a:r>
            <a:r>
              <a:rPr lang="en-GB" altLang="en-US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7110" name="Picture 6">
            <a:extLst>
              <a:ext uri="{FF2B5EF4-FFF2-40B4-BE49-F238E27FC236}">
                <a16:creationId xmlns:a16="http://schemas.microsoft.com/office/drawing/2014/main" id="{8716BF1B-CFF9-4C1B-89F8-0622F6D9F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4" y="1752600"/>
            <a:ext cx="5183187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FDA56500-560A-4DA9-96A9-A4E270858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3-7 Geometric and Negative Binomial Distributions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B705C406-3E46-427A-B13A-8D7604FCD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48131" name="Line 3">
            <a:extLst>
              <a:ext uri="{FF2B5EF4-FFF2-40B4-BE49-F238E27FC236}">
                <a16:creationId xmlns:a16="http://schemas.microsoft.com/office/drawing/2014/main" id="{DF7A212B-789D-4F7F-ABF0-D5FC00D30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00200"/>
            <a:ext cx="7467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8F83B59B-4396-4C98-A9A7-D5B69506F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53E418CC-C507-4DAD-8982-BE7CF14FA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410200"/>
            <a:ext cx="7848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3-11</a:t>
            </a:r>
            <a:r>
              <a:rPr lang="en-GB" altLang="en-US" b="1">
                <a:latin typeface="Arial" panose="020B0604020202020204" pitchFamily="34" charset="0"/>
              </a:rPr>
              <a:t>. </a:t>
            </a:r>
            <a:r>
              <a:rPr lang="en-GB" altLang="en-US">
                <a:latin typeface="Arial" panose="020B0604020202020204" pitchFamily="34" charset="0"/>
              </a:rPr>
              <a:t>Negative binomial random variable represented as a sum of geometric random variables.</a:t>
            </a:r>
          </a:p>
        </p:txBody>
      </p:sp>
      <p:pic>
        <p:nvPicPr>
          <p:cNvPr id="48134" name="Picture 6">
            <a:extLst>
              <a:ext uri="{FF2B5EF4-FFF2-40B4-BE49-F238E27FC236}">
                <a16:creationId xmlns:a16="http://schemas.microsoft.com/office/drawing/2014/main" id="{D11C6D13-F4FC-45D3-8650-105537052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0"/>
            <a:ext cx="7162800" cy="278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A86534A9-9E3D-4A46-B280-E094B0AA4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3-7 Geometric and Negative Binomial Distributions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B002FBD6-BD22-40DF-857E-AF2E9E431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49155" name="Line 3">
            <a:extLst>
              <a:ext uri="{FF2B5EF4-FFF2-40B4-BE49-F238E27FC236}">
                <a16:creationId xmlns:a16="http://schemas.microsoft.com/office/drawing/2014/main" id="{6B1AB344-A32A-4949-99F1-3F712A9F9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00200"/>
            <a:ext cx="7467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F8BB05F2-637F-4850-BA9E-BFAC364DF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DA8EFE9D-EBB7-478E-B2B5-399937752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1200"/>
            <a:ext cx="7772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</a:pPr>
            <a:r>
              <a:rPr lang="en-GB" altLang="en-US" sz="2800" b="1"/>
              <a:t>3-7.2 Negative Binomial Distribution</a:t>
            </a:r>
          </a:p>
        </p:txBody>
      </p:sp>
      <p:pic>
        <p:nvPicPr>
          <p:cNvPr id="49158" name="Picture 6">
            <a:extLst>
              <a:ext uri="{FF2B5EF4-FFF2-40B4-BE49-F238E27FC236}">
                <a16:creationId xmlns:a16="http://schemas.microsoft.com/office/drawing/2014/main" id="{ABE05D1B-CF84-4E9E-9EA8-E26F4A921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8839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B90FCCF5-3DC6-49C7-B9FB-51F27090A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3-7 Geometric and Negative Binomial Distributions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EF6A9084-054B-455E-A20C-1FE7057D6A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50179" name="Line 3">
            <a:extLst>
              <a:ext uri="{FF2B5EF4-FFF2-40B4-BE49-F238E27FC236}">
                <a16:creationId xmlns:a16="http://schemas.microsoft.com/office/drawing/2014/main" id="{B68F8609-5E02-4A69-8E07-8FB8C1CE2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00200"/>
            <a:ext cx="7467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31D9C04F-96E0-4E32-927B-030043329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4F37B7BE-8716-41DB-A084-ABD18899A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1200"/>
            <a:ext cx="7772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</a:pPr>
            <a:r>
              <a:rPr lang="en-GB" altLang="en-US" sz="2800" b="1">
                <a:solidFill>
                  <a:srgbClr val="3333CC"/>
                </a:solidFill>
              </a:rPr>
              <a:t>Example 3-25</a:t>
            </a:r>
          </a:p>
        </p:txBody>
      </p:sp>
      <p:pic>
        <p:nvPicPr>
          <p:cNvPr id="50182" name="Picture 6">
            <a:extLst>
              <a:ext uri="{FF2B5EF4-FFF2-40B4-BE49-F238E27FC236}">
                <a16:creationId xmlns:a16="http://schemas.microsoft.com/office/drawing/2014/main" id="{78F99D7B-F225-46D7-9AE3-B07894A8D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8839200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2762B632-4253-4ABE-AEA2-696914F96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3-7 Geometric and Negative Binomial Distributions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8FD0B90-E589-4364-93C4-7433074A3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51203" name="Line 3">
            <a:extLst>
              <a:ext uri="{FF2B5EF4-FFF2-40B4-BE49-F238E27FC236}">
                <a16:creationId xmlns:a16="http://schemas.microsoft.com/office/drawing/2014/main" id="{81832A03-61F6-4A8A-A9AF-7BE04C0A0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00200"/>
            <a:ext cx="7467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4C7FD0ED-35BB-4694-ADFD-587AE9082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07AC2DF8-372E-420C-852E-0F50A5302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1200"/>
            <a:ext cx="7772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</a:pPr>
            <a:r>
              <a:rPr lang="en-GB" altLang="en-US" sz="2800" b="1">
                <a:solidFill>
                  <a:srgbClr val="3333CC"/>
                </a:solidFill>
              </a:rPr>
              <a:t>Example 3-25</a:t>
            </a:r>
          </a:p>
        </p:txBody>
      </p:sp>
      <p:pic>
        <p:nvPicPr>
          <p:cNvPr id="51206" name="Picture 6">
            <a:extLst>
              <a:ext uri="{FF2B5EF4-FFF2-40B4-BE49-F238E27FC236}">
                <a16:creationId xmlns:a16="http://schemas.microsoft.com/office/drawing/2014/main" id="{77015E9A-9CD0-41AA-B9DE-01E62FA1D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0"/>
            <a:ext cx="9144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1">
            <a:extLst>
              <a:ext uri="{FF2B5EF4-FFF2-40B4-BE49-F238E27FC236}">
                <a16:creationId xmlns:a16="http://schemas.microsoft.com/office/drawing/2014/main" id="{7938A2FF-E4E3-442D-B5FA-BAE1D8FDE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89" y="288925"/>
            <a:ext cx="7966075" cy="475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D5A660B8-69A5-4798-8D7B-DFB00DE8B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3-5 Discrete Uniform Distribution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A0064C5-2B89-4E95-BDAF-CFB340A55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26627" name="Line 3">
            <a:extLst>
              <a:ext uri="{FF2B5EF4-FFF2-40B4-BE49-F238E27FC236}">
                <a16:creationId xmlns:a16="http://schemas.microsoft.com/office/drawing/2014/main" id="{0FBBEBC7-7591-446F-853B-F3040170A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295400"/>
            <a:ext cx="7315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0438D315-9B72-496F-876E-EACFAFC23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53000"/>
            <a:ext cx="8839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3-7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Probability mass function for a discrete uniform random variable.</a:t>
            </a:r>
          </a:p>
        </p:txBody>
      </p:sp>
      <p:pic>
        <p:nvPicPr>
          <p:cNvPr id="26629" name="Picture 5">
            <a:extLst>
              <a:ext uri="{FF2B5EF4-FFF2-40B4-BE49-F238E27FC236}">
                <a16:creationId xmlns:a16="http://schemas.microsoft.com/office/drawing/2014/main" id="{66A65EDC-30AD-48AB-96A2-F4A472323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33600"/>
            <a:ext cx="7696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1">
            <a:extLst>
              <a:ext uri="{FF2B5EF4-FFF2-40B4-BE49-F238E27FC236}">
                <a16:creationId xmlns:a16="http://schemas.microsoft.com/office/drawing/2014/main" id="{4331BC6F-93E1-46D9-B07E-2B282584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179388"/>
            <a:ext cx="85280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C45E27B-FADA-4AD5-9F78-A4C27C1B0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516" y="18459"/>
            <a:ext cx="8736013" cy="30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684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7F8FF4F7-262A-4AA9-9ECD-F380C48C8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US" altLang="en-US" sz="3600" b="1"/>
              <a:t>3-8 Hypergeometric Distribution</a:t>
            </a:r>
            <a:br>
              <a:rPr lang="en-US" altLang="en-US" sz="3600" b="1"/>
            </a:br>
            <a:endParaRPr lang="en-US" altLang="en-US" sz="3600" b="1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C76B3441-2C83-46F0-A2B9-6896D797A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54275" name="Line 3">
            <a:extLst>
              <a:ext uri="{FF2B5EF4-FFF2-40B4-BE49-F238E27FC236}">
                <a16:creationId xmlns:a16="http://schemas.microsoft.com/office/drawing/2014/main" id="{5D179B68-A191-45E5-AF42-E430D5719E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19200"/>
            <a:ext cx="6629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FBE459F0-698B-49E7-A4B3-35DD01F6E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D105BDD8-5773-4FBE-8C29-7A73579F3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76400"/>
            <a:ext cx="7772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</a:pPr>
            <a:r>
              <a:rPr lang="en-GB" altLang="en-US" sz="2800" b="1"/>
              <a:t>Definition</a:t>
            </a:r>
          </a:p>
        </p:txBody>
      </p:sp>
      <p:pic>
        <p:nvPicPr>
          <p:cNvPr id="54278" name="Picture 6">
            <a:extLst>
              <a:ext uri="{FF2B5EF4-FFF2-40B4-BE49-F238E27FC236}">
                <a16:creationId xmlns:a16="http://schemas.microsoft.com/office/drawing/2014/main" id="{80AF4FF9-130D-4A93-ADF0-97CC7642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0"/>
            <a:ext cx="8229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B3D66350-0251-4B73-8804-5457B3D9A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US" altLang="en-US" sz="3600" b="1"/>
              <a:t>3-8 Hypergeometric Distribution</a:t>
            </a:r>
            <a:br>
              <a:rPr lang="en-US" altLang="en-US" sz="3600" b="1"/>
            </a:br>
            <a:endParaRPr lang="en-US" altLang="en-US" sz="3600" b="1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BBDA97CD-B97C-4648-A731-BC7833663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55299" name="Line 3">
            <a:extLst>
              <a:ext uri="{FF2B5EF4-FFF2-40B4-BE49-F238E27FC236}">
                <a16:creationId xmlns:a16="http://schemas.microsoft.com/office/drawing/2014/main" id="{49F3307F-8C85-4D8D-8D2D-4D2BEA8A4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19200"/>
            <a:ext cx="6629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1D60DE97-986E-40E0-B643-DD3C07414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078DEAE7-AC73-4929-9B78-2F2959025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81201"/>
            <a:ext cx="34290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</a:pPr>
            <a:r>
              <a:rPr lang="en-US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3-12</a:t>
            </a:r>
            <a:r>
              <a:rPr lang="en-US" altLang="en-US" b="1">
                <a:latin typeface="Arial" panose="020B0604020202020204" pitchFamily="34" charset="0"/>
              </a:rPr>
              <a:t>. </a:t>
            </a:r>
            <a:r>
              <a:rPr lang="en-US" altLang="en-US">
                <a:latin typeface="Arial" panose="020B0604020202020204" pitchFamily="34" charset="0"/>
              </a:rPr>
              <a:t>Hypergeometric distributions for selected values of parameters </a:t>
            </a:r>
            <a:r>
              <a:rPr lang="en-US" altLang="en-US" i="1">
                <a:latin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</a:rPr>
              <a:t>, </a:t>
            </a:r>
            <a:r>
              <a:rPr lang="en-US" altLang="en-US" i="1">
                <a:latin typeface="Arial" panose="020B0604020202020204" pitchFamily="34" charset="0"/>
              </a:rPr>
              <a:t>K</a:t>
            </a:r>
            <a:r>
              <a:rPr lang="en-US" altLang="en-US">
                <a:latin typeface="Arial" panose="020B0604020202020204" pitchFamily="34" charset="0"/>
              </a:rPr>
              <a:t>, and </a:t>
            </a:r>
            <a:r>
              <a:rPr lang="en-US" altLang="en-US" i="1">
                <a:latin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5302" name="Picture 6">
            <a:extLst>
              <a:ext uri="{FF2B5EF4-FFF2-40B4-BE49-F238E27FC236}">
                <a16:creationId xmlns:a16="http://schemas.microsoft.com/office/drawing/2014/main" id="{DA2D5D5E-52DF-4110-88CD-5F1FD28AD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1" y="1524000"/>
            <a:ext cx="45942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6E4AA2C8-F8C3-49BA-AA2E-4537B2F94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US" altLang="en-US" sz="3600" b="1"/>
              <a:t>3-8 Hypergeometric Distribution </a:t>
            </a:r>
            <a:br>
              <a:rPr lang="en-US" altLang="en-US" sz="3600" b="1"/>
            </a:br>
            <a:endParaRPr lang="en-US" altLang="en-US" sz="3600" b="1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99844B4A-33E9-47E4-9C7A-7729B38D2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56323" name="Line 3">
            <a:extLst>
              <a:ext uri="{FF2B5EF4-FFF2-40B4-BE49-F238E27FC236}">
                <a16:creationId xmlns:a16="http://schemas.microsoft.com/office/drawing/2014/main" id="{55CA3FCE-618B-4BFB-9FC7-4183C6593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95400"/>
            <a:ext cx="6705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982515D0-EFF3-4CA7-903F-EDC616836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4D23DD90-705C-409A-BCCC-D666DD949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1200"/>
            <a:ext cx="7772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</a:pPr>
            <a:r>
              <a:rPr lang="en-GB" altLang="en-US" sz="2800" b="1">
                <a:solidFill>
                  <a:srgbClr val="3333CC"/>
                </a:solidFill>
              </a:rPr>
              <a:t>Example 3-27</a:t>
            </a:r>
          </a:p>
        </p:txBody>
      </p:sp>
      <p:pic>
        <p:nvPicPr>
          <p:cNvPr id="56326" name="Picture 6">
            <a:extLst>
              <a:ext uri="{FF2B5EF4-FFF2-40B4-BE49-F238E27FC236}">
                <a16:creationId xmlns:a16="http://schemas.microsoft.com/office/drawing/2014/main" id="{C1400D0C-2D1E-4A44-AC73-B0923A620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914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27" name="Picture 7">
            <a:extLst>
              <a:ext uri="{FF2B5EF4-FFF2-40B4-BE49-F238E27FC236}">
                <a16:creationId xmlns:a16="http://schemas.microsoft.com/office/drawing/2014/main" id="{1190B153-FC2B-48AC-9AA2-FA8757C32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5201"/>
            <a:ext cx="9144000" cy="237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98B3B39E-5A0E-4C18-92B4-ADB30F78A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US" altLang="en-US" sz="3600" b="1"/>
              <a:t>3-8 Hypergeometric Distribution</a:t>
            </a:r>
            <a:br>
              <a:rPr lang="en-US" altLang="en-US" sz="3600" b="1"/>
            </a:br>
            <a:endParaRPr lang="en-US" altLang="en-US" sz="3600" b="1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FE4FDE7A-878F-4997-8989-C31AB3122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57347" name="Line 3">
            <a:extLst>
              <a:ext uri="{FF2B5EF4-FFF2-40B4-BE49-F238E27FC236}">
                <a16:creationId xmlns:a16="http://schemas.microsoft.com/office/drawing/2014/main" id="{75E23384-7438-4667-9B62-296DD8457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95400"/>
            <a:ext cx="6629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67E633D5-20A4-4E45-8377-1E63E8772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63587FB9-6801-4750-86B6-4B29F9649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24000"/>
            <a:ext cx="7772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</a:pPr>
            <a:r>
              <a:rPr lang="en-GB" altLang="en-US" sz="2800" b="1">
                <a:solidFill>
                  <a:srgbClr val="3333CC"/>
                </a:solidFill>
              </a:rPr>
              <a:t>Example 3-27</a:t>
            </a:r>
          </a:p>
        </p:txBody>
      </p:sp>
      <p:pic>
        <p:nvPicPr>
          <p:cNvPr id="57350" name="Picture 6">
            <a:extLst>
              <a:ext uri="{FF2B5EF4-FFF2-40B4-BE49-F238E27FC236}">
                <a16:creationId xmlns:a16="http://schemas.microsoft.com/office/drawing/2014/main" id="{4BCA9D37-669C-4364-97E5-C94EB6BB3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1"/>
            <a:ext cx="9144000" cy="465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F8E96012-2B18-4098-A52B-815197857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US" altLang="en-US" sz="3600" b="1"/>
              <a:t>3-8 Hypergeometric Distribution</a:t>
            </a:r>
            <a:br>
              <a:rPr lang="en-US" altLang="en-US" sz="3600" b="1"/>
            </a:br>
            <a:endParaRPr lang="en-US" altLang="en-US" sz="3600" b="1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DE2F4E4E-9CCF-44B9-94F3-FC72B36B3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58371" name="Line 3">
            <a:extLst>
              <a:ext uri="{FF2B5EF4-FFF2-40B4-BE49-F238E27FC236}">
                <a16:creationId xmlns:a16="http://schemas.microsoft.com/office/drawing/2014/main" id="{C230F9F9-3BD4-45FA-8C08-911829E56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95400"/>
            <a:ext cx="6629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3137CAAB-763F-4BFB-A5DE-BAEA721C9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9E6143B4-E6DA-4961-8648-F5B5FC8A6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52600"/>
            <a:ext cx="7772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</a:pPr>
            <a:r>
              <a:rPr lang="en-GB" altLang="en-US" sz="2800" b="1"/>
              <a:t>Mean and Variance</a:t>
            </a:r>
          </a:p>
        </p:txBody>
      </p:sp>
      <p:pic>
        <p:nvPicPr>
          <p:cNvPr id="58374" name="Picture 6">
            <a:extLst>
              <a:ext uri="{FF2B5EF4-FFF2-40B4-BE49-F238E27FC236}">
                <a16:creationId xmlns:a16="http://schemas.microsoft.com/office/drawing/2014/main" id="{F3BC2F05-12FF-4296-B82B-7B523216B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562601"/>
            <a:ext cx="86868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375" name="Picture 7">
            <a:extLst>
              <a:ext uri="{FF2B5EF4-FFF2-40B4-BE49-F238E27FC236}">
                <a16:creationId xmlns:a16="http://schemas.microsoft.com/office/drawing/2014/main" id="{933AC0B3-751B-418C-BCB3-99AF3DD2D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14600"/>
            <a:ext cx="8153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1A4EFB31-AB23-4EA2-A5B4-19A99A27C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US" altLang="en-US" sz="3600" b="1"/>
              <a:t>3-8 Hypergeometric Distribution</a:t>
            </a:r>
            <a:br>
              <a:rPr lang="en-US" altLang="en-US" sz="3600" b="1"/>
            </a:br>
            <a:endParaRPr lang="en-US" altLang="en-US" sz="3600" b="1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CD2BD6C8-C3EF-4921-A7E2-E55A81319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59395" name="Line 3">
            <a:extLst>
              <a:ext uri="{FF2B5EF4-FFF2-40B4-BE49-F238E27FC236}">
                <a16:creationId xmlns:a16="http://schemas.microsoft.com/office/drawing/2014/main" id="{66534840-0509-424B-9A5C-B2ACE5A07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95400"/>
            <a:ext cx="6629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0D42E497-3539-4AB7-A549-7239329F2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D09BB3C2-2C37-4B92-B285-BBC831A70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52600"/>
            <a:ext cx="7772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</a:pPr>
            <a:r>
              <a:rPr lang="en-GB" altLang="en-US" sz="2800" b="1"/>
              <a:t>Finite Population Correction Factor</a:t>
            </a:r>
          </a:p>
        </p:txBody>
      </p:sp>
      <p:pic>
        <p:nvPicPr>
          <p:cNvPr id="59398" name="Picture 6">
            <a:extLst>
              <a:ext uri="{FF2B5EF4-FFF2-40B4-BE49-F238E27FC236}">
                <a16:creationId xmlns:a16="http://schemas.microsoft.com/office/drawing/2014/main" id="{CDB57A38-05B1-4401-83AE-8B529DD60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0"/>
            <a:ext cx="8458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CF73D53A-F6BB-48B9-84C6-6D264F7B5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US" altLang="en-US" sz="3600" b="1"/>
              <a:t>3-8 Hypergeometric Distribution</a:t>
            </a:r>
            <a:br>
              <a:rPr lang="en-US" altLang="en-US" sz="3600" b="1"/>
            </a:br>
            <a:endParaRPr lang="en-US" altLang="en-US" sz="3600" b="1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71BD5AD9-1973-44EF-83D8-045C09889A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60419" name="Line 3">
            <a:extLst>
              <a:ext uri="{FF2B5EF4-FFF2-40B4-BE49-F238E27FC236}">
                <a16:creationId xmlns:a16="http://schemas.microsoft.com/office/drawing/2014/main" id="{86FB48D9-0572-43B1-A48B-19841AC916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95400"/>
            <a:ext cx="6629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E0EBF78F-A4C2-46FE-B1BE-DC5D34E74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56E2914A-7A04-41E1-9CFD-53CF6C41D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035675"/>
            <a:ext cx="8534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</a:pPr>
            <a:r>
              <a:rPr lang="en-US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3-13</a:t>
            </a:r>
            <a:r>
              <a:rPr lang="en-US" altLang="en-US" b="1">
                <a:latin typeface="Arial" panose="020B0604020202020204" pitchFamily="34" charset="0"/>
              </a:rPr>
              <a:t>. </a:t>
            </a:r>
            <a:r>
              <a:rPr lang="en-US" altLang="en-US">
                <a:latin typeface="Arial" panose="020B0604020202020204" pitchFamily="34" charset="0"/>
              </a:rPr>
              <a:t>Comparison of hypergeometric and binomial distributions.</a:t>
            </a:r>
          </a:p>
        </p:txBody>
      </p:sp>
      <p:pic>
        <p:nvPicPr>
          <p:cNvPr id="60422" name="Picture 6">
            <a:extLst>
              <a:ext uri="{FF2B5EF4-FFF2-40B4-BE49-F238E27FC236}">
                <a16:creationId xmlns:a16="http://schemas.microsoft.com/office/drawing/2014/main" id="{059054A0-39BB-4596-85AD-B0B580FB3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8229600" cy="417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1">
            <a:extLst>
              <a:ext uri="{FF2B5EF4-FFF2-40B4-BE49-F238E27FC236}">
                <a16:creationId xmlns:a16="http://schemas.microsoft.com/office/drawing/2014/main" id="{70A9CAAC-310B-4F7F-98B6-DE57AC785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79389"/>
            <a:ext cx="8863012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535C642B-8F2E-4113-842C-E15A72476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3-5 Discrete Uniform Distribution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5A5CACF0-15DC-4CD8-A89C-94A0EEDE2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7772400" cy="4114800"/>
          </a:xfrm>
          <a:ln/>
        </p:spPr>
        <p:txBody>
          <a:bodyPr/>
          <a:lstStyle/>
          <a:p>
            <a:pPr indent="-339725">
              <a:spcBef>
                <a:spcPts val="7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b="1"/>
              <a:t>Mean and Variance</a:t>
            </a:r>
          </a:p>
          <a:p>
            <a:pPr indent="-339725">
              <a:spcBef>
                <a:spcPts val="7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27651" name="Line 3">
            <a:extLst>
              <a:ext uri="{FF2B5EF4-FFF2-40B4-BE49-F238E27FC236}">
                <a16:creationId xmlns:a16="http://schemas.microsoft.com/office/drawing/2014/main" id="{7355769D-6A56-48D9-A9E1-723635E9C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295400"/>
            <a:ext cx="7315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66E556DF-FF65-4C5C-9427-5F8B45854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0"/>
            <a:ext cx="8610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A17C67F4-BFD6-4B54-81CD-072CBD50B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3-9 Poisson Distribution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3285723A-F2E6-4C05-A019-923E96688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62467" name="Line 3">
            <a:extLst>
              <a:ext uri="{FF2B5EF4-FFF2-40B4-BE49-F238E27FC236}">
                <a16:creationId xmlns:a16="http://schemas.microsoft.com/office/drawing/2014/main" id="{E530DB52-5230-42B9-AF41-849DD4648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19200"/>
            <a:ext cx="4800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DE45F4A0-01A9-4E39-B048-ED02F57D9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132A8C8-EA21-4694-8778-E35782E9A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447801"/>
            <a:ext cx="853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</a:pPr>
            <a:r>
              <a:rPr lang="en-GB" altLang="en-US" b="1">
                <a:solidFill>
                  <a:srgbClr val="3333CC"/>
                </a:solidFill>
              </a:rPr>
              <a:t>Example 3-30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2470" name="Picture 6">
            <a:extLst>
              <a:ext uri="{FF2B5EF4-FFF2-40B4-BE49-F238E27FC236}">
                <a16:creationId xmlns:a16="http://schemas.microsoft.com/office/drawing/2014/main" id="{8980A82A-9176-40B7-A542-183383BAC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1"/>
            <a:ext cx="8077200" cy="484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C63DBE29-5B97-49F0-97FD-37F7DB581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3-9 Poisson Distribution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555A79B7-92B1-4FE4-9D2D-F31489426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63491" name="Line 3">
            <a:extLst>
              <a:ext uri="{FF2B5EF4-FFF2-40B4-BE49-F238E27FC236}">
                <a16:creationId xmlns:a16="http://schemas.microsoft.com/office/drawing/2014/main" id="{CDF1DED7-0CAB-4DAF-82D3-599A7A38A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19200"/>
            <a:ext cx="4800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C9560F6F-6BB0-43E4-8A8E-9CBC42F60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EF8857A6-175E-4016-AFFC-798A5C455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447800"/>
            <a:ext cx="8534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</a:pPr>
            <a:r>
              <a:rPr lang="en-GB" altLang="en-US" sz="2800" b="1"/>
              <a:t>Definition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3494" name="Picture 6">
            <a:extLst>
              <a:ext uri="{FF2B5EF4-FFF2-40B4-BE49-F238E27FC236}">
                <a16:creationId xmlns:a16="http://schemas.microsoft.com/office/drawing/2014/main" id="{27EB5ED1-9B1E-4750-9C4A-3AB0ED23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838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AD299CB8-8227-4BDA-84F7-7B0F21E66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3-9 Poisson Distribution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F5BC1393-2C64-4D0F-A7E3-42FA9E909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64515" name="Line 3">
            <a:extLst>
              <a:ext uri="{FF2B5EF4-FFF2-40B4-BE49-F238E27FC236}">
                <a16:creationId xmlns:a16="http://schemas.microsoft.com/office/drawing/2014/main" id="{FBF45437-016B-4B11-B9A1-E21BD387CF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19200"/>
            <a:ext cx="4800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E625CB09-0A3B-44CB-897B-1C90E2C5C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3313BFE6-CCF1-4BC3-95C1-F887926EA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52600"/>
            <a:ext cx="8534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</a:pPr>
            <a:r>
              <a:rPr lang="en-GB" altLang="en-US" sz="2800" b="1"/>
              <a:t>Consistent Units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4518" name="Picture 6">
            <a:extLst>
              <a:ext uri="{FF2B5EF4-FFF2-40B4-BE49-F238E27FC236}">
                <a16:creationId xmlns:a16="http://schemas.microsoft.com/office/drawing/2014/main" id="{3A5126BD-E00D-43EB-8450-8DF3F0FAA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0"/>
            <a:ext cx="9144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40C95CF6-6BA3-4C0F-96FB-E3EACEC9F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3-9 Poisson Distribution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5DDF3FB2-CF10-46EA-B9BE-FEDFB9341F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65539" name="Line 3">
            <a:extLst>
              <a:ext uri="{FF2B5EF4-FFF2-40B4-BE49-F238E27FC236}">
                <a16:creationId xmlns:a16="http://schemas.microsoft.com/office/drawing/2014/main" id="{AAAE871D-62A9-4C95-A5FB-CE95D7E09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19200"/>
            <a:ext cx="4800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571D3DDD-7C48-400E-AEF1-60FD71850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0FC3B2ED-05F9-49A2-8EC3-27BFCC9EC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447801"/>
            <a:ext cx="853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</a:pPr>
            <a:r>
              <a:rPr lang="en-GB" altLang="en-US" b="1">
                <a:solidFill>
                  <a:srgbClr val="3333CC"/>
                </a:solidFill>
              </a:rPr>
              <a:t>Example 3-33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5542" name="Picture 6">
            <a:extLst>
              <a:ext uri="{FF2B5EF4-FFF2-40B4-BE49-F238E27FC236}">
                <a16:creationId xmlns:a16="http://schemas.microsoft.com/office/drawing/2014/main" id="{1352344C-E96A-464A-9FD4-AB166F66E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9144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437D52BF-2E25-457E-A05D-52D6D6DFB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3-9 Poisson Distribution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0633FF0C-B134-4540-AE29-3DF141A5A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66563" name="Line 3">
            <a:extLst>
              <a:ext uri="{FF2B5EF4-FFF2-40B4-BE49-F238E27FC236}">
                <a16:creationId xmlns:a16="http://schemas.microsoft.com/office/drawing/2014/main" id="{F6E4F1FD-9B72-4C3F-B231-1D4C98836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19200"/>
            <a:ext cx="4800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84416F59-FFF6-47B1-A9EF-BF28FF4E7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354ED2C5-225A-4B16-B826-63FBEA679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447801"/>
            <a:ext cx="853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500"/>
              </a:spcBef>
            </a:pPr>
            <a:r>
              <a:rPr lang="en-GB" altLang="en-US" b="1">
                <a:solidFill>
                  <a:srgbClr val="3333CC"/>
                </a:solidFill>
              </a:rPr>
              <a:t>Example 3-33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6566" name="Picture 6">
            <a:extLst>
              <a:ext uri="{FF2B5EF4-FFF2-40B4-BE49-F238E27FC236}">
                <a16:creationId xmlns:a16="http://schemas.microsoft.com/office/drawing/2014/main" id="{FCCF184F-25FE-48C2-9377-6C43F020F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9144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>
            <a:extLst>
              <a:ext uri="{FF2B5EF4-FFF2-40B4-BE49-F238E27FC236}">
                <a16:creationId xmlns:a16="http://schemas.microsoft.com/office/drawing/2014/main" id="{719F516D-5E20-4622-8FEB-130550000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3600" b="1"/>
              <a:t>3-9 Poisson Distribution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AD9674CB-1AD0-4B2A-8AC2-C8A64C870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97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</a:pPr>
            <a:endParaRPr lang="en-GB" altLang="en-US" sz="3200" b="1"/>
          </a:p>
          <a:p>
            <a:pPr>
              <a:spcBef>
                <a:spcPts val="800"/>
              </a:spcBef>
            </a:pPr>
            <a:endParaRPr lang="en-GB" altLang="en-US" sz="3200" b="1"/>
          </a:p>
        </p:txBody>
      </p:sp>
      <p:sp>
        <p:nvSpPr>
          <p:cNvPr id="67587" name="Line 3">
            <a:extLst>
              <a:ext uri="{FF2B5EF4-FFF2-40B4-BE49-F238E27FC236}">
                <a16:creationId xmlns:a16="http://schemas.microsoft.com/office/drawing/2014/main" id="{4F9545B4-BCBF-45B4-88CB-D04AC470C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19200"/>
            <a:ext cx="4800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9C5E3388-39C1-4609-A015-E2CECF115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67589" name="Picture 5">
            <a:extLst>
              <a:ext uri="{FF2B5EF4-FFF2-40B4-BE49-F238E27FC236}">
                <a16:creationId xmlns:a16="http://schemas.microsoft.com/office/drawing/2014/main" id="{EB3ACF21-BD34-4A4D-B860-1E5B6DA20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95600"/>
            <a:ext cx="8458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7590" name="Rectangle 6">
            <a:extLst>
              <a:ext uri="{FF2B5EF4-FFF2-40B4-BE49-F238E27FC236}">
                <a16:creationId xmlns:a16="http://schemas.microsoft.com/office/drawing/2014/main" id="{B7F62017-6F9B-4776-9202-CBD29331E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52600"/>
            <a:ext cx="7772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</a:pPr>
            <a:r>
              <a:rPr lang="en-GB" altLang="en-US" sz="2800" b="1"/>
              <a:t>Mean and Variance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Picture 1">
            <a:extLst>
              <a:ext uri="{FF2B5EF4-FFF2-40B4-BE49-F238E27FC236}">
                <a16:creationId xmlns:a16="http://schemas.microsoft.com/office/drawing/2014/main" id="{44CA3B67-0E76-408B-87E3-0C3C69EAC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4" y="179388"/>
            <a:ext cx="8231187" cy="575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1">
            <a:extLst>
              <a:ext uri="{FF2B5EF4-FFF2-40B4-BE49-F238E27FC236}">
                <a16:creationId xmlns:a16="http://schemas.microsoft.com/office/drawing/2014/main" id="{EA9D9A21-1FF6-41E1-B66D-6CA6BC630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6" y="179389"/>
            <a:ext cx="8259763" cy="145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6AC04CB-1E0A-47AD-9351-5AC3C2935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44624"/>
            <a:ext cx="825976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0398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1">
            <a:extLst>
              <a:ext uri="{FF2B5EF4-FFF2-40B4-BE49-F238E27FC236}">
                <a16:creationId xmlns:a16="http://schemas.microsoft.com/office/drawing/2014/main" id="{56BC54E1-F906-4199-96D1-FE9129690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1" y="331789"/>
            <a:ext cx="8366125" cy="416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>
            <a:extLst>
              <a:ext uri="{FF2B5EF4-FFF2-40B4-BE49-F238E27FC236}">
                <a16:creationId xmlns:a16="http://schemas.microsoft.com/office/drawing/2014/main" id="{5CC1FD75-D0CC-449D-86F2-9004C9407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5" y="187325"/>
            <a:ext cx="84201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674" name="Picture 2">
            <a:extLst>
              <a:ext uri="{FF2B5EF4-FFF2-40B4-BE49-F238E27FC236}">
                <a16:creationId xmlns:a16="http://schemas.microsoft.com/office/drawing/2014/main" id="{EB3BAD91-9435-4E98-BE34-5FB71A88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8" y="3959225"/>
            <a:ext cx="8229600" cy="183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DD756D94-2155-4149-819F-93DFB132782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2133600" y="1600200"/>
            <a:ext cx="7772400" cy="4114800"/>
          </a:xfrm>
          <a:ln/>
        </p:spPr>
        <p:txBody>
          <a:bodyPr anchor="t"/>
          <a:lstStyle/>
          <a:p>
            <a:pPr marL="342900" indent="-339725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sz="3200" b="1"/>
          </a:p>
          <a:p>
            <a:pPr marL="342900" indent="-339725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sz="3200" b="1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7B683D59-1E4E-4F66-9FB2-B777A042C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71683" name="Picture 3">
            <a:extLst>
              <a:ext uri="{FF2B5EF4-FFF2-40B4-BE49-F238E27FC236}">
                <a16:creationId xmlns:a16="http://schemas.microsoft.com/office/drawing/2014/main" id="{3542ACCE-677A-4426-A4CC-C07A1A2E6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8915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>
            <a:extLst>
              <a:ext uri="{FF2B5EF4-FFF2-40B4-BE49-F238E27FC236}">
                <a16:creationId xmlns:a16="http://schemas.microsoft.com/office/drawing/2014/main" id="{A1E14695-4D05-4DF7-9EB7-DAC245968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720726"/>
            <a:ext cx="8191500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CD6290B4-968F-4B00-9943-F9EA3D41D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3-6 Binomial Distribution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8B5DFF20-6E3B-44C4-957B-ED42A9CAF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30723" name="Line 3">
            <a:extLst>
              <a:ext uri="{FF2B5EF4-FFF2-40B4-BE49-F238E27FC236}">
                <a16:creationId xmlns:a16="http://schemas.microsoft.com/office/drawing/2014/main" id="{5358662C-6409-4CB5-A414-B444F32285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19200"/>
            <a:ext cx="5181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F66966F9-7AF0-4CC3-A252-D0FC1523D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97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</a:pPr>
            <a:r>
              <a:rPr lang="en-GB" altLang="en-US" sz="2800" b="1"/>
              <a:t>Random experiments and random variables</a:t>
            </a:r>
          </a:p>
          <a:p>
            <a:pPr>
              <a:spcBef>
                <a:spcPts val="700"/>
              </a:spcBef>
            </a:pPr>
            <a:endParaRPr lang="en-GB" altLang="en-US" sz="2800" b="1"/>
          </a:p>
        </p:txBody>
      </p:sp>
      <p:pic>
        <p:nvPicPr>
          <p:cNvPr id="30725" name="Picture 5">
            <a:extLst>
              <a:ext uri="{FF2B5EF4-FFF2-40B4-BE49-F238E27FC236}">
                <a16:creationId xmlns:a16="http://schemas.microsoft.com/office/drawing/2014/main" id="{C243B219-1508-4AA2-9E4B-2C8CFE862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91440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6B0FF7B7-A1E4-445D-A32B-E6168E1A3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3-6 Binomial Distribution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75CD5442-C53D-4CCB-ABAB-25E7E0F87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31747" name="Line 3">
            <a:extLst>
              <a:ext uri="{FF2B5EF4-FFF2-40B4-BE49-F238E27FC236}">
                <a16:creationId xmlns:a16="http://schemas.microsoft.com/office/drawing/2014/main" id="{A61219A5-56D7-4205-91E5-86B391F58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19200"/>
            <a:ext cx="5181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306D4AD5-BD02-4F2F-A19B-4C23817EA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97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</a:pPr>
            <a:r>
              <a:rPr lang="en-GB" altLang="en-US" sz="2800" b="1"/>
              <a:t>Random experiments and random variables</a:t>
            </a:r>
          </a:p>
          <a:p>
            <a:pPr>
              <a:spcBef>
                <a:spcPts val="700"/>
              </a:spcBef>
            </a:pPr>
            <a:endParaRPr lang="en-GB" altLang="en-US" sz="2800" b="1"/>
          </a:p>
        </p:txBody>
      </p:sp>
      <p:pic>
        <p:nvPicPr>
          <p:cNvPr id="31749" name="Picture 5">
            <a:extLst>
              <a:ext uri="{FF2B5EF4-FFF2-40B4-BE49-F238E27FC236}">
                <a16:creationId xmlns:a16="http://schemas.microsoft.com/office/drawing/2014/main" id="{CC6128DC-044E-4204-8F70-0B37E90A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0"/>
            <a:ext cx="9144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E6D6B29C-4AF1-4507-82AE-A00FFB5C8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3-6 Binomial Distribution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5150BE46-6C04-4D02-ACE8-1DFDD2260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114800"/>
          </a:xfrm>
          <a:ln/>
        </p:spPr>
        <p:txBody>
          <a:bodyPr/>
          <a:lstStyle/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32771" name="Line 3">
            <a:extLst>
              <a:ext uri="{FF2B5EF4-FFF2-40B4-BE49-F238E27FC236}">
                <a16:creationId xmlns:a16="http://schemas.microsoft.com/office/drawing/2014/main" id="{105DC3AE-23DA-4944-A89E-4A407DD36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19200"/>
            <a:ext cx="51054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6152C98B-A6F2-4A11-A4ED-68CA94402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97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</a:pPr>
            <a:r>
              <a:rPr lang="en-GB" altLang="en-US" sz="2800" b="1"/>
              <a:t>Definition</a:t>
            </a:r>
          </a:p>
          <a:p>
            <a:pPr>
              <a:spcBef>
                <a:spcPts val="700"/>
              </a:spcBef>
            </a:pPr>
            <a:endParaRPr lang="en-GB" altLang="en-US" sz="2800" b="1"/>
          </a:p>
        </p:txBody>
      </p:sp>
      <p:pic>
        <p:nvPicPr>
          <p:cNvPr id="32773" name="Picture 5">
            <a:extLst>
              <a:ext uri="{FF2B5EF4-FFF2-40B4-BE49-F238E27FC236}">
                <a16:creationId xmlns:a16="http://schemas.microsoft.com/office/drawing/2014/main" id="{FE0F7ECA-47C8-44D0-8209-F18BEB0C1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8763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353</Words>
  <Application>Microsoft Office PowerPoint</Application>
  <PresentationFormat>Widescreen</PresentationFormat>
  <Paragraphs>73</Paragraphs>
  <Slides>50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Times New Roman</vt:lpstr>
      <vt:lpstr>Times New Roman PS</vt:lpstr>
      <vt:lpstr>Office Theme</vt:lpstr>
      <vt:lpstr>3-5 Discrete Uniform Distribution </vt:lpstr>
      <vt:lpstr>3-5 Discrete Uniform Distribution </vt:lpstr>
      <vt:lpstr>3-5 Discrete Uniform Distribution </vt:lpstr>
      <vt:lpstr>3-5 Discrete Uniform Distribution </vt:lpstr>
      <vt:lpstr>PowerPoint Presentation</vt:lpstr>
      <vt:lpstr>PowerPoint Presentation</vt:lpstr>
      <vt:lpstr>3-6 Binomial Distribution </vt:lpstr>
      <vt:lpstr>3-6 Binomial Distribution </vt:lpstr>
      <vt:lpstr>3-6 Binomial Distribution </vt:lpstr>
      <vt:lpstr>3-6 Binomial Distribution </vt:lpstr>
      <vt:lpstr>3-6 Binomial Distribution </vt:lpstr>
      <vt:lpstr>3-6 Binomial Distribution </vt:lpstr>
      <vt:lpstr>3-6 Binomial Distribution </vt:lpstr>
      <vt:lpstr>PowerPoint Presentation</vt:lpstr>
      <vt:lpstr>PowerPoint Presentation</vt:lpstr>
      <vt:lpstr>PowerPoint Presentation</vt:lpstr>
      <vt:lpstr>3-7 Geometric and Negative Binomial Distributions </vt:lpstr>
      <vt:lpstr>3-7 Geometric and Negative Binomial Distributions </vt:lpstr>
      <vt:lpstr>3-7 Geometric and Negative Binomial Distributions </vt:lpstr>
      <vt:lpstr>3-7 Geometric and Negative Binomial Distributions </vt:lpstr>
      <vt:lpstr>3-7 Geometric and Negative Binomial Distributions </vt:lpstr>
      <vt:lpstr>3-7 Geometric and Negative Binomial Distributions </vt:lpstr>
      <vt:lpstr>3-7 Geometric and Negative Binomial Distributions </vt:lpstr>
      <vt:lpstr>3-7 Geometric and Negative Binomial Distributions </vt:lpstr>
      <vt:lpstr>3-7 Geometric and Negative Binomial Distributions </vt:lpstr>
      <vt:lpstr>3-7 Geometric and Negative Binomial Distributions </vt:lpstr>
      <vt:lpstr>3-7 Geometric and Negative Binomial Distributions </vt:lpstr>
      <vt:lpstr>3-7 Geometric and Negative Binomial Distributions </vt:lpstr>
      <vt:lpstr>PowerPoint Presentation</vt:lpstr>
      <vt:lpstr>PowerPoint Presentation</vt:lpstr>
      <vt:lpstr>PowerPoint Presentation</vt:lpstr>
      <vt:lpstr>3-8 Hypergeometric Distribution </vt:lpstr>
      <vt:lpstr>3-8 Hypergeometric Distribution </vt:lpstr>
      <vt:lpstr>3-8 Hypergeometric Distribution  </vt:lpstr>
      <vt:lpstr>3-8 Hypergeometric Distribution </vt:lpstr>
      <vt:lpstr>3-8 Hypergeometric Distribution </vt:lpstr>
      <vt:lpstr>3-8 Hypergeometric Distribution </vt:lpstr>
      <vt:lpstr>3-8 Hypergeometric Distribution </vt:lpstr>
      <vt:lpstr>PowerPoint Presentation</vt:lpstr>
      <vt:lpstr>3-9 Poisson Distribution </vt:lpstr>
      <vt:lpstr>3-9 Poisson Distribution </vt:lpstr>
      <vt:lpstr>3-9 Poisson Distribution </vt:lpstr>
      <vt:lpstr>3-9 Poisson Distribution </vt:lpstr>
      <vt:lpstr>3-9 Poisson Distribution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3-5 Discrete Uniform Distribution</dc:title>
  <dc:creator>Viet Anh Nguyen</dc:creator>
  <cp:lastModifiedBy>Viet Anh Nguyen</cp:lastModifiedBy>
  <cp:revision>1</cp:revision>
  <dcterms:created xsi:type="dcterms:W3CDTF">2021-09-14T11:20:34Z</dcterms:created>
  <dcterms:modified xsi:type="dcterms:W3CDTF">2021-09-14T11:22:21Z</dcterms:modified>
</cp:coreProperties>
</file>