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5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media/image45.png" ContentType="image/png"/>
  <Override PartName="/ppt/media/image1.wmf" ContentType="image/x-wmf"/>
  <Override PartName="/ppt/media/image46.png" ContentType="image/png"/>
  <Override PartName="/ppt/media/image2.wmf" ContentType="image/x-wmf"/>
  <Override PartName="/ppt/media/image59.png" ContentType="image/png"/>
  <Override PartName="/ppt/media/image3.png" ContentType="image/png"/>
  <Override PartName="/ppt/media/image48.png" ContentType="image/png"/>
  <Override PartName="/ppt/media/image4.wmf" ContentType="image/x-wmf"/>
  <Override PartName="/ppt/media/image72.png" ContentType="image/png"/>
  <Override PartName="/ppt/media/image6.png" ContentType="image/png"/>
  <Override PartName="/ppt/media/image17.wmf" ContentType="image/x-wmf"/>
  <Override PartName="/ppt/media/image5.wmf" ContentType="image/x-wmf"/>
  <Override PartName="/ppt/media/image7.wmf" ContentType="image/x-wmf"/>
  <Override PartName="/ppt/media/image8.wmf" ContentType="image/x-wmf"/>
  <Override PartName="/ppt/media/image62.png" ContentType="image/png"/>
  <Override PartName="/ppt/media/image75.png" ContentType="image/png"/>
  <Override PartName="/ppt/media/image9.png" ContentType="image/png"/>
  <Override PartName="/ppt/media/image10.png" ContentType="image/png"/>
  <Override PartName="/ppt/media/image22.wmf" ContentType="image/x-wmf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26.wmf" ContentType="image/x-wmf"/>
  <Override PartName="/ppt/media/image15.png" ContentType="image/png"/>
  <Override PartName="/ppt/media/image27.wmf" ContentType="image/x-wmf"/>
  <Override PartName="/ppt/media/image16.wmf" ContentType="image/x-wmf"/>
  <Override PartName="/ppt/media/image18.png" ContentType="image/png"/>
  <Override PartName="/ppt/media/image19.png" ContentType="image/png"/>
  <Override PartName="/ppt/media/image20.png" ContentType="image/png"/>
  <Override PartName="/ppt/media/image21.wmf" ContentType="image/x-wmf"/>
  <Override PartName="/ppt/media/image23.png" ContentType="image/png"/>
  <Override PartName="/ppt/media/image35.wmf" ContentType="image/x-wmf"/>
  <Override PartName="/ppt/media/image24.png" ContentType="image/png"/>
  <Override PartName="/ppt/media/image25.png" ContentType="image/png"/>
  <Override PartName="/ppt/media/image28.png" ContentType="image/png"/>
  <Override PartName="/ppt/media/image29.wmf" ContentType="image/x-wmf"/>
  <Override PartName="/ppt/media/image30.png" ContentType="image/png"/>
  <Override PartName="/ppt/media/image31.wmf" ContentType="image/x-wmf"/>
  <Override PartName="/ppt/media/image32.png" ContentType="image/png"/>
  <Override PartName="/ppt/media/image33.png" ContentType="image/png"/>
  <Override PartName="/ppt/media/image34.png" ContentType="image/png"/>
  <Override PartName="/ppt/media/image36.png" ContentType="image/png"/>
  <Override PartName="/ppt/media/image37.png" ContentType="image/png"/>
  <Override PartName="/ppt/media/image49.wmf" ContentType="image/x-wmf"/>
  <Override PartName="/ppt/media/image38.png" ContentType="image/png"/>
  <Override PartName="/ppt/media/image39.png" ContentType="image/png"/>
  <Override PartName="/ppt/media/image61.wmf" ContentType="image/x-wmf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7.wmf" ContentType="image/x-wmf"/>
  <Override PartName="/ppt/media/image50.png" ContentType="image/png"/>
  <Override PartName="/ppt/media/image51.png" ContentType="image/png"/>
  <Override PartName="/ppt/media/image63.wmf" ContentType="image/x-wmf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57.png" ContentType="image/png"/>
  <Override PartName="/ppt/media/image58.png" ContentType="image/png"/>
  <Override PartName="/ppt/media/image60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0.png" ContentType="image/png"/>
  <Override PartName="/ppt/media/image71.png" ContentType="image/png"/>
  <Override PartName="/ppt/media/image73.png" ContentType="image/png"/>
  <Override PartName="/ppt/media/image74.png" ContentType="image/png"/>
  <Override PartName="/ppt/media/image76.png" ContentType="image/png"/>
  <Override PartName="/ppt/media/image7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wmf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5.wm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wmf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wmf"/><Relationship Id="rId3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63.wmf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image" Target="../media/image77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6" descr=""/>
          <p:cNvPicPr/>
          <p:nvPr/>
        </p:nvPicPr>
        <p:blipFill>
          <a:blip r:embed="rId1"/>
          <a:stretch/>
        </p:blipFill>
        <p:spPr>
          <a:xfrm>
            <a:off x="1066680" y="0"/>
            <a:ext cx="7162200" cy="68572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85800" y="609480"/>
            <a:ext cx="77716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4-3 Cumulative Distribution Functions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11" name="Line 3"/>
          <p:cNvSpPr/>
          <p:nvPr/>
        </p:nvSpPr>
        <p:spPr>
          <a:xfrm>
            <a:off x="761760" y="1295280"/>
            <a:ext cx="75438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4"/>
          <p:cNvSpPr/>
          <p:nvPr/>
        </p:nvSpPr>
        <p:spPr>
          <a:xfrm>
            <a:off x="457200" y="1828800"/>
            <a:ext cx="792396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Definition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13" name="Picture 8" descr=""/>
          <p:cNvPicPr/>
          <p:nvPr/>
        </p:nvPicPr>
        <p:blipFill>
          <a:blip r:embed="rId1"/>
          <a:stretch/>
        </p:blipFill>
        <p:spPr>
          <a:xfrm>
            <a:off x="228600" y="2590920"/>
            <a:ext cx="8838360" cy="25902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402840" y="323640"/>
            <a:ext cx="8236800" cy="183600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519120" y="2340000"/>
            <a:ext cx="7040520" cy="188928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360000" y="4409640"/>
            <a:ext cx="8366400" cy="212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85800" y="60948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4-4 Mean and Variance of a Continuous Random Variable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19" name="Line 3"/>
          <p:cNvSpPr/>
          <p:nvPr/>
        </p:nvSpPr>
        <p:spPr>
          <a:xfrm>
            <a:off x="761760" y="1447560"/>
            <a:ext cx="75438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4"/>
          <p:cNvSpPr/>
          <p:nvPr/>
        </p:nvSpPr>
        <p:spPr>
          <a:xfrm>
            <a:off x="457200" y="1828800"/>
            <a:ext cx="792396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Definition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21" name="Picture 1033" descr=""/>
          <p:cNvPicPr/>
          <p:nvPr/>
        </p:nvPicPr>
        <p:blipFill>
          <a:blip r:embed="rId1"/>
          <a:stretch/>
        </p:blipFill>
        <p:spPr>
          <a:xfrm>
            <a:off x="457200" y="2438280"/>
            <a:ext cx="8305200" cy="40377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85800" y="60948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4-4 Mean and Variance of a Continuous Random Variable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24" name="Line 3"/>
          <p:cNvSpPr/>
          <p:nvPr/>
        </p:nvSpPr>
        <p:spPr>
          <a:xfrm>
            <a:off x="761760" y="1447560"/>
            <a:ext cx="75438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4"/>
          <p:cNvSpPr/>
          <p:nvPr/>
        </p:nvSpPr>
        <p:spPr>
          <a:xfrm>
            <a:off x="457200" y="1828800"/>
            <a:ext cx="7923960" cy="943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Expected Value of a Function of a Continuous Random Variable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26" name="Picture 1032" descr=""/>
          <p:cNvPicPr/>
          <p:nvPr/>
        </p:nvPicPr>
        <p:blipFill>
          <a:blip r:embed="rId1"/>
          <a:stretch/>
        </p:blipFill>
        <p:spPr>
          <a:xfrm>
            <a:off x="380880" y="3124080"/>
            <a:ext cx="8609760" cy="21330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900000" y="313200"/>
            <a:ext cx="7155000" cy="202644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850680" y="2868120"/>
            <a:ext cx="5988960" cy="217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85800" y="60948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4-5 Continuous Uniform Random Variable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31" name="Line 3"/>
          <p:cNvSpPr/>
          <p:nvPr/>
        </p:nvSpPr>
        <p:spPr>
          <a:xfrm>
            <a:off x="761760" y="1447560"/>
            <a:ext cx="75438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"/>
          <p:cNvSpPr/>
          <p:nvPr/>
        </p:nvSpPr>
        <p:spPr>
          <a:xfrm>
            <a:off x="457200" y="1981080"/>
            <a:ext cx="792396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Definition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33" name="Picture 1032" descr=""/>
          <p:cNvPicPr/>
          <p:nvPr/>
        </p:nvPicPr>
        <p:blipFill>
          <a:blip r:embed="rId1"/>
          <a:stretch/>
        </p:blipFill>
        <p:spPr>
          <a:xfrm>
            <a:off x="380880" y="2743200"/>
            <a:ext cx="8533800" cy="20566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85800" y="60948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4-5 Continuous Uniform Random Variable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36" name="Line 3"/>
          <p:cNvSpPr/>
          <p:nvPr/>
        </p:nvSpPr>
        <p:spPr>
          <a:xfrm>
            <a:off x="761760" y="1447560"/>
            <a:ext cx="75438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4"/>
          <p:cNvSpPr/>
          <p:nvPr/>
        </p:nvSpPr>
        <p:spPr>
          <a:xfrm>
            <a:off x="609480" y="5715000"/>
            <a:ext cx="7795440" cy="821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009900"/>
                </a:solidFill>
                <a:latin typeface="Arial"/>
                <a:ea typeface="DejaVu Sans"/>
              </a:rPr>
              <a:t>Figure 4-8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Continuous uniform probability density function.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38" name="Picture 9" descr=""/>
          <p:cNvPicPr/>
          <p:nvPr/>
        </p:nvPicPr>
        <p:blipFill>
          <a:blip r:embed="rId1"/>
          <a:stretch/>
        </p:blipFill>
        <p:spPr>
          <a:xfrm>
            <a:off x="914400" y="2057400"/>
            <a:ext cx="7466760" cy="30823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85800" y="60948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4-5 Continuous Uniform Random Variable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41" name="Line 3"/>
          <p:cNvSpPr/>
          <p:nvPr/>
        </p:nvSpPr>
        <p:spPr>
          <a:xfrm>
            <a:off x="761760" y="1447560"/>
            <a:ext cx="75438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Picture 8" descr=""/>
          <p:cNvPicPr/>
          <p:nvPr/>
        </p:nvPicPr>
        <p:blipFill>
          <a:blip r:embed="rId1"/>
          <a:stretch/>
        </p:blipFill>
        <p:spPr>
          <a:xfrm>
            <a:off x="380880" y="2819520"/>
            <a:ext cx="8762400" cy="2056680"/>
          </a:xfrm>
          <a:prstGeom prst="rect">
            <a:avLst/>
          </a:prstGeom>
          <a:ln w="9525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762120" y="1905120"/>
            <a:ext cx="749052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Mean and Variance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85800" y="60948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4-5 Continuous Uniform Random Variable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46" name="Line 3"/>
          <p:cNvSpPr/>
          <p:nvPr/>
        </p:nvSpPr>
        <p:spPr>
          <a:xfrm>
            <a:off x="761760" y="1447560"/>
            <a:ext cx="75438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Picture 7" descr=""/>
          <p:cNvPicPr/>
          <p:nvPr/>
        </p:nvPicPr>
        <p:blipFill>
          <a:blip r:embed="rId1"/>
          <a:stretch/>
        </p:blipFill>
        <p:spPr>
          <a:xfrm>
            <a:off x="0" y="1905120"/>
            <a:ext cx="9143280" cy="37998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399960" y="720000"/>
            <a:ext cx="8419680" cy="358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8" descr=""/>
          <p:cNvPicPr/>
          <p:nvPr/>
        </p:nvPicPr>
        <p:blipFill>
          <a:blip r:embed="rId1"/>
          <a:stretch/>
        </p:blipFill>
        <p:spPr>
          <a:xfrm>
            <a:off x="380880" y="457200"/>
            <a:ext cx="8457480" cy="52570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346680" y="360000"/>
            <a:ext cx="8450280" cy="572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85800" y="60948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4-6 Normal Distribution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52" name="Line 3"/>
          <p:cNvSpPr/>
          <p:nvPr/>
        </p:nvSpPr>
        <p:spPr>
          <a:xfrm>
            <a:off x="761760" y="1295280"/>
            <a:ext cx="50292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"/>
          <p:cNvSpPr/>
          <p:nvPr/>
        </p:nvSpPr>
        <p:spPr>
          <a:xfrm>
            <a:off x="457200" y="1600200"/>
            <a:ext cx="792396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Definition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54" name="Picture 8" descr=""/>
          <p:cNvPicPr/>
          <p:nvPr/>
        </p:nvPicPr>
        <p:blipFill>
          <a:blip r:embed="rId1"/>
          <a:stretch/>
        </p:blipFill>
        <p:spPr>
          <a:xfrm>
            <a:off x="533520" y="2209680"/>
            <a:ext cx="8305200" cy="38854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85800" y="60948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4-6 Normal Distribution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57" name="Line 3"/>
          <p:cNvSpPr/>
          <p:nvPr/>
        </p:nvSpPr>
        <p:spPr>
          <a:xfrm>
            <a:off x="761760" y="1295280"/>
            <a:ext cx="50292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4"/>
          <p:cNvSpPr/>
          <p:nvPr/>
        </p:nvSpPr>
        <p:spPr>
          <a:xfrm>
            <a:off x="838080" y="5410080"/>
            <a:ext cx="7795440" cy="821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009900"/>
                </a:solidFill>
                <a:latin typeface="Arial"/>
                <a:ea typeface="DejaVu Sans"/>
              </a:rPr>
              <a:t>Figure 4-10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Normal probability density functions for selected values of the parameters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DejaVu Sans"/>
              </a:rPr>
              <a:t>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DejaVu Sans"/>
              </a:rPr>
              <a:t></a:t>
            </a:r>
            <a:r>
              <a:rPr b="0" lang="en-US" sz="24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59" name="Picture 9" descr=""/>
          <p:cNvPicPr/>
          <p:nvPr/>
        </p:nvPicPr>
        <p:blipFill>
          <a:blip r:embed="rId1"/>
          <a:stretch/>
        </p:blipFill>
        <p:spPr>
          <a:xfrm>
            <a:off x="685800" y="2068560"/>
            <a:ext cx="7923960" cy="24264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85800" y="60948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4-6 Normal Distribution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62" name="Line 3"/>
          <p:cNvSpPr/>
          <p:nvPr/>
        </p:nvSpPr>
        <p:spPr>
          <a:xfrm>
            <a:off x="761760" y="1295280"/>
            <a:ext cx="50292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Picture 7" descr=""/>
          <p:cNvPicPr/>
          <p:nvPr/>
        </p:nvPicPr>
        <p:blipFill>
          <a:blip r:embed="rId1"/>
          <a:stretch/>
        </p:blipFill>
        <p:spPr>
          <a:xfrm>
            <a:off x="0" y="2971800"/>
            <a:ext cx="8838360" cy="2745720"/>
          </a:xfrm>
          <a:prstGeom prst="rect">
            <a:avLst/>
          </a:prstGeom>
          <a:ln w="9525">
            <a:noFill/>
          </a:ln>
        </p:spPr>
      </p:pic>
      <p:sp>
        <p:nvSpPr>
          <p:cNvPr id="164" name="CustomShape 4"/>
          <p:cNvSpPr/>
          <p:nvPr/>
        </p:nvSpPr>
        <p:spPr>
          <a:xfrm>
            <a:off x="0" y="1981080"/>
            <a:ext cx="822888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Some useful results concerning the normal distribution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85800" y="60948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4-6 Normal Distribution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67" name="Line 3"/>
          <p:cNvSpPr/>
          <p:nvPr/>
        </p:nvSpPr>
        <p:spPr>
          <a:xfrm>
            <a:off x="761760" y="1295280"/>
            <a:ext cx="50292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457200" y="1905120"/>
            <a:ext cx="822888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Definition : Standard Normal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69" name="Picture 8" descr=""/>
          <p:cNvPicPr/>
          <p:nvPr/>
        </p:nvPicPr>
        <p:blipFill>
          <a:blip r:embed="rId1"/>
          <a:stretch/>
        </p:blipFill>
        <p:spPr>
          <a:xfrm>
            <a:off x="533520" y="2666880"/>
            <a:ext cx="8305200" cy="31996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85800" y="30492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4-6 Normal Distribution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72" name="Line 3"/>
          <p:cNvSpPr/>
          <p:nvPr/>
        </p:nvSpPr>
        <p:spPr>
          <a:xfrm>
            <a:off x="761760" y="914400"/>
            <a:ext cx="50292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4"/>
          <p:cNvSpPr/>
          <p:nvPr/>
        </p:nvSpPr>
        <p:spPr>
          <a:xfrm>
            <a:off x="304920" y="1143000"/>
            <a:ext cx="822888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Example 4-11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74" name="Picture 7" descr=""/>
          <p:cNvPicPr/>
          <p:nvPr/>
        </p:nvPicPr>
        <p:blipFill>
          <a:blip r:embed="rId1"/>
          <a:stretch/>
        </p:blipFill>
        <p:spPr>
          <a:xfrm>
            <a:off x="0" y="1752480"/>
            <a:ext cx="9143280" cy="2139120"/>
          </a:xfrm>
          <a:prstGeom prst="rect">
            <a:avLst/>
          </a:prstGeom>
          <a:ln w="9525">
            <a:noFill/>
          </a:ln>
        </p:spPr>
      </p:pic>
      <p:sp>
        <p:nvSpPr>
          <p:cNvPr id="175" name="CustomShape 5"/>
          <p:cNvSpPr/>
          <p:nvPr/>
        </p:nvSpPr>
        <p:spPr>
          <a:xfrm>
            <a:off x="762120" y="5943600"/>
            <a:ext cx="8076600" cy="455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009900"/>
                </a:solidFill>
                <a:latin typeface="Arial"/>
                <a:ea typeface="DejaVu Sans"/>
              </a:rPr>
              <a:t>Figure 4-13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Standard normal probability density function.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76" name="Picture 10" descr=""/>
          <p:cNvPicPr/>
          <p:nvPr/>
        </p:nvPicPr>
        <p:blipFill>
          <a:blip r:embed="rId2"/>
          <a:stretch/>
        </p:blipFill>
        <p:spPr>
          <a:xfrm>
            <a:off x="380880" y="3886200"/>
            <a:ext cx="8533800" cy="19044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762120" y="68580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4-6 Normal Distribution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79" name="Line 3"/>
          <p:cNvSpPr/>
          <p:nvPr/>
        </p:nvSpPr>
        <p:spPr>
          <a:xfrm>
            <a:off x="761760" y="1295280"/>
            <a:ext cx="50292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80" name="Picture 10" descr=""/>
          <p:cNvPicPr/>
          <p:nvPr/>
        </p:nvPicPr>
        <p:blipFill>
          <a:blip r:embed="rId1"/>
          <a:stretch/>
        </p:blipFill>
        <p:spPr>
          <a:xfrm>
            <a:off x="228600" y="2590920"/>
            <a:ext cx="8686080" cy="2742480"/>
          </a:xfrm>
          <a:prstGeom prst="rect">
            <a:avLst/>
          </a:prstGeom>
          <a:ln w="9525">
            <a:noFill/>
          </a:ln>
        </p:spPr>
      </p:pic>
      <p:sp>
        <p:nvSpPr>
          <p:cNvPr id="181" name="CustomShape 4"/>
          <p:cNvSpPr/>
          <p:nvPr/>
        </p:nvSpPr>
        <p:spPr>
          <a:xfrm>
            <a:off x="457200" y="1600200"/>
            <a:ext cx="792396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Standardizing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762120" y="68580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4-6 Normal Distribution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84" name="Line 3"/>
          <p:cNvSpPr/>
          <p:nvPr/>
        </p:nvSpPr>
        <p:spPr>
          <a:xfrm>
            <a:off x="761760" y="1295280"/>
            <a:ext cx="50292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Picture 6" descr=""/>
          <p:cNvPicPr/>
          <p:nvPr/>
        </p:nvPicPr>
        <p:blipFill>
          <a:blip r:embed="rId1"/>
          <a:stretch/>
        </p:blipFill>
        <p:spPr>
          <a:xfrm>
            <a:off x="0" y="2209680"/>
            <a:ext cx="9143280" cy="3913920"/>
          </a:xfrm>
          <a:prstGeom prst="rect">
            <a:avLst/>
          </a:prstGeom>
          <a:ln w="9525">
            <a:noFill/>
          </a:ln>
        </p:spPr>
      </p:pic>
      <p:sp>
        <p:nvSpPr>
          <p:cNvPr id="186" name="CustomShape 4"/>
          <p:cNvSpPr/>
          <p:nvPr/>
        </p:nvSpPr>
        <p:spPr>
          <a:xfrm>
            <a:off x="304920" y="1523880"/>
            <a:ext cx="822888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Example 4-13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762120" y="68580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4-6 Normal Distribution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89" name="Line 3"/>
          <p:cNvSpPr/>
          <p:nvPr/>
        </p:nvSpPr>
        <p:spPr>
          <a:xfrm>
            <a:off x="761760" y="1295280"/>
            <a:ext cx="50292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4"/>
          <p:cNvSpPr/>
          <p:nvPr/>
        </p:nvSpPr>
        <p:spPr>
          <a:xfrm>
            <a:off x="762120" y="5943600"/>
            <a:ext cx="8076600" cy="455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009900"/>
                </a:solidFill>
                <a:latin typeface="Arial"/>
                <a:ea typeface="DejaVu Sans"/>
              </a:rPr>
              <a:t>Figure 4-15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Standardizing a normal random variable.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91" name="Picture 9" descr=""/>
          <p:cNvPicPr/>
          <p:nvPr/>
        </p:nvPicPr>
        <p:blipFill>
          <a:blip r:embed="rId1"/>
          <a:stretch/>
        </p:blipFill>
        <p:spPr>
          <a:xfrm>
            <a:off x="0" y="2209680"/>
            <a:ext cx="8533800" cy="28188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762120" y="68580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4-6 Normal Distribution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94" name="Line 3"/>
          <p:cNvSpPr/>
          <p:nvPr/>
        </p:nvSpPr>
        <p:spPr>
          <a:xfrm>
            <a:off x="761760" y="1295280"/>
            <a:ext cx="50292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95" name="Picture 8" descr=""/>
          <p:cNvPicPr/>
          <p:nvPr/>
        </p:nvPicPr>
        <p:blipFill>
          <a:blip r:embed="rId1"/>
          <a:stretch/>
        </p:blipFill>
        <p:spPr>
          <a:xfrm>
            <a:off x="457200" y="2438280"/>
            <a:ext cx="8686080" cy="3276000"/>
          </a:xfrm>
          <a:prstGeom prst="rect">
            <a:avLst/>
          </a:prstGeom>
          <a:ln w="9525">
            <a:noFill/>
          </a:ln>
        </p:spPr>
      </p:pic>
      <p:sp>
        <p:nvSpPr>
          <p:cNvPr id="196" name="CustomShape 4"/>
          <p:cNvSpPr/>
          <p:nvPr/>
        </p:nvSpPr>
        <p:spPr>
          <a:xfrm>
            <a:off x="457200" y="1600200"/>
            <a:ext cx="792396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 Calculate Probability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85800" y="609480"/>
            <a:ext cx="77716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4-1 Continuous Random Variables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80" name="Line 3"/>
          <p:cNvSpPr/>
          <p:nvPr/>
        </p:nvSpPr>
        <p:spPr>
          <a:xfrm>
            <a:off x="761760" y="1218960"/>
            <a:ext cx="609624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Picture 8" descr=""/>
          <p:cNvPicPr/>
          <p:nvPr/>
        </p:nvPicPr>
        <p:blipFill>
          <a:blip r:embed="rId1"/>
          <a:stretch/>
        </p:blipFill>
        <p:spPr>
          <a:xfrm>
            <a:off x="0" y="1905120"/>
            <a:ext cx="9143280" cy="28947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762120" y="68580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4-6 Normal Distribution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99" name="Line 3"/>
          <p:cNvSpPr/>
          <p:nvPr/>
        </p:nvSpPr>
        <p:spPr>
          <a:xfrm>
            <a:off x="761760" y="1295280"/>
            <a:ext cx="50292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00" name="Picture 6" descr=""/>
          <p:cNvPicPr/>
          <p:nvPr/>
        </p:nvPicPr>
        <p:blipFill>
          <a:blip r:embed="rId1"/>
          <a:stretch/>
        </p:blipFill>
        <p:spPr>
          <a:xfrm>
            <a:off x="0" y="2666880"/>
            <a:ext cx="9143280" cy="1964520"/>
          </a:xfrm>
          <a:prstGeom prst="rect">
            <a:avLst/>
          </a:prstGeom>
          <a:ln w="9525">
            <a:noFill/>
          </a:ln>
        </p:spPr>
      </p:pic>
      <p:sp>
        <p:nvSpPr>
          <p:cNvPr id="201" name="CustomShape 4"/>
          <p:cNvSpPr/>
          <p:nvPr/>
        </p:nvSpPr>
        <p:spPr>
          <a:xfrm>
            <a:off x="380880" y="1752480"/>
            <a:ext cx="822888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800" spc="-1" strike="noStrike">
                <a:solidFill>
                  <a:srgbClr val="3333cc"/>
                </a:solidFill>
                <a:latin typeface="Times New Roman"/>
                <a:ea typeface="DejaVu Sans"/>
              </a:rPr>
              <a:t>Example 4-14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762120" y="45720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4-6 Normal Distribution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04" name="Line 3"/>
          <p:cNvSpPr/>
          <p:nvPr/>
        </p:nvSpPr>
        <p:spPr>
          <a:xfrm>
            <a:off x="838080" y="1066680"/>
            <a:ext cx="50292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4"/>
          <p:cNvSpPr/>
          <p:nvPr/>
        </p:nvSpPr>
        <p:spPr>
          <a:xfrm>
            <a:off x="380880" y="1447920"/>
            <a:ext cx="822888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800" spc="-1" strike="noStrike">
                <a:solidFill>
                  <a:srgbClr val="3333cc"/>
                </a:solidFill>
                <a:latin typeface="Times New Roman"/>
                <a:ea typeface="DejaVu Sans"/>
              </a:rPr>
              <a:t>Example 4-14 (continued)</a:t>
            </a:r>
            <a:r>
              <a:rPr b="1" lang="en-US" sz="2800" spc="-1" strike="noStrike">
                <a:solidFill>
                  <a:srgbClr val="00cc99"/>
                </a:solidFill>
                <a:latin typeface="Times New Roman"/>
                <a:ea typeface="DejaVu Sans"/>
              </a:rPr>
              <a:t> 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206" name="Picture 7" descr=""/>
          <p:cNvPicPr/>
          <p:nvPr/>
        </p:nvPicPr>
        <p:blipFill>
          <a:blip r:embed="rId1"/>
          <a:stretch/>
        </p:blipFill>
        <p:spPr>
          <a:xfrm>
            <a:off x="0" y="1905120"/>
            <a:ext cx="9143280" cy="3574440"/>
          </a:xfrm>
          <a:prstGeom prst="rect">
            <a:avLst/>
          </a:prstGeom>
          <a:ln w="9525">
            <a:noFill/>
          </a:ln>
        </p:spPr>
      </p:pic>
      <p:pic>
        <p:nvPicPr>
          <p:cNvPr id="207" name="Picture 8" descr=""/>
          <p:cNvPicPr/>
          <p:nvPr/>
        </p:nvPicPr>
        <p:blipFill>
          <a:blip r:embed="rId2"/>
          <a:stretch/>
        </p:blipFill>
        <p:spPr>
          <a:xfrm>
            <a:off x="0" y="5410080"/>
            <a:ext cx="9143280" cy="11390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762120" y="68580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4-6 Normal Distribution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10" name="Line 3"/>
          <p:cNvSpPr/>
          <p:nvPr/>
        </p:nvSpPr>
        <p:spPr>
          <a:xfrm>
            <a:off x="761760" y="1295280"/>
            <a:ext cx="50292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4"/>
          <p:cNvSpPr/>
          <p:nvPr/>
        </p:nvSpPr>
        <p:spPr>
          <a:xfrm>
            <a:off x="304920" y="1600200"/>
            <a:ext cx="822888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800" spc="-1" strike="noStrike">
                <a:solidFill>
                  <a:srgbClr val="3333cc"/>
                </a:solidFill>
                <a:latin typeface="Times New Roman"/>
                <a:ea typeface="DejaVu Sans"/>
              </a:rPr>
              <a:t>Example 4-14 (continued)</a:t>
            </a:r>
            <a:r>
              <a:rPr b="1" lang="en-US" sz="2800" spc="-1" strike="noStrike">
                <a:solidFill>
                  <a:srgbClr val="00cc99"/>
                </a:solidFill>
                <a:latin typeface="Times New Roman"/>
                <a:ea typeface="DejaVu Sans"/>
              </a:rPr>
              <a:t> 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762120" y="5791320"/>
            <a:ext cx="8076600" cy="821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009900"/>
                </a:solidFill>
                <a:latin typeface="Arial"/>
                <a:ea typeface="DejaVu Sans"/>
              </a:rPr>
              <a:t>Figure 4-16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Determining the value of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meet a specified probability.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213" name="Picture 9" descr=""/>
          <p:cNvPicPr/>
          <p:nvPr/>
        </p:nvPicPr>
        <p:blipFill>
          <a:blip r:embed="rId1"/>
          <a:stretch/>
        </p:blipFill>
        <p:spPr>
          <a:xfrm>
            <a:off x="685800" y="2362320"/>
            <a:ext cx="7390800" cy="33170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460800" y="166320"/>
            <a:ext cx="8359200" cy="3253680"/>
          </a:xfrm>
          <a:prstGeom prst="rect">
            <a:avLst/>
          </a:prstGeom>
          <a:ln w="0">
            <a:noFill/>
          </a:ln>
        </p:spPr>
      </p:pic>
      <p:pic>
        <p:nvPicPr>
          <p:cNvPr id="215" name="" descr=""/>
          <p:cNvPicPr/>
          <p:nvPr/>
        </p:nvPicPr>
        <p:blipFill>
          <a:blip r:embed="rId2"/>
          <a:stretch/>
        </p:blipFill>
        <p:spPr>
          <a:xfrm>
            <a:off x="392400" y="3600000"/>
            <a:ext cx="8427600" cy="266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360000" y="360000"/>
            <a:ext cx="8344080" cy="2247840"/>
          </a:xfrm>
          <a:prstGeom prst="rect">
            <a:avLst/>
          </a:prstGeom>
          <a:ln w="0">
            <a:noFill/>
          </a:ln>
        </p:spPr>
      </p:pic>
      <p:pic>
        <p:nvPicPr>
          <p:cNvPr id="217" name="" descr=""/>
          <p:cNvPicPr/>
          <p:nvPr/>
        </p:nvPicPr>
        <p:blipFill>
          <a:blip r:embed="rId2"/>
          <a:stretch/>
        </p:blipFill>
        <p:spPr>
          <a:xfrm>
            <a:off x="475920" y="3036600"/>
            <a:ext cx="8344080" cy="290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471960" y="900000"/>
            <a:ext cx="8275320" cy="1097280"/>
          </a:xfrm>
          <a:prstGeom prst="rect">
            <a:avLst/>
          </a:prstGeom>
          <a:ln w="0">
            <a:noFill/>
          </a:ln>
        </p:spPr>
      </p:pic>
      <p:pic>
        <p:nvPicPr>
          <p:cNvPr id="219" name="" descr=""/>
          <p:cNvPicPr/>
          <p:nvPr/>
        </p:nvPicPr>
        <p:blipFill>
          <a:blip r:embed="rId2"/>
          <a:stretch/>
        </p:blipFill>
        <p:spPr>
          <a:xfrm>
            <a:off x="487440" y="2700000"/>
            <a:ext cx="8244720" cy="120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318960" y="720000"/>
            <a:ext cx="8321040" cy="478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38088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4-7 Normal Approximation to the Binomial and Poisson Distributions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23" name="Line 3"/>
          <p:cNvSpPr/>
          <p:nvPr/>
        </p:nvSpPr>
        <p:spPr>
          <a:xfrm>
            <a:off x="533160" y="1295280"/>
            <a:ext cx="701064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4"/>
          <p:cNvSpPr/>
          <p:nvPr/>
        </p:nvSpPr>
        <p:spPr>
          <a:xfrm>
            <a:off x="457200" y="1905120"/>
            <a:ext cx="8228880" cy="2039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Under certain conditions, the normal distribution can be used to approximate the binomial distribution and the Poisson distribution.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57200" y="38088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4-7 Normal Approximation to the Binomial and Poisson Distributions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27" name="Line 3"/>
          <p:cNvSpPr/>
          <p:nvPr/>
        </p:nvSpPr>
        <p:spPr>
          <a:xfrm>
            <a:off x="533160" y="1295280"/>
            <a:ext cx="701064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4"/>
          <p:cNvSpPr/>
          <p:nvPr/>
        </p:nvSpPr>
        <p:spPr>
          <a:xfrm>
            <a:off x="0" y="1905120"/>
            <a:ext cx="3580560" cy="1186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009900"/>
                </a:solidFill>
                <a:latin typeface="Arial"/>
                <a:ea typeface="DejaVu Sans"/>
              </a:rPr>
              <a:t>Figure 4-19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Normal approximation to the binomial.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229" name="Picture 7" descr=""/>
          <p:cNvPicPr/>
          <p:nvPr/>
        </p:nvPicPr>
        <p:blipFill>
          <a:blip r:embed="rId1"/>
          <a:stretch/>
        </p:blipFill>
        <p:spPr>
          <a:xfrm>
            <a:off x="3352680" y="1523880"/>
            <a:ext cx="4982400" cy="50284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38088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4-7 Normal Approximation to the Binomial and Poisson Distributions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32" name="Line 3"/>
          <p:cNvSpPr/>
          <p:nvPr/>
        </p:nvSpPr>
        <p:spPr>
          <a:xfrm>
            <a:off x="533160" y="1295280"/>
            <a:ext cx="701064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33" name="Picture 7" descr=""/>
          <p:cNvPicPr/>
          <p:nvPr/>
        </p:nvPicPr>
        <p:blipFill>
          <a:blip r:embed="rId1"/>
          <a:stretch/>
        </p:blipFill>
        <p:spPr>
          <a:xfrm>
            <a:off x="0" y="2514600"/>
            <a:ext cx="9143280" cy="2588400"/>
          </a:xfrm>
          <a:prstGeom prst="rect">
            <a:avLst/>
          </a:prstGeom>
          <a:ln w="9525">
            <a:noFill/>
          </a:ln>
        </p:spPr>
      </p:pic>
      <p:sp>
        <p:nvSpPr>
          <p:cNvPr id="234" name="CustomShape 4"/>
          <p:cNvSpPr/>
          <p:nvPr/>
        </p:nvSpPr>
        <p:spPr>
          <a:xfrm>
            <a:off x="304920" y="1600200"/>
            <a:ext cx="822888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800" spc="-1" strike="noStrike">
                <a:solidFill>
                  <a:srgbClr val="3333cc"/>
                </a:solidFill>
                <a:latin typeface="Times New Roman"/>
                <a:ea typeface="DejaVu Sans"/>
              </a:rPr>
              <a:t>Example 4-17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235" name="Picture 12" descr=""/>
          <p:cNvPicPr/>
          <p:nvPr/>
        </p:nvPicPr>
        <p:blipFill>
          <a:blip r:embed="rId2"/>
          <a:stretch/>
        </p:blipFill>
        <p:spPr>
          <a:xfrm>
            <a:off x="228600" y="5410080"/>
            <a:ext cx="8762400" cy="6850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85800" y="609480"/>
            <a:ext cx="77716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4-2 Probability Distributions and Probability Density Functions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84" name="Line 3"/>
          <p:cNvSpPr/>
          <p:nvPr/>
        </p:nvSpPr>
        <p:spPr>
          <a:xfrm>
            <a:off x="761760" y="1447560"/>
            <a:ext cx="609624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>
            <a:off x="990720" y="5973840"/>
            <a:ext cx="7490520" cy="882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400" spc="-1" strike="noStrike">
                <a:solidFill>
                  <a:srgbClr val="009900"/>
                </a:solidFill>
                <a:latin typeface="Arial"/>
                <a:ea typeface="DejaVu Sans"/>
              </a:rPr>
              <a:t>Figure 4-1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Density function of a loading on a long, thin beam</a:t>
            </a:r>
            <a:r>
              <a:rPr b="0" lang="en-US" sz="2800" spc="-1" strike="noStrike">
                <a:solidFill>
                  <a:srgbClr val="000000"/>
                </a:solidFill>
                <a:latin typeface="Times New Roman PS"/>
                <a:ea typeface="DejaVu Sans"/>
              </a:rPr>
              <a:t>.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86" name="Picture 10" descr=""/>
          <p:cNvPicPr/>
          <p:nvPr/>
        </p:nvPicPr>
        <p:blipFill>
          <a:blip r:embed="rId1"/>
          <a:stretch/>
        </p:blipFill>
        <p:spPr>
          <a:xfrm>
            <a:off x="1447920" y="2133720"/>
            <a:ext cx="5866560" cy="33631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57200" y="38088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4-7 Normal Approximation to the Binomial and Poisson Distributions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38" name="Line 3"/>
          <p:cNvSpPr/>
          <p:nvPr/>
        </p:nvSpPr>
        <p:spPr>
          <a:xfrm>
            <a:off x="533160" y="1295280"/>
            <a:ext cx="701064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4"/>
          <p:cNvSpPr/>
          <p:nvPr/>
        </p:nvSpPr>
        <p:spPr>
          <a:xfrm>
            <a:off x="304920" y="1600200"/>
            <a:ext cx="822888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Normal Approximation to the Binomial Distribution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240" name="Picture 9" descr=""/>
          <p:cNvPicPr/>
          <p:nvPr/>
        </p:nvPicPr>
        <p:blipFill>
          <a:blip r:embed="rId1"/>
          <a:stretch/>
        </p:blipFill>
        <p:spPr>
          <a:xfrm>
            <a:off x="762120" y="2133720"/>
            <a:ext cx="7390800" cy="43776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57200" y="38088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4-7 Normal Approximation to the Binomial and Poisson Distributions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43" name="Line 3"/>
          <p:cNvSpPr/>
          <p:nvPr/>
        </p:nvSpPr>
        <p:spPr>
          <a:xfrm>
            <a:off x="533160" y="1295280"/>
            <a:ext cx="701064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4"/>
          <p:cNvSpPr/>
          <p:nvPr/>
        </p:nvSpPr>
        <p:spPr>
          <a:xfrm>
            <a:off x="304920" y="1600200"/>
            <a:ext cx="822888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800" spc="-1" strike="noStrike">
                <a:solidFill>
                  <a:srgbClr val="3333cc"/>
                </a:solidFill>
                <a:latin typeface="Times New Roman"/>
                <a:ea typeface="DejaVu Sans"/>
              </a:rPr>
              <a:t>Example 4-18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245" name="Picture 7" descr=""/>
          <p:cNvPicPr/>
          <p:nvPr/>
        </p:nvPicPr>
        <p:blipFill>
          <a:blip r:embed="rId1"/>
          <a:stretch/>
        </p:blipFill>
        <p:spPr>
          <a:xfrm>
            <a:off x="0" y="2590920"/>
            <a:ext cx="9143280" cy="28188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38088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4-7 Normal Approximation to the Binomial and Poisson Distributions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48" name="Line 3"/>
          <p:cNvSpPr/>
          <p:nvPr/>
        </p:nvSpPr>
        <p:spPr>
          <a:xfrm>
            <a:off x="533160" y="1295280"/>
            <a:ext cx="701064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49" name="Picture 7" descr=""/>
          <p:cNvPicPr/>
          <p:nvPr/>
        </p:nvPicPr>
        <p:blipFill>
          <a:blip r:embed="rId1"/>
          <a:stretch/>
        </p:blipFill>
        <p:spPr>
          <a:xfrm>
            <a:off x="0" y="2819520"/>
            <a:ext cx="9143280" cy="1134360"/>
          </a:xfrm>
          <a:prstGeom prst="rect">
            <a:avLst/>
          </a:prstGeom>
          <a:ln w="9525">
            <a:noFill/>
          </a:ln>
        </p:spPr>
      </p:pic>
      <p:sp>
        <p:nvSpPr>
          <p:cNvPr id="250" name="CustomShape 4"/>
          <p:cNvSpPr/>
          <p:nvPr/>
        </p:nvSpPr>
        <p:spPr>
          <a:xfrm>
            <a:off x="533520" y="4419720"/>
            <a:ext cx="8076600" cy="882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400" spc="-1" strike="noStrike">
                <a:solidFill>
                  <a:srgbClr val="009900"/>
                </a:solidFill>
                <a:latin typeface="Arial"/>
                <a:ea typeface="DejaVu Sans"/>
              </a:rPr>
              <a:t>Figure 4-21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Conditions for approximating hypergeometric and binomial probabilities</a:t>
            </a:r>
            <a:r>
              <a:rPr b="0" lang="en-US" sz="2800" spc="-1" strike="noStrike">
                <a:solidFill>
                  <a:srgbClr val="000000"/>
                </a:solidFill>
                <a:latin typeface="TimesNewRomanPS"/>
                <a:ea typeface="DejaVu Sans"/>
              </a:rPr>
              <a:t>.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57200" y="38088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4-7 Normal Approximation to the Binomial and Poisson Distributions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53" name="Line 3"/>
          <p:cNvSpPr/>
          <p:nvPr/>
        </p:nvSpPr>
        <p:spPr>
          <a:xfrm>
            <a:off x="533160" y="1295280"/>
            <a:ext cx="701064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4"/>
          <p:cNvSpPr/>
          <p:nvPr/>
        </p:nvSpPr>
        <p:spPr>
          <a:xfrm>
            <a:off x="304920" y="1828800"/>
            <a:ext cx="822888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Normal Approximation to the Poisson Distribution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1352160" y="2539440"/>
            <a:ext cx="6515280" cy="385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57200" y="38088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4-7 Normal Approximation to the Binomial and Poisson Distributions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58" name="Line 3"/>
          <p:cNvSpPr/>
          <p:nvPr/>
        </p:nvSpPr>
        <p:spPr>
          <a:xfrm>
            <a:off x="533160" y="1295280"/>
            <a:ext cx="701064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4"/>
          <p:cNvSpPr/>
          <p:nvPr/>
        </p:nvSpPr>
        <p:spPr>
          <a:xfrm>
            <a:off x="304920" y="1752480"/>
            <a:ext cx="822888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800" spc="-1" strike="noStrike">
                <a:solidFill>
                  <a:srgbClr val="3333cc"/>
                </a:solidFill>
                <a:latin typeface="Times New Roman"/>
                <a:ea typeface="DejaVu Sans"/>
              </a:rPr>
              <a:t>Example 4-20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260" name="Picture 7" descr=""/>
          <p:cNvPicPr/>
          <p:nvPr/>
        </p:nvPicPr>
        <p:blipFill>
          <a:blip r:embed="rId1"/>
          <a:stretch/>
        </p:blipFill>
        <p:spPr>
          <a:xfrm>
            <a:off x="0" y="2438280"/>
            <a:ext cx="9143280" cy="37332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732600" y="3779640"/>
            <a:ext cx="6827400" cy="2880360"/>
          </a:xfrm>
          <a:prstGeom prst="rect">
            <a:avLst/>
          </a:prstGeom>
          <a:ln w="0">
            <a:noFill/>
          </a:ln>
        </p:spPr>
      </p:pic>
      <p:pic>
        <p:nvPicPr>
          <p:cNvPr id="262" name="" descr=""/>
          <p:cNvPicPr/>
          <p:nvPr/>
        </p:nvPicPr>
        <p:blipFill>
          <a:blip r:embed="rId2"/>
          <a:stretch/>
        </p:blipFill>
        <p:spPr>
          <a:xfrm>
            <a:off x="720000" y="180000"/>
            <a:ext cx="6873120" cy="338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399960" y="720000"/>
            <a:ext cx="8420040" cy="1295280"/>
          </a:xfrm>
          <a:prstGeom prst="rect">
            <a:avLst/>
          </a:prstGeom>
          <a:ln w="0">
            <a:noFill/>
          </a:ln>
        </p:spPr>
      </p:pic>
      <p:pic>
        <p:nvPicPr>
          <p:cNvPr id="264" name="" descr=""/>
          <p:cNvPicPr/>
          <p:nvPr/>
        </p:nvPicPr>
        <p:blipFill>
          <a:blip r:embed="rId2"/>
          <a:stretch/>
        </p:blipFill>
        <p:spPr>
          <a:xfrm>
            <a:off x="521640" y="2798640"/>
            <a:ext cx="8176320" cy="128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57200" y="38088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4-8 Exponential Distribution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67" name="Line 3"/>
          <p:cNvSpPr/>
          <p:nvPr/>
        </p:nvSpPr>
        <p:spPr>
          <a:xfrm>
            <a:off x="457200" y="1143000"/>
            <a:ext cx="58672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4"/>
          <p:cNvSpPr/>
          <p:nvPr/>
        </p:nvSpPr>
        <p:spPr>
          <a:xfrm>
            <a:off x="304920" y="1905120"/>
            <a:ext cx="822888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Definition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269" name="Picture 10" descr=""/>
          <p:cNvPicPr/>
          <p:nvPr/>
        </p:nvPicPr>
        <p:blipFill>
          <a:blip r:embed="rId1"/>
          <a:stretch/>
        </p:blipFill>
        <p:spPr>
          <a:xfrm>
            <a:off x="380880" y="2666880"/>
            <a:ext cx="8533800" cy="22089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57200" y="38088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4-8 Exponential Distribution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72" name="Line 3"/>
          <p:cNvSpPr/>
          <p:nvPr/>
        </p:nvSpPr>
        <p:spPr>
          <a:xfrm>
            <a:off x="457200" y="1143000"/>
            <a:ext cx="58672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73" name="Picture 8" descr=""/>
          <p:cNvPicPr/>
          <p:nvPr/>
        </p:nvPicPr>
        <p:blipFill>
          <a:blip r:embed="rId1"/>
          <a:stretch/>
        </p:blipFill>
        <p:spPr>
          <a:xfrm>
            <a:off x="0" y="4495680"/>
            <a:ext cx="9019440" cy="646920"/>
          </a:xfrm>
          <a:prstGeom prst="rect">
            <a:avLst/>
          </a:prstGeom>
          <a:ln w="9525">
            <a:noFill/>
          </a:ln>
        </p:spPr>
      </p:pic>
      <p:sp>
        <p:nvSpPr>
          <p:cNvPr id="274" name="CustomShape 4"/>
          <p:cNvSpPr/>
          <p:nvPr/>
        </p:nvSpPr>
        <p:spPr>
          <a:xfrm>
            <a:off x="304920" y="1600200"/>
            <a:ext cx="822888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Mean and Variance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2"/>
          <a:stretch/>
        </p:blipFill>
        <p:spPr>
          <a:xfrm>
            <a:off x="381240" y="2438640"/>
            <a:ext cx="8610840" cy="175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38088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4-8 Exponential Distribution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78" name="Line 3"/>
          <p:cNvSpPr/>
          <p:nvPr/>
        </p:nvSpPr>
        <p:spPr>
          <a:xfrm>
            <a:off x="457200" y="1143000"/>
            <a:ext cx="58672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79" name="Picture 7" descr=""/>
          <p:cNvPicPr/>
          <p:nvPr/>
        </p:nvPicPr>
        <p:blipFill>
          <a:blip r:embed="rId1"/>
          <a:stretch/>
        </p:blipFill>
        <p:spPr>
          <a:xfrm>
            <a:off x="0" y="2438280"/>
            <a:ext cx="9143280" cy="3552120"/>
          </a:xfrm>
          <a:prstGeom prst="rect">
            <a:avLst/>
          </a:prstGeom>
          <a:ln w="9525">
            <a:noFill/>
          </a:ln>
        </p:spPr>
      </p:pic>
      <p:sp>
        <p:nvSpPr>
          <p:cNvPr id="280" name="CustomShape 4"/>
          <p:cNvSpPr/>
          <p:nvPr/>
        </p:nvSpPr>
        <p:spPr>
          <a:xfrm>
            <a:off x="304920" y="1600200"/>
            <a:ext cx="822888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800" spc="-1" strike="noStrike">
                <a:solidFill>
                  <a:srgbClr val="3333cc"/>
                </a:solidFill>
                <a:latin typeface="Times New Roman"/>
                <a:ea typeface="DejaVu Sans"/>
              </a:rPr>
              <a:t>Example 4-21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85800" y="609480"/>
            <a:ext cx="77716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4-2 Probability Distributions and Probability Density Functions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89" name="Line 3"/>
          <p:cNvSpPr/>
          <p:nvPr/>
        </p:nvSpPr>
        <p:spPr>
          <a:xfrm>
            <a:off x="761760" y="1447560"/>
            <a:ext cx="609624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4"/>
          <p:cNvSpPr/>
          <p:nvPr/>
        </p:nvSpPr>
        <p:spPr>
          <a:xfrm>
            <a:off x="914400" y="5486400"/>
            <a:ext cx="7490520" cy="821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009900"/>
                </a:solidFill>
                <a:latin typeface="Arial"/>
                <a:ea typeface="DejaVu Sans"/>
              </a:rPr>
              <a:t>Figure 4-2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Probability determined from the area under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91" name="Picture 8" descr=""/>
          <p:cNvPicPr/>
          <p:nvPr/>
        </p:nvPicPr>
        <p:blipFill>
          <a:blip r:embed="rId1"/>
          <a:stretch/>
        </p:blipFill>
        <p:spPr>
          <a:xfrm>
            <a:off x="914400" y="2362320"/>
            <a:ext cx="7695360" cy="26154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57200" y="38088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4-8 Exponential Distribution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83" name="Line 3"/>
          <p:cNvSpPr/>
          <p:nvPr/>
        </p:nvSpPr>
        <p:spPr>
          <a:xfrm>
            <a:off x="457200" y="1143000"/>
            <a:ext cx="58672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4"/>
          <p:cNvSpPr/>
          <p:nvPr/>
        </p:nvSpPr>
        <p:spPr>
          <a:xfrm>
            <a:off x="457200" y="5562720"/>
            <a:ext cx="8076600" cy="882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400" spc="-1" strike="noStrike">
                <a:solidFill>
                  <a:srgbClr val="009900"/>
                </a:solidFill>
                <a:latin typeface="Arial"/>
                <a:ea typeface="DejaVu Sans"/>
              </a:rPr>
              <a:t>Figure 4-23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Probability for the exponential distribution in Example 4-21</a:t>
            </a:r>
            <a:r>
              <a:rPr b="0" lang="en-US" sz="2800" spc="-1" strike="noStrike">
                <a:solidFill>
                  <a:srgbClr val="000000"/>
                </a:solidFill>
                <a:latin typeface="TimesNewRomanPS"/>
                <a:ea typeface="DejaVu Sans"/>
              </a:rPr>
              <a:t>.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1676520" y="1523880"/>
            <a:ext cx="5867280" cy="363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57200" y="38088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4-8 Exponential Distribution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88" name="Line 3"/>
          <p:cNvSpPr/>
          <p:nvPr/>
        </p:nvSpPr>
        <p:spPr>
          <a:xfrm>
            <a:off x="457200" y="1143000"/>
            <a:ext cx="58672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89" name="Picture 7" descr=""/>
          <p:cNvPicPr/>
          <p:nvPr/>
        </p:nvPicPr>
        <p:blipFill>
          <a:blip r:embed="rId1"/>
          <a:stretch/>
        </p:blipFill>
        <p:spPr>
          <a:xfrm>
            <a:off x="0" y="2133720"/>
            <a:ext cx="9143280" cy="4056840"/>
          </a:xfrm>
          <a:prstGeom prst="rect">
            <a:avLst/>
          </a:prstGeom>
          <a:ln w="9525">
            <a:noFill/>
          </a:ln>
        </p:spPr>
      </p:pic>
      <p:sp>
        <p:nvSpPr>
          <p:cNvPr id="290" name="CustomShape 4"/>
          <p:cNvSpPr/>
          <p:nvPr/>
        </p:nvSpPr>
        <p:spPr>
          <a:xfrm>
            <a:off x="304920" y="1371600"/>
            <a:ext cx="822888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800" spc="-1" strike="noStrike">
                <a:solidFill>
                  <a:srgbClr val="3333cc"/>
                </a:solidFill>
                <a:latin typeface="Times New Roman"/>
                <a:ea typeface="DejaVu Sans"/>
              </a:rPr>
              <a:t>Example 4-21 (continued)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57200" y="38088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4-8 Exponential Distribution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93" name="Line 3"/>
          <p:cNvSpPr/>
          <p:nvPr/>
        </p:nvSpPr>
        <p:spPr>
          <a:xfrm>
            <a:off x="457200" y="1143000"/>
            <a:ext cx="58672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4"/>
          <p:cNvSpPr/>
          <p:nvPr/>
        </p:nvSpPr>
        <p:spPr>
          <a:xfrm>
            <a:off x="304920" y="1371600"/>
            <a:ext cx="822888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800" spc="-1" strike="noStrike">
                <a:solidFill>
                  <a:srgbClr val="3333cc"/>
                </a:solidFill>
                <a:latin typeface="Times New Roman"/>
                <a:ea typeface="DejaVu Sans"/>
              </a:rPr>
              <a:t>Example 4-21 (continued)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295" name="Picture 7" descr=""/>
          <p:cNvPicPr/>
          <p:nvPr/>
        </p:nvPicPr>
        <p:blipFill>
          <a:blip r:embed="rId1"/>
          <a:stretch/>
        </p:blipFill>
        <p:spPr>
          <a:xfrm>
            <a:off x="0" y="1905120"/>
            <a:ext cx="8714520" cy="35521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57200" y="38088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4-8 Exponential Distribution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98" name="Line 3"/>
          <p:cNvSpPr/>
          <p:nvPr/>
        </p:nvSpPr>
        <p:spPr>
          <a:xfrm>
            <a:off x="457200" y="1143000"/>
            <a:ext cx="58672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4"/>
          <p:cNvSpPr/>
          <p:nvPr/>
        </p:nvSpPr>
        <p:spPr>
          <a:xfrm>
            <a:off x="380880" y="1752480"/>
            <a:ext cx="822888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800" spc="-1" strike="noStrike">
                <a:solidFill>
                  <a:srgbClr val="3333cc"/>
                </a:solidFill>
                <a:latin typeface="Times New Roman"/>
                <a:ea typeface="DejaVu Sans"/>
              </a:rPr>
              <a:t>Example 4-21 (continued)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300" name="Picture 7" descr=""/>
          <p:cNvPicPr/>
          <p:nvPr/>
        </p:nvPicPr>
        <p:blipFill>
          <a:blip r:embed="rId1"/>
          <a:stretch/>
        </p:blipFill>
        <p:spPr>
          <a:xfrm>
            <a:off x="0" y="2666880"/>
            <a:ext cx="8914680" cy="27028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57200" y="38088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4-8 Exponential Distribution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303" name="Line 3"/>
          <p:cNvSpPr/>
          <p:nvPr/>
        </p:nvSpPr>
        <p:spPr>
          <a:xfrm>
            <a:off x="457200" y="1143000"/>
            <a:ext cx="58672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4"/>
          <p:cNvSpPr/>
          <p:nvPr/>
        </p:nvSpPr>
        <p:spPr>
          <a:xfrm>
            <a:off x="457200" y="1676520"/>
            <a:ext cx="8228880" cy="4478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Our starting point for observing the system does not matter.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 even more interesting property of an exponential random variable is the </a:t>
            </a:r>
            <a:r>
              <a:rPr b="1" lang="en-US" sz="2400" spc="-1" strike="noStrike">
                <a:solidFill>
                  <a:srgbClr val="ff00ff"/>
                </a:solidFill>
                <a:latin typeface="Times New Roman"/>
                <a:ea typeface="DejaVu Sans"/>
              </a:rPr>
              <a:t>lack of memory property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-Bold;Times-Roman"/>
                <a:ea typeface="DejaVu Sans"/>
              </a:rPr>
              <a:t>In Example 4-21, suppose that there are no log-ons from 12:00 to 12:15; the probability that there are no log-ons from 12:15 to 12:21 is still 0.082. Because we have already been waiting for 15 minutes, we feel that we are “due.” That is, the probability of a log-on in the next 6 minutes should be greater than 0.082. </a:t>
            </a:r>
            <a:r>
              <a:rPr b="1" i="1" lang="en-US" sz="2400" spc="-1" strike="noStrike">
                <a:solidFill>
                  <a:srgbClr val="000000"/>
                </a:solidFill>
                <a:latin typeface="Times-Bold;Times-Roman"/>
                <a:ea typeface="DejaVu Sans"/>
              </a:rPr>
              <a:t>However, for an exponential distribution this is not true.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57200" y="38088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4-8 Exponential Distribution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307" name="Line 3"/>
          <p:cNvSpPr/>
          <p:nvPr/>
        </p:nvSpPr>
        <p:spPr>
          <a:xfrm>
            <a:off x="457200" y="1143000"/>
            <a:ext cx="58672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4"/>
          <p:cNvSpPr/>
          <p:nvPr/>
        </p:nvSpPr>
        <p:spPr>
          <a:xfrm>
            <a:off x="380880" y="1752480"/>
            <a:ext cx="822888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800" spc="-1" strike="noStrike">
                <a:solidFill>
                  <a:srgbClr val="3333cc"/>
                </a:solidFill>
                <a:latin typeface="Times New Roman"/>
                <a:ea typeface="DejaVu Sans"/>
              </a:rPr>
              <a:t>Example 4-22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309" name="Picture 7" descr=""/>
          <p:cNvPicPr/>
          <p:nvPr/>
        </p:nvPicPr>
        <p:blipFill>
          <a:blip r:embed="rId1"/>
          <a:stretch/>
        </p:blipFill>
        <p:spPr>
          <a:xfrm>
            <a:off x="0" y="2590920"/>
            <a:ext cx="9152640" cy="29710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457200" y="38088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4-8 Exponential Distribution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312" name="Line 3"/>
          <p:cNvSpPr/>
          <p:nvPr/>
        </p:nvSpPr>
        <p:spPr>
          <a:xfrm>
            <a:off x="457200" y="1143000"/>
            <a:ext cx="58672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4"/>
          <p:cNvSpPr/>
          <p:nvPr/>
        </p:nvSpPr>
        <p:spPr>
          <a:xfrm>
            <a:off x="380880" y="1219320"/>
            <a:ext cx="822888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800" spc="-1" strike="noStrike">
                <a:solidFill>
                  <a:srgbClr val="3333cc"/>
                </a:solidFill>
                <a:latin typeface="Times New Roman"/>
                <a:ea typeface="DejaVu Sans"/>
              </a:rPr>
              <a:t>Example 4-22 (continued)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314" name="Picture 7" descr=""/>
          <p:cNvPicPr/>
          <p:nvPr/>
        </p:nvPicPr>
        <p:blipFill>
          <a:blip r:embed="rId1"/>
          <a:stretch/>
        </p:blipFill>
        <p:spPr>
          <a:xfrm>
            <a:off x="0" y="1828800"/>
            <a:ext cx="9143280" cy="3384000"/>
          </a:xfrm>
          <a:prstGeom prst="rect">
            <a:avLst/>
          </a:prstGeom>
          <a:ln w="9525">
            <a:noFill/>
          </a:ln>
        </p:spPr>
      </p:pic>
      <p:pic>
        <p:nvPicPr>
          <p:cNvPr id="315" name="Picture 8" descr=""/>
          <p:cNvPicPr/>
          <p:nvPr/>
        </p:nvPicPr>
        <p:blipFill>
          <a:blip r:embed="rId2"/>
          <a:stretch/>
        </p:blipFill>
        <p:spPr>
          <a:xfrm>
            <a:off x="0" y="5181480"/>
            <a:ext cx="9143280" cy="10501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57200" y="38088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4-8 Exponential Distribution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318" name="Line 3"/>
          <p:cNvSpPr/>
          <p:nvPr/>
        </p:nvSpPr>
        <p:spPr>
          <a:xfrm>
            <a:off x="457200" y="1143000"/>
            <a:ext cx="58672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4"/>
          <p:cNvSpPr/>
          <p:nvPr/>
        </p:nvSpPr>
        <p:spPr>
          <a:xfrm>
            <a:off x="380880" y="1752480"/>
            <a:ext cx="822888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800" spc="-1" strike="noStrike">
                <a:solidFill>
                  <a:srgbClr val="3333cc"/>
                </a:solidFill>
                <a:latin typeface="Times New Roman"/>
                <a:ea typeface="DejaVu Sans"/>
              </a:rPr>
              <a:t>Example 4-22 (continued)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320" name="Picture 8" descr=""/>
          <p:cNvPicPr/>
          <p:nvPr/>
        </p:nvPicPr>
        <p:blipFill>
          <a:blip r:embed="rId1"/>
          <a:stretch/>
        </p:blipFill>
        <p:spPr>
          <a:xfrm>
            <a:off x="0" y="2666880"/>
            <a:ext cx="8838360" cy="23616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457200" y="38088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4-8 Exponential Distribution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323" name="Line 3"/>
          <p:cNvSpPr/>
          <p:nvPr/>
        </p:nvSpPr>
        <p:spPr>
          <a:xfrm>
            <a:off x="457200" y="1143000"/>
            <a:ext cx="58672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24" name="Picture 7" descr=""/>
          <p:cNvPicPr/>
          <p:nvPr/>
        </p:nvPicPr>
        <p:blipFill>
          <a:blip r:embed="rId1"/>
          <a:stretch/>
        </p:blipFill>
        <p:spPr>
          <a:xfrm>
            <a:off x="28440" y="1752480"/>
            <a:ext cx="9114840" cy="980280"/>
          </a:xfrm>
          <a:prstGeom prst="rect">
            <a:avLst/>
          </a:prstGeom>
          <a:ln w="9525">
            <a:noFill/>
          </a:ln>
        </p:spPr>
      </p:pic>
      <p:sp>
        <p:nvSpPr>
          <p:cNvPr id="325" name="CustomShape 4"/>
          <p:cNvSpPr/>
          <p:nvPr/>
        </p:nvSpPr>
        <p:spPr>
          <a:xfrm>
            <a:off x="228600" y="3352680"/>
            <a:ext cx="822888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Lack of Memory Property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326" name="Picture 10" descr=""/>
          <p:cNvPicPr/>
          <p:nvPr/>
        </p:nvPicPr>
        <p:blipFill>
          <a:blip r:embed="rId2"/>
          <a:stretch/>
        </p:blipFill>
        <p:spPr>
          <a:xfrm>
            <a:off x="152280" y="4343400"/>
            <a:ext cx="8914680" cy="14598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457200" y="380880"/>
            <a:ext cx="807660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4-8 Exponential Distribution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329" name="Line 3"/>
          <p:cNvSpPr/>
          <p:nvPr/>
        </p:nvSpPr>
        <p:spPr>
          <a:xfrm>
            <a:off x="457200" y="1143000"/>
            <a:ext cx="58672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4"/>
          <p:cNvSpPr/>
          <p:nvPr/>
        </p:nvSpPr>
        <p:spPr>
          <a:xfrm>
            <a:off x="457200" y="5562720"/>
            <a:ext cx="8076600" cy="882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400" spc="-1" strike="noStrike">
                <a:solidFill>
                  <a:srgbClr val="009900"/>
                </a:solidFill>
                <a:latin typeface="Arial"/>
                <a:ea typeface="DejaVu Sans"/>
              </a:rPr>
              <a:t>Figure 4-24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Lack of memory property of an Exponential distribution</a:t>
            </a:r>
            <a:r>
              <a:rPr b="0" lang="en-US" sz="2800" spc="-1" strike="noStrike">
                <a:solidFill>
                  <a:srgbClr val="000000"/>
                </a:solidFill>
                <a:latin typeface="TimesNewRomanPS"/>
                <a:ea typeface="DejaVu Sans"/>
              </a:rPr>
              <a:t>.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331" name="Picture 10" descr=""/>
          <p:cNvPicPr/>
          <p:nvPr/>
        </p:nvPicPr>
        <p:blipFill>
          <a:blip r:embed="rId1"/>
          <a:stretch/>
        </p:blipFill>
        <p:spPr>
          <a:xfrm>
            <a:off x="1371600" y="1523880"/>
            <a:ext cx="5790600" cy="37346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85800" y="609480"/>
            <a:ext cx="77716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4-2 Probability Distributions and Probability Density Functions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94" name="Line 3"/>
          <p:cNvSpPr/>
          <p:nvPr/>
        </p:nvSpPr>
        <p:spPr>
          <a:xfrm>
            <a:off x="761760" y="1447560"/>
            <a:ext cx="609624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4"/>
          <p:cNvSpPr/>
          <p:nvPr/>
        </p:nvSpPr>
        <p:spPr>
          <a:xfrm>
            <a:off x="762120" y="1905120"/>
            <a:ext cx="749052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Definition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96" name="Picture 8" descr=""/>
          <p:cNvPicPr/>
          <p:nvPr/>
        </p:nvPicPr>
        <p:blipFill>
          <a:blip r:embed="rId1"/>
          <a:stretch/>
        </p:blipFill>
        <p:spPr>
          <a:xfrm>
            <a:off x="380880" y="2514600"/>
            <a:ext cx="8533800" cy="36410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" descr=""/>
          <p:cNvPicPr/>
          <p:nvPr/>
        </p:nvPicPr>
        <p:blipFill>
          <a:blip r:embed="rId1"/>
          <a:stretch/>
        </p:blipFill>
        <p:spPr>
          <a:xfrm>
            <a:off x="360000" y="540000"/>
            <a:ext cx="8267760" cy="541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" descr=""/>
          <p:cNvPicPr/>
          <p:nvPr/>
        </p:nvPicPr>
        <p:blipFill>
          <a:blip r:embed="rId1"/>
          <a:stretch/>
        </p:blipFill>
        <p:spPr>
          <a:xfrm>
            <a:off x="334080" y="727920"/>
            <a:ext cx="8305920" cy="377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360000" y="365400"/>
            <a:ext cx="8298360" cy="1074600"/>
          </a:xfrm>
          <a:prstGeom prst="rect">
            <a:avLst/>
          </a:prstGeom>
          <a:ln w="0">
            <a:noFill/>
          </a:ln>
        </p:spPr>
      </p:pic>
      <p:pic>
        <p:nvPicPr>
          <p:cNvPr id="335" name="" descr=""/>
          <p:cNvPicPr/>
          <p:nvPr/>
        </p:nvPicPr>
        <p:blipFill>
          <a:blip r:embed="rId2"/>
          <a:stretch/>
        </p:blipFill>
        <p:spPr>
          <a:xfrm>
            <a:off x="357120" y="1794960"/>
            <a:ext cx="8282880" cy="126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85800" y="609480"/>
            <a:ext cx="77716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4-2 Probability Distributions and Probability Density Functions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99" name="Line 3"/>
          <p:cNvSpPr/>
          <p:nvPr/>
        </p:nvSpPr>
        <p:spPr>
          <a:xfrm>
            <a:off x="761760" y="1447560"/>
            <a:ext cx="609624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4"/>
          <p:cNvSpPr/>
          <p:nvPr/>
        </p:nvSpPr>
        <p:spPr>
          <a:xfrm>
            <a:off x="914400" y="5486400"/>
            <a:ext cx="7490520" cy="821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009900"/>
                </a:solidFill>
                <a:latin typeface="Arial"/>
                <a:ea typeface="DejaVu Sans"/>
              </a:rPr>
              <a:t>Figure 4-3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Histogram approximates a probability density function.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01" name="Picture 8" descr=""/>
          <p:cNvPicPr/>
          <p:nvPr/>
        </p:nvPicPr>
        <p:blipFill>
          <a:blip r:embed="rId1"/>
          <a:stretch/>
        </p:blipFill>
        <p:spPr>
          <a:xfrm>
            <a:off x="609480" y="2087640"/>
            <a:ext cx="8000280" cy="28648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85800" y="609480"/>
            <a:ext cx="77716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4-2 Probability Distributions and Probability Density Functions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09480" y="160020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04" name="Line 3"/>
          <p:cNvSpPr/>
          <p:nvPr/>
        </p:nvSpPr>
        <p:spPr>
          <a:xfrm>
            <a:off x="761760" y="1447560"/>
            <a:ext cx="609624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5" name="Picture 8" descr=""/>
          <p:cNvPicPr/>
          <p:nvPr/>
        </p:nvPicPr>
        <p:blipFill>
          <a:blip r:embed="rId1"/>
          <a:stretch/>
        </p:blipFill>
        <p:spPr>
          <a:xfrm>
            <a:off x="152280" y="2438280"/>
            <a:ext cx="8914680" cy="16758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720000" y="540000"/>
            <a:ext cx="7177680" cy="169884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720000" y="2700000"/>
            <a:ext cx="7665480" cy="166068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540000" y="4680000"/>
            <a:ext cx="8435160" cy="167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Application>LibreOffice/7.0.3.1$Windows_x86 LibreOffice_project/d7547858d014d4cf69878db179d326fc3483e082</Application>
  <Words>683</Words>
  <Paragraphs>113</Paragraphs>
  <Company>CBS Consulting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2002-10-13T02:50:51Z</dcterms:created>
  <dc:creator>Connie Borror</dc:creator>
  <dc:description/>
  <dc:language>en-GB</dc:language>
  <cp:lastModifiedBy/>
  <dcterms:modified xsi:type="dcterms:W3CDTF">2021-01-28T17:52:14Z</dcterms:modified>
  <cp:revision>200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CBS Consulting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57</vt:i4>
  </property>
</Properties>
</file>