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0" r:id="rId3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5401A14-8054-4290-B74A-A8F9486A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4096AE86-E5D8-4F14-B553-A27F576A8D36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3394E42-27AC-4687-BF11-4056414F87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9D31253E-05BD-4539-9A7F-F8EF4B75E4D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E70649E-4411-4A6B-9BD4-6614AEE5314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20EEB362-9313-48CE-A9D1-5070CB555A1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E3302A09-4191-453E-B734-8DC0ADAE2BA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D5E20B73-8764-48ED-B0E7-365FCA305B7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FF8F1ADB-90E5-4C2A-817B-CE8244DD673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C42F6A2F-498F-463D-A967-580DE37B6EB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EF1AE915-A88C-4873-BF84-F177B861157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152493F-1AC6-42A6-8D18-EA6492F7C44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504BDF4-AA99-4FCB-BF99-4895091C4C9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E7036D7A-A5CF-4058-819A-CD378623E5D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CC53179-C0DA-4FF8-BCAB-5C4C8B4452F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45FA9784-BAA5-4B92-BA42-96E3EBBBC1C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2BB3E9D-F2FE-429D-884C-3737B8A39A1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A999A9D7-7BDA-40AC-90D4-0EC99AF4D3C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B697E3D-127D-430F-A58F-3468D9E00D8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63F7F060-B31A-416E-9B50-05F6CEF8560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BE7B51B-1485-41D3-BF37-B285AC5F212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B577A4C8-FD33-4C85-B660-0181DDD1AEC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3DCC3C3C-EACF-4CDB-948A-A2F14AA66BB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7EC9FB8C-1372-493C-947C-264318BE3B4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82E5EF2-370D-49ED-B334-286F012CF2C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20979324-EE45-4332-98AE-132E3A6754F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F958752-7D40-4EA3-9604-02AF108A13D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D1AEDF92-BD3C-4703-A971-E2C904F6F8E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3FF6811B-F33C-4C1A-BC9A-416930C115D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95CE8254-DF9D-4840-A8C0-CE050937B7F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707D40E7-1766-43F7-9F49-678AF63A4D4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9BE16EE1-C7E9-4A9B-8DDB-39C5F374428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6770482-0DDD-4706-81A5-CCE74FA5A1B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15006280-E837-48B3-8CBC-E3705543C2E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A9D4149-DA05-4BEA-B1CC-7168ACD8200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410076A3-F387-46DF-87C2-1A551840341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AEE6643-C01A-4AD2-B335-6EC38736432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166DB01A-FD8E-4331-84F5-1F0E1F1A699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94FD1A7-39AA-493E-83C4-84547D9308E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236BFD29-CF8E-4800-9312-E7EF6B5C1B2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BB9EFF4-6447-4415-A048-7E8886DE3B4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5E4985FB-7084-4A19-BA9E-AF4FEA39D2E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D50A96E-FC13-49EA-B17C-9523437C09C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C31F7015-2B40-4A9B-B62F-C5532B867EE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5F9A152-69FA-4E38-B15B-497B41E67C9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26803037-6FE4-45AC-812B-0776C01711E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924D0EC-3BAA-416D-A709-3BAA22182C8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9897660-D5F7-4BDC-873C-B8D913EF720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911F9728-1C19-4428-B1E9-A952475E40F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4B22770A-7365-45B9-8CB3-B31760F7DF2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B0BEB85A-6DD8-487C-B346-E5CB3490A0A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E6F0C531-6687-4DDE-90DD-E3D5DAE21AA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8CE6AFA2-D4B8-4105-8CF3-015BE80F6D8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3B2804D-223E-4410-94C0-82738143639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3686855-1C6E-4A88-A022-87107DE4314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CA8644A0-FD59-49C9-88B0-9206DD8D597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194E1B22-A146-4C4A-B188-1248595F703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D74ADB84-AE6A-42D5-8B30-7D2979C5880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22B20B4-2D7C-4B81-A578-D6642CCA2FD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5AF112F6-7455-48B8-842F-7ABDEDC10D0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C338ADA-7286-49D5-8237-E717468315B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6FFBB443-2815-47AC-9784-E4BCA53095A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483EA0C-F497-4839-B2A6-1D3DD42E10D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D72D565A-D6E4-4217-BAD7-4F896156ADA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CC64CA4-6602-485A-B879-C62526A0D82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B7A318D8-B869-493C-BAD4-3075B8A3DAB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3A7E4308-D9B5-49D5-AB35-00C1B658719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5803B4B-1C79-4517-B553-CCF276C72CA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1B4549D-1950-4C54-9207-DEC2F5B6344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1E27749-D104-4FD9-A4F0-DB87EDFAA5F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C702F27-38F7-49D0-A784-AF3204902B6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D28C13E-B68F-4578-93E4-1F171F6CF2B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547E9F8-A198-48BD-9CB7-B7BBE34E38B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5E9BAC41-6BA6-4DAC-B881-10A7F6A786C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F7AE5AB1-AB56-463C-A225-38C8EBFB994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800C086-DBE5-409E-98EE-FAC66BB8AED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F2BCBD3-29B7-441E-8363-61CFFEF1A5D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AFAEC8F6-0ACB-4FFB-9DEB-DEC66916335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0753D71-3852-4051-BDFE-1330DF3F8E2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6545-151B-4DE0-9AC0-2AEB9154D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E33C4-7BAC-420E-84EF-F38DF053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B765-D518-4604-AFCF-3B07F20DE1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DBCB-DED6-4A13-8EF4-CBD2DF5FEF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B071-BC0B-4D47-93B4-E416493632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1E61AA-4E9F-4C2D-BE4E-EC7607316E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234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6DBF-37FD-4276-8E59-95BB4CE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A8F61-967A-46B1-93C8-B0F9E99F0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FC70-8B35-49F4-B69F-A0A9730403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0C86-32CF-4DC4-9E7F-27456D92A9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1E20-037B-4834-858B-15A8D69C7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4349CAC-E2E7-401C-BCE7-F945BF3BA4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49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40677-D676-41D5-8F42-3290B5918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3513" y="609600"/>
            <a:ext cx="1941512" cy="548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F2CC-54C3-49D6-A1D4-BFA4ADD8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5313" cy="548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9F85-7FE0-4377-B4EC-CF6D42E5BE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BEDE-A8D5-4878-85BE-70B685FF02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9498-90F3-42CC-9E8D-BF903766C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D39328C-5805-48C6-B15F-94CA4D05CC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660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954A-B5AA-4692-AC92-14656EB3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78F7-AD3B-489C-9DF5-7D54D040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9E90-78E6-48C2-8EBF-A3BF5F78005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36C05-9D70-423C-9652-1140563017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E30B-E454-4811-894F-172DEEA6D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DABFC7-1B49-4BF7-A5FE-0768C66E3AB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147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4327-4856-4ABC-8AAF-CA7D2C57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23A1-58C8-42D7-B0B0-8CA79BE7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3E17-CE83-4953-86EA-822CF78D7FF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353F-549A-469D-8B42-A7613B2993C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08AD-79E8-4CAD-9CA7-F0723B56A0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E1E888-3562-467D-8E69-C860F8DD8AA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318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4CF9-2F9F-4700-86CC-B2E80C30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B335-9EB6-4408-94F9-FE8F7427B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1F92-3A56-4790-A86C-03588FF6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91453-C169-48EC-ADCD-67FD90A826B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45D74-8DB0-420E-B21C-C181DA07D0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F0679-8F1C-495E-B503-CEB70A5553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E53138-49F4-4823-95E9-B6DF5E508E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41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EE31-2FE4-4425-8C41-5A73D9E2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691B2-42C5-402D-8846-45334177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C52B-4B3D-4B8C-BE90-3EC93436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C0ACC-BF2B-4780-A8AE-1C00CECB2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F3968-386A-4650-8B05-CDE6BE80C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05323-F4E7-4F29-AE24-4758219DB7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91CDF-7356-4015-A8E2-B8A0170069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82D85-1F95-4976-9A7C-214D01B9FB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1DFA7D-84BB-41CD-9210-F46BFF06996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099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D529-1D36-4ED7-AF02-555BA1EF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C8708-E2F4-421D-B5B3-1AFF600614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46A36-FF35-4218-82E0-E7B1457F81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D1CDA-B45C-4BCA-A63D-59C02C3E10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30E59BA-38A3-4848-823E-071ED82A9F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542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02649-6CCB-4F0F-B905-D8D4E61CEF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2CEEB-FBAB-47F1-A201-DB0F25DC21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6C07A-8539-4CFD-9B87-C71F2F99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0A3EEF2-5A91-4742-87E1-A955621F21C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18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F60B-A4DF-46A5-8392-20919E49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7497-CAC3-41A8-9431-8605D274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7FDB-6848-4667-9B7B-FA26AA6E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7ED0-EB4D-4F59-BC0B-D508679D58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05EFC-963A-410B-AB73-2D207603BB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22145-1CEA-4063-A756-50914450EF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5342B4-C050-4131-A0BB-59FB61F7900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60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14A-3BDE-469D-9F06-A5AB155E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6F182-0A85-45E7-A8A9-F7FB88EC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AF35C-6003-4226-B847-40F6531C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7117-2BC1-4C7F-B4C2-DBB9B1A228F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FFBE4-0AC1-4ECF-BE93-CD48A66573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FA9A-7781-4011-9413-9035EA814D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54C03E-4741-46EC-A28F-4BEEEBEADA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688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5FEED16E-0356-42CA-93AC-C698E614E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009087CA-D172-408A-8733-B86148255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0D24CA-F892-44F3-B870-E13D3EE461B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E246F56-EE83-469D-8FA3-73B7F45210F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64A469-1455-4E0F-A06A-4B421910C2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fld id="{E4CE8DC0-7CCA-4AB8-9629-07D36C0A881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1AC8A737-0142-4594-A7F3-4F948E32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6075"/>
            <a:ext cx="7848600" cy="620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95238A40-94FD-4DFD-8FE8-06F92171C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F88E2FF-3D34-4F7C-B87C-74C39B497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E121A871-0548-4A84-88AA-BB97B1DA0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7B6886C-9C51-47F8-B48A-C80AFE533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Computation of s</a:t>
            </a:r>
            <a:r>
              <a:rPr lang="en-GB" altLang="en-US" sz="2800" b="1" baseline="30000"/>
              <a:t>2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AC73D764-135B-4EDC-8F93-FF0A318CD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7391400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A6EED2B4-7BF5-41BC-9AAE-85B8F68C8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5D44BD2-2CC7-4C7B-B22F-40E221C1C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B0A54FAA-DA9E-4BE9-AF2B-42FC0214D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98ED1C3-6431-4901-BE12-490C136E0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3058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Population Variance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/>
              <a:t>When the population is finite and consists of N values, we may define the </a:t>
            </a:r>
            <a:r>
              <a:rPr lang="en-GB" altLang="en-US" sz="2800">
                <a:solidFill>
                  <a:srgbClr val="FF00FF"/>
                </a:solidFill>
              </a:rPr>
              <a:t>population variance</a:t>
            </a:r>
            <a:r>
              <a:rPr lang="en-GB" altLang="en-US" sz="2800"/>
              <a:t> as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C0845BE8-43E4-41AC-906E-69AA0294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687228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2" name="Rectangle 6">
            <a:extLst>
              <a:ext uri="{FF2B5EF4-FFF2-40B4-BE49-F238E27FC236}">
                <a16:creationId xmlns:a16="http://schemas.microsoft.com/office/drawing/2014/main" id="{5377CB4E-2B1A-49C2-B6A5-12586D6C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53000"/>
            <a:ext cx="83058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/>
              <a:t>The </a:t>
            </a:r>
            <a:r>
              <a:rPr lang="en-GB" altLang="en-US" sz="2800">
                <a:solidFill>
                  <a:srgbClr val="00CC99"/>
                </a:solidFill>
              </a:rPr>
              <a:t>sample variance</a:t>
            </a:r>
            <a:r>
              <a:rPr lang="en-GB" altLang="en-US" sz="2800"/>
              <a:t> is a reasonable estimate of the </a:t>
            </a:r>
            <a:r>
              <a:rPr lang="en-GB" altLang="en-US" sz="2800">
                <a:solidFill>
                  <a:srgbClr val="FF00FF"/>
                </a:solidFill>
              </a:rPr>
              <a:t>population variance</a:t>
            </a:r>
            <a:r>
              <a:rPr lang="en-GB" altLang="en-US" sz="280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DCB19F5F-1839-4908-A82B-4ADBB5FA8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DD14EEF-C426-4B66-8239-7F58287D0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CDB191CA-AC06-4B27-BC62-6A261D0B9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16F68BC-856A-4635-AF41-16DF83568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Definition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B1B0B559-30B9-4C18-98DB-0E1854290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0"/>
            <a:ext cx="8991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C125663B-4BDF-49BA-B768-BDEBC6F3F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389630D-D781-496D-973C-E64769E9A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6387" name="Line 3">
            <a:extLst>
              <a:ext uri="{FF2B5EF4-FFF2-40B4-BE49-F238E27FC236}">
                <a16:creationId xmlns:a16="http://schemas.microsoft.com/office/drawing/2014/main" id="{D9123F86-6846-4961-BEE9-1B5C254A4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3A6596D-F39F-4043-8F14-4FF32D34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528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Steps for Constructing a Stem-and-Leaf Diagram</a:t>
            </a: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E4B8784D-BE15-4489-8A23-18CDE50F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62C67548-0D5F-4763-9B1F-AE58FA8B9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97325"/>
            <a:ext cx="8991600" cy="23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A6CA2E0D-1C7A-4056-A59C-2A4A9620E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25F4906-6683-4507-A1CE-CC7482219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4C41A4D3-4443-4B69-8052-5B3AC24E3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204A6EE-312B-4F12-AF64-BFF5377EB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>
                <a:solidFill>
                  <a:srgbClr val="990033"/>
                </a:solidFill>
              </a:rPr>
              <a:t>Example 6-4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1F79F5C3-9A74-413C-AAB3-E29E8E4DB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C4F6FCA5-5CD1-4469-80FE-B6A63BA92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55C8DB9-7005-48BF-A095-D622CBF66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6DCAE005-F77E-4342-B3A3-28365EA6E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3AF0C972-5E50-4A34-82C2-69FC493E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E4FB6FE3-ECAC-4800-9AD0-5E0CEC5C2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21C2975-EBD1-4DD2-8A61-D90BEEF70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C9262A5F-A58B-41FE-8DF4-854A3E2FC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0980A9A7-757A-4CBF-9A2A-EA3D1CEB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33528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6-4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Stem-and-leaf diagram for the compressive strength data in Table 6-2. 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B349AE22-68B2-4EBD-B3F6-B02803A0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371600"/>
            <a:ext cx="5272087" cy="527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1744C92C-9F33-4D72-9523-B37ACF422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046662E-A3F6-4DA9-8546-943D6120D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02957C76-E0F5-4EBB-959A-60CB8133B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131729C0-E009-49F0-B5AF-7120011F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Text Box 5">
            <a:extLst>
              <a:ext uri="{FF2B5EF4-FFF2-40B4-BE49-F238E27FC236}">
                <a16:creationId xmlns:a16="http://schemas.microsoft.com/office/drawing/2014/main" id="{F0F5FB48-2E83-4FCC-ADC4-89DD627B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381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Example 6-5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5DA59F1A-D6F2-434A-AB75-D83FBF40E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1506" name="Line 2">
            <a:extLst>
              <a:ext uri="{FF2B5EF4-FFF2-40B4-BE49-F238E27FC236}">
                <a16:creationId xmlns:a16="http://schemas.microsoft.com/office/drawing/2014/main" id="{F7F7146F-E357-4153-82EA-03E46375A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F6CA074-CA9A-4ED9-9A69-A1D806928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00400"/>
            <a:ext cx="19050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6-5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Stem-and-leaf displays for Example 6-5.  Stem: Tens digits. Leaf: Ones digits. 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EA703A4B-04D8-4E2C-81B1-A8E873D8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79550"/>
            <a:ext cx="6858000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C19B8F6D-66B8-4001-B123-286FF20C8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2530" name="Line 2">
            <a:extLst>
              <a:ext uri="{FF2B5EF4-FFF2-40B4-BE49-F238E27FC236}">
                <a16:creationId xmlns:a16="http://schemas.microsoft.com/office/drawing/2014/main" id="{2B3E85C1-2A00-49E8-9682-E1A05222B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906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785B935-9C68-48FA-9EEA-8202AABC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2819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6-6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Stem-and-leaf diagram from Minitab. 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E9AD9693-745D-401D-89A6-DEC8127D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0"/>
            <a:ext cx="4191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6D8477F5-BD1F-43DE-9F03-54F775AC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991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>
            <a:extLst>
              <a:ext uri="{FF2B5EF4-FFF2-40B4-BE49-F238E27FC236}">
                <a16:creationId xmlns:a16="http://schemas.microsoft.com/office/drawing/2014/main" id="{56EBDDA0-F008-4053-9501-FCC02EC2C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90600"/>
            <a:ext cx="5791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2812A02-43C0-4ED6-BDDA-2CDDF3CC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305800" cy="552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Data Features</a:t>
            </a:r>
          </a:p>
          <a:p>
            <a:pPr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 </a:t>
            </a:r>
            <a:r>
              <a:rPr lang="en-GB" altLang="en-US"/>
              <a:t>The </a:t>
            </a:r>
            <a:r>
              <a:rPr lang="en-GB" altLang="en-US" b="1">
                <a:solidFill>
                  <a:srgbClr val="990033"/>
                </a:solidFill>
              </a:rPr>
              <a:t>median</a:t>
            </a:r>
            <a:r>
              <a:rPr lang="en-GB" altLang="en-US" b="1"/>
              <a:t> </a:t>
            </a:r>
            <a:r>
              <a:rPr lang="en-GB" altLang="en-US"/>
              <a:t>is a measure of central tendency that divides the data into two equal parts, half below the median and half above. If the number of observations is even, the median is </a:t>
            </a:r>
            <a:r>
              <a:rPr lang="en-GB" altLang="en-US" u="sng"/>
              <a:t>halfway</a:t>
            </a:r>
            <a:r>
              <a:rPr lang="en-GB" altLang="en-US"/>
              <a:t> between the two central values.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  <a:p>
            <a:pPr eaLnBrk="0" hangingPunct="0">
              <a:buClrTx/>
              <a:buFontTx/>
              <a:buNone/>
            </a:pPr>
            <a:r>
              <a:rPr lang="en-GB" altLang="en-US"/>
              <a:t>From Fig. 6-6, the 40th and 41st values of strength as 160 and 163, so the median is (160 + 163)/2 = 161.5. If the number of observations is odd, the median is the </a:t>
            </a:r>
            <a:r>
              <a:rPr lang="en-GB" altLang="en-US" i="1"/>
              <a:t>central</a:t>
            </a:r>
            <a:r>
              <a:rPr lang="en-GB" altLang="en-US"/>
              <a:t> value. 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  <a:p>
            <a:pPr eaLnBrk="0" hangingPunct="0">
              <a:buClrTx/>
              <a:buFontTx/>
              <a:buNone/>
            </a:pPr>
            <a:r>
              <a:rPr lang="en-GB" altLang="en-US"/>
              <a:t>The </a:t>
            </a:r>
            <a:r>
              <a:rPr lang="en-GB" altLang="en-US" b="1">
                <a:solidFill>
                  <a:srgbClr val="990033"/>
                </a:solidFill>
              </a:rPr>
              <a:t>range</a:t>
            </a:r>
            <a:r>
              <a:rPr lang="en-GB" altLang="en-US" b="1"/>
              <a:t> </a:t>
            </a:r>
            <a:r>
              <a:rPr lang="en-GB" altLang="en-US"/>
              <a:t>is a measure of variability that can be easily computed from the ordered stem-and-leaf display. It is the maximum minus the minimum measurement. From Fig.6-6 the range is 245 - 76 = 169.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9336876-8BBD-49EF-8186-D753480A7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1">
            <a:extLst>
              <a:ext uri="{FF2B5EF4-FFF2-40B4-BE49-F238E27FC236}">
                <a16:creationId xmlns:a16="http://schemas.microsoft.com/office/drawing/2014/main" id="{575561FA-6B71-4124-9DBB-01FCFAE85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990600"/>
            <a:ext cx="5867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DE84146-783A-4B30-8BE1-2167562AD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50913"/>
            <a:ext cx="8305800" cy="60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Data Features</a:t>
            </a:r>
          </a:p>
          <a:p>
            <a:pPr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 </a:t>
            </a:r>
            <a:r>
              <a:rPr lang="en-GB" altLang="en-US"/>
              <a:t>When an </a:t>
            </a:r>
            <a:r>
              <a:rPr lang="en-GB" altLang="en-US" b="1">
                <a:solidFill>
                  <a:srgbClr val="00CC99"/>
                </a:solidFill>
              </a:rPr>
              <a:t>ordered</a:t>
            </a:r>
            <a:r>
              <a:rPr lang="en-GB" altLang="en-US"/>
              <a:t> set of data is divided into four equal parts, the division points are called </a:t>
            </a:r>
            <a:r>
              <a:rPr lang="en-GB" altLang="en-US" b="1"/>
              <a:t>quartiles. </a:t>
            </a:r>
          </a:p>
          <a:p>
            <a:pPr eaLnBrk="0" hangingPunct="0">
              <a:buClrTx/>
              <a:buFontTx/>
              <a:buNone/>
            </a:pPr>
            <a:endParaRPr lang="en-GB" altLang="en-US" b="1"/>
          </a:p>
          <a:p>
            <a:pPr eaLnBrk="0" hangingPunct="0">
              <a:buClrTx/>
              <a:buFontTx/>
              <a:buNone/>
            </a:pPr>
            <a:r>
              <a:rPr lang="en-GB" altLang="en-US"/>
              <a:t>The </a:t>
            </a:r>
            <a:r>
              <a:rPr lang="en-GB" altLang="en-US" b="1">
                <a:solidFill>
                  <a:srgbClr val="990033"/>
                </a:solidFill>
              </a:rPr>
              <a:t>first</a:t>
            </a:r>
            <a:r>
              <a:rPr lang="en-GB" altLang="en-US" i="1"/>
              <a:t> </a:t>
            </a:r>
            <a:r>
              <a:rPr lang="en-GB" altLang="en-US"/>
              <a:t>or </a:t>
            </a:r>
            <a:r>
              <a:rPr lang="en-GB" altLang="en-US" b="1">
                <a:solidFill>
                  <a:srgbClr val="990033"/>
                </a:solidFill>
              </a:rPr>
              <a:t>lower quartile</a:t>
            </a:r>
            <a:r>
              <a:rPr lang="en-GB" altLang="en-US" i="1"/>
              <a:t>, q</a:t>
            </a:r>
            <a:r>
              <a:rPr lang="en-GB" altLang="en-US" baseline="-25000"/>
              <a:t>1</a:t>
            </a:r>
            <a:r>
              <a:rPr lang="en-GB" altLang="en-US" i="1"/>
              <a:t> </a:t>
            </a:r>
            <a:r>
              <a:rPr lang="en-GB" altLang="en-US"/>
              <a:t>, is a value that has approximately one-fourth (25%) of the observations below it and approximately 75% of the observations above. 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  <a:p>
            <a:pPr eaLnBrk="0" hangingPunct="0">
              <a:buClrTx/>
              <a:buFontTx/>
              <a:buNone/>
            </a:pPr>
            <a:r>
              <a:rPr lang="en-GB" altLang="en-US"/>
              <a:t>The </a:t>
            </a:r>
            <a:r>
              <a:rPr lang="en-GB" altLang="en-US" b="1">
                <a:solidFill>
                  <a:srgbClr val="990033"/>
                </a:solidFill>
              </a:rPr>
              <a:t>second quartile</a:t>
            </a:r>
            <a:r>
              <a:rPr lang="en-GB" altLang="en-US" i="1"/>
              <a:t>, q</a:t>
            </a:r>
            <a:r>
              <a:rPr lang="en-GB" altLang="en-US" i="1" baseline="-25000"/>
              <a:t>2</a:t>
            </a:r>
            <a:r>
              <a:rPr lang="en-GB" altLang="en-US"/>
              <a:t>, has approximately one-half (50%) of the observations below its value. The second quartile is </a:t>
            </a:r>
            <a:r>
              <a:rPr lang="en-GB" altLang="en-US" i="1"/>
              <a:t>exactly</a:t>
            </a:r>
            <a:r>
              <a:rPr lang="en-GB" altLang="en-US"/>
              <a:t> equal to the </a:t>
            </a:r>
            <a:r>
              <a:rPr lang="en-GB" altLang="en-US" b="1">
                <a:solidFill>
                  <a:srgbClr val="990033"/>
                </a:solidFill>
              </a:rPr>
              <a:t>median</a:t>
            </a:r>
            <a:r>
              <a:rPr lang="en-GB" altLang="en-US"/>
              <a:t>. 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  <a:p>
            <a:pPr eaLnBrk="0" hangingPunct="0">
              <a:buClrTx/>
              <a:buFontTx/>
              <a:buNone/>
            </a:pPr>
            <a:r>
              <a:rPr lang="en-GB" altLang="en-US"/>
              <a:t>The </a:t>
            </a:r>
            <a:r>
              <a:rPr lang="en-GB" altLang="en-US" b="1">
                <a:solidFill>
                  <a:srgbClr val="990033"/>
                </a:solidFill>
              </a:rPr>
              <a:t>third</a:t>
            </a:r>
            <a:r>
              <a:rPr lang="en-GB" altLang="en-US" i="1"/>
              <a:t> </a:t>
            </a:r>
            <a:r>
              <a:rPr lang="en-GB" altLang="en-US"/>
              <a:t>or </a:t>
            </a:r>
            <a:r>
              <a:rPr lang="en-GB" altLang="en-US" b="1"/>
              <a:t>upper quartile</a:t>
            </a:r>
            <a:r>
              <a:rPr lang="en-GB" altLang="en-US" i="1"/>
              <a:t>, q</a:t>
            </a:r>
            <a:r>
              <a:rPr lang="en-GB" altLang="en-US" i="1" baseline="-25000"/>
              <a:t>3</a:t>
            </a:r>
            <a:r>
              <a:rPr lang="en-GB" altLang="en-US"/>
              <a:t>, has approximately three-fourths (75%) of the observations below its value. As in the case of the median, the quartiles may not be unique.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61A30CF-C68C-4539-9233-F6B92A1A5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>
            <a:extLst>
              <a:ext uri="{FF2B5EF4-FFF2-40B4-BE49-F238E27FC236}">
                <a16:creationId xmlns:a16="http://schemas.microsoft.com/office/drawing/2014/main" id="{CBF15922-195C-41CB-BB60-B1BB9AA9C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990600"/>
            <a:ext cx="5943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1687E45-9CFB-4084-B716-710A2DAC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50913"/>
            <a:ext cx="8305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Data Features</a:t>
            </a:r>
          </a:p>
          <a:p>
            <a:pPr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 </a:t>
            </a:r>
            <a:r>
              <a:rPr lang="en-GB" altLang="en-US"/>
              <a:t>The compressive strength data in Figure 6-6 contains</a:t>
            </a:r>
          </a:p>
          <a:p>
            <a:pPr eaLnBrk="0" hangingPunct="0">
              <a:buClrTx/>
              <a:buFontTx/>
              <a:buNone/>
            </a:pPr>
            <a:r>
              <a:rPr lang="en-GB" altLang="en-US" i="1"/>
              <a:t>n </a:t>
            </a:r>
            <a:r>
              <a:rPr lang="en-GB" altLang="en-US"/>
              <a:t>= 80 observations. Minitab software calculates the first and third quartiles as the(</a:t>
            </a:r>
            <a:r>
              <a:rPr lang="en-GB" altLang="en-US" i="1"/>
              <a:t>n </a:t>
            </a:r>
            <a:r>
              <a:rPr lang="en-GB" altLang="en-US"/>
              <a:t>+ 1)/4 and 3(</a:t>
            </a:r>
            <a:r>
              <a:rPr lang="en-GB" altLang="en-US" i="1"/>
              <a:t>n +</a:t>
            </a:r>
            <a:r>
              <a:rPr lang="en-GB" altLang="en-US"/>
              <a:t> 1)/4 ordered observations and interpolates as needed.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  <a:p>
            <a:pPr eaLnBrk="0" hangingPunct="0">
              <a:buClrTx/>
              <a:buFontTx/>
              <a:buNone/>
            </a:pPr>
            <a:r>
              <a:rPr lang="en-GB" altLang="en-US"/>
              <a:t>For example, (80 + 1)/4 = 20.25 and 3(80 + 1)/4 = 60.75. 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  <a:p>
            <a:pPr eaLnBrk="0" hangingPunct="0">
              <a:buClrTx/>
              <a:buFontTx/>
              <a:buNone/>
            </a:pPr>
            <a:r>
              <a:rPr lang="en-GB" altLang="en-US"/>
              <a:t>Therefore, Minitab interpolates between the 20th and 21st ordered observation to obtain </a:t>
            </a:r>
            <a:r>
              <a:rPr lang="en-GB" altLang="en-US" i="1"/>
              <a:t>q</a:t>
            </a:r>
            <a:r>
              <a:rPr lang="en-GB" altLang="en-US" baseline="-25000"/>
              <a:t>1</a:t>
            </a:r>
            <a:r>
              <a:rPr lang="en-GB" altLang="en-US"/>
              <a:t> = 143.50 and between the 60th and</a:t>
            </a:r>
          </a:p>
          <a:p>
            <a:pPr eaLnBrk="0" hangingPunct="0">
              <a:buClrTx/>
              <a:buFontTx/>
              <a:buNone/>
            </a:pPr>
            <a:r>
              <a:rPr lang="en-GB" altLang="en-US"/>
              <a:t>61st observation to obtain </a:t>
            </a:r>
            <a:r>
              <a:rPr lang="en-GB" altLang="en-US" i="1"/>
              <a:t>q</a:t>
            </a:r>
            <a:r>
              <a:rPr lang="en-GB" altLang="en-US" baseline="-25000"/>
              <a:t>3</a:t>
            </a:r>
            <a:r>
              <a:rPr lang="en-GB" altLang="en-US"/>
              <a:t> =181.00. 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20DD7A8-E7F5-451E-91B2-D1375E6A9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>
            <a:extLst>
              <a:ext uri="{FF2B5EF4-FFF2-40B4-BE49-F238E27FC236}">
                <a16:creationId xmlns:a16="http://schemas.microsoft.com/office/drawing/2014/main" id="{6B4EB2EE-C7F9-4C61-9336-C8432902E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990600"/>
            <a:ext cx="5867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A4F8252-6EFA-446B-AC36-E3C77FB93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8305800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altLang="en-US" sz="2800" b="1"/>
              <a:t>Data Features</a:t>
            </a:r>
          </a:p>
          <a:p>
            <a:pPr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/>
              <a:t> </a:t>
            </a:r>
            <a:r>
              <a:rPr lang="en-US" altLang="en-US"/>
              <a:t>The </a:t>
            </a:r>
            <a:r>
              <a:rPr lang="en-US" altLang="en-US" b="1">
                <a:solidFill>
                  <a:srgbClr val="990033"/>
                </a:solidFill>
              </a:rPr>
              <a:t>interquartile range</a:t>
            </a:r>
            <a:r>
              <a:rPr lang="en-US" altLang="en-US" b="1"/>
              <a:t> </a:t>
            </a:r>
            <a:r>
              <a:rPr lang="en-US" altLang="en-US"/>
              <a:t>is the difference between the upper and lower quartiles, and it is sometimes used as a measure of variability.</a:t>
            </a:r>
          </a:p>
          <a:p>
            <a:pPr eaLnBrk="0" hangingPunct="0">
              <a:buClrTx/>
              <a:buFontTx/>
              <a:buNone/>
            </a:pPr>
            <a:endParaRPr lang="en-US" altLang="en-US"/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US" altLang="en-US"/>
              <a:t> In general, the 100</a:t>
            </a:r>
            <a:r>
              <a:rPr lang="en-US" altLang="en-US" i="1"/>
              <a:t>k</a:t>
            </a:r>
            <a:r>
              <a:rPr lang="en-US" altLang="en-US"/>
              <a:t>th </a:t>
            </a:r>
            <a:r>
              <a:rPr lang="en-US" altLang="en-US" b="1">
                <a:solidFill>
                  <a:srgbClr val="990033"/>
                </a:solidFill>
              </a:rPr>
              <a:t>percentile</a:t>
            </a:r>
            <a:r>
              <a:rPr lang="en-US" altLang="en-US" b="1"/>
              <a:t> </a:t>
            </a:r>
            <a:r>
              <a:rPr lang="en-US" altLang="en-US"/>
              <a:t>is a data value such that approximately 100</a:t>
            </a:r>
            <a:r>
              <a:rPr lang="en-US" altLang="en-US" i="1"/>
              <a:t>k</a:t>
            </a:r>
            <a:r>
              <a:rPr lang="en-US" altLang="en-US"/>
              <a:t>% of the observations are at or below this value and approximately 100(1 -  </a:t>
            </a:r>
            <a:r>
              <a:rPr lang="en-US" altLang="en-US" i="1"/>
              <a:t>k</a:t>
            </a:r>
            <a:r>
              <a:rPr lang="en-US" altLang="en-US"/>
              <a:t>)% of them are above it.</a:t>
            </a:r>
          </a:p>
          <a:p>
            <a:pPr eaLnBrk="0" hangingPunct="0">
              <a:buClrTx/>
              <a:buFontTx/>
              <a:buNone/>
            </a:pPr>
            <a:endParaRPr lang="en-US" altLang="en-US" sz="2800"/>
          </a:p>
          <a:p>
            <a:pPr eaLnBrk="0" hangingPunct="0">
              <a:buClrTx/>
              <a:buFontTx/>
              <a:buNone/>
            </a:pPr>
            <a:endParaRPr lang="en-US" altLang="en-US" sz="28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63D6CB3-15AE-4F67-A377-6EBFCE1CA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54BC04A-B4B1-4B13-9672-9A2C346B5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7650" name="Line 2">
            <a:extLst>
              <a:ext uri="{FF2B5EF4-FFF2-40B4-BE49-F238E27FC236}">
                <a16:creationId xmlns:a16="http://schemas.microsoft.com/office/drawing/2014/main" id="{9488335A-BD73-41ED-A54D-8695D53EA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0A1FBE3-44F8-4BEB-8DE7-16951D25E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1534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/>
              <a:t> A </a:t>
            </a:r>
            <a:r>
              <a:rPr lang="en-GB" altLang="en-US" sz="2800" b="1">
                <a:solidFill>
                  <a:srgbClr val="3333CC"/>
                </a:solidFill>
              </a:rPr>
              <a:t>frequency distribution</a:t>
            </a:r>
            <a:r>
              <a:rPr lang="en-GB" altLang="en-US" sz="2800" b="1"/>
              <a:t> </a:t>
            </a:r>
            <a:r>
              <a:rPr lang="en-GB" altLang="en-US" sz="2800"/>
              <a:t>is a more compact summary of data than a stem-and-leaf diagram. </a:t>
            </a:r>
          </a:p>
          <a:p>
            <a:pPr eaLnBrk="0" hangingPunct="0">
              <a:buClrTx/>
              <a:buFontTx/>
              <a:buNone/>
            </a:pPr>
            <a:endParaRPr lang="en-GB" altLang="en-US" sz="2800"/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/>
              <a:t> To construct a frequency distribution, we must divide the range of the data into intervals, which are usually called </a:t>
            </a:r>
            <a:r>
              <a:rPr lang="en-GB" altLang="en-US" sz="2800" b="1">
                <a:solidFill>
                  <a:srgbClr val="3333CC"/>
                </a:solidFill>
              </a:rPr>
              <a:t>class intervals</a:t>
            </a:r>
            <a:r>
              <a:rPr lang="en-GB" altLang="en-US" sz="2800" b="1"/>
              <a:t>, </a:t>
            </a:r>
            <a:r>
              <a:rPr lang="en-GB" altLang="en-US" sz="2800" b="1">
                <a:solidFill>
                  <a:srgbClr val="3333CC"/>
                </a:solidFill>
              </a:rPr>
              <a:t>cells</a:t>
            </a:r>
            <a:r>
              <a:rPr lang="en-GB" altLang="en-US" sz="2800" b="1"/>
              <a:t>, </a:t>
            </a:r>
            <a:r>
              <a:rPr lang="en-GB" altLang="en-US" sz="2800"/>
              <a:t>or </a:t>
            </a:r>
            <a:r>
              <a:rPr lang="en-GB" altLang="en-US" sz="2800" b="1">
                <a:solidFill>
                  <a:srgbClr val="3333CC"/>
                </a:solidFill>
              </a:rPr>
              <a:t>bins</a:t>
            </a:r>
            <a:r>
              <a:rPr lang="en-GB" altLang="en-US" sz="2800" b="1"/>
              <a:t>.</a:t>
            </a:r>
          </a:p>
          <a:p>
            <a:pPr eaLnBrk="0" hangingPunct="0">
              <a:buClrTx/>
              <a:buFontTx/>
              <a:buNone/>
            </a:pPr>
            <a:endParaRPr lang="en-GB" altLang="en-US" sz="2800" b="1"/>
          </a:p>
          <a:p>
            <a:pPr eaLnBrk="0" hangingPunct="0">
              <a:buClrTx/>
              <a:buFontTx/>
              <a:buNone/>
            </a:pPr>
            <a:r>
              <a:rPr lang="en-GB" altLang="en-US" sz="2800" b="1"/>
              <a:t>Constructing a Histogram (Equal Bin Widths):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DBEC26E-FCF8-4962-BE2C-38ACDC76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95838"/>
            <a:ext cx="8915400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B001FAA5-1FC4-4B90-BDA3-7B1C49B83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BC38C1E4-8242-40F4-91D4-17342DFC0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B2D4795-B635-44CF-926D-2CF4143CA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35675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6-7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Histogram of compressive strength for 80 aluminum-lithium alloy specimens. 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FFF6A1D5-A03F-424F-8975-2373A029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7625"/>
            <a:ext cx="88392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FEDFFAAB-09C3-46FF-B183-B28691F5C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9698" name="Line 2">
            <a:extLst>
              <a:ext uri="{FF2B5EF4-FFF2-40B4-BE49-F238E27FC236}">
                <a16:creationId xmlns:a16="http://schemas.microsoft.com/office/drawing/2014/main" id="{E870471D-C872-4F70-A0A6-6FCF28E47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A1AB553-F323-4C17-95CD-A71E67D03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35675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6-8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A histogram of the compressive strength data from Minitab with 17 bins. 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D7244704-6AD9-40E5-BB50-964FC89A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3825"/>
            <a:ext cx="77724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93B53781-1F3E-4442-92AA-ABEDEA604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0722" name="Line 2">
            <a:extLst>
              <a:ext uri="{FF2B5EF4-FFF2-40B4-BE49-F238E27FC236}">
                <a16:creationId xmlns:a16="http://schemas.microsoft.com/office/drawing/2014/main" id="{65E59E35-31D3-4FE4-8F02-890509E18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A7853DD-CD3F-4197-87F4-2A23B174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35675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6-9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A histogram of the compressive strength data from Minitab with nine bins. 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64537C4C-EDB3-4E30-92A5-288333B8B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638800" cy="478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87AFF29C-8367-4549-9E38-FB496E095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1746" name="Line 2">
            <a:extLst>
              <a:ext uri="{FF2B5EF4-FFF2-40B4-BE49-F238E27FC236}">
                <a16:creationId xmlns:a16="http://schemas.microsoft.com/office/drawing/2014/main" id="{6AAC4471-28D2-4410-9627-10E2D8A22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75B1763-C274-457C-AFB2-9BC8C3E9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35675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6-10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A cumulative distribution plot of the compressive strength data from Minitab. 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60D364D6-829D-40D5-ABEF-AADB2A5BA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73175"/>
            <a:ext cx="7239000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7452186-8217-4498-8968-D08849A68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2770" name="Line 2">
            <a:extLst>
              <a:ext uri="{FF2B5EF4-FFF2-40B4-BE49-F238E27FC236}">
                <a16:creationId xmlns:a16="http://schemas.microsoft.com/office/drawing/2014/main" id="{02FEE1A4-F5D9-486C-A5F0-B7B2ED13D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643B699-7CA7-4C4C-A1D8-B8E1C255A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6-11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Histograms for symmetric and skewed distributions. 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C291AD1E-BE15-4EB4-8DAB-67D1B734A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016F5CFE-C9A7-4D52-99B5-ECF578732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 Summaries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E799C86-B498-472D-8DF0-1236B407C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123" name="Line 3">
            <a:extLst>
              <a:ext uri="{FF2B5EF4-FFF2-40B4-BE49-F238E27FC236}">
                <a16:creationId xmlns:a16="http://schemas.microsoft.com/office/drawing/2014/main" id="{6B747850-EFD9-4A94-B13C-6633D1437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6FFC0BD-E963-41E9-81FE-F1645D80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74914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altLang="en-US" sz="2800" b="1"/>
              <a:t>Definition: Sample Mean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EDA7BBE5-AA35-48CA-B753-94673FC7B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8991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343452BA-EEC3-4352-8A08-EDBC55204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2672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6-4 Box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3794" name="Line 2">
            <a:extLst>
              <a:ext uri="{FF2B5EF4-FFF2-40B4-BE49-F238E27FC236}">
                <a16:creationId xmlns:a16="http://schemas.microsoft.com/office/drawing/2014/main" id="{A7A5D23F-DC69-48FD-BEA5-2DCCCF91F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29718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8F88E1B-B329-4F01-950D-403AD66F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80010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/>
              <a:t> The </a:t>
            </a:r>
            <a:r>
              <a:rPr lang="en-GB" altLang="en-US" sz="2800" b="1"/>
              <a:t>box plot </a:t>
            </a:r>
            <a:r>
              <a:rPr lang="en-GB" altLang="en-US" sz="2800"/>
              <a:t>is a graphical display that simultaneously describes several important features of a data set, such as center, spread, departure from symmetry, and identification of observations that lie unusually far from the bulk of the data.</a:t>
            </a:r>
          </a:p>
          <a:p>
            <a:pPr eaLnBrk="0" hangingPunct="0">
              <a:buClrTx/>
              <a:buFontTx/>
              <a:buNone/>
            </a:pPr>
            <a:endParaRPr lang="en-GB" altLang="en-US" sz="2800"/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 Whisker</a:t>
            </a:r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 Outlier</a:t>
            </a:r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 Extreme outlier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E012C183-09CA-44F1-B6D4-2EF096B8C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2672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6-4 Box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4818" name="Line 2">
            <a:extLst>
              <a:ext uri="{FF2B5EF4-FFF2-40B4-BE49-F238E27FC236}">
                <a16:creationId xmlns:a16="http://schemas.microsoft.com/office/drawing/2014/main" id="{E68DAF4C-36D4-45F4-933F-1895F5954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29718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F5129A2-9690-40B9-A039-915BB532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81600"/>
            <a:ext cx="655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6-13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Description of a box plot. 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E4429398-FEA9-4C42-8011-CDA59037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36738"/>
            <a:ext cx="89916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89DDB30F-D107-48F3-965F-7EFFF4442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2672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6-4 Box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5842" name="Line 2">
            <a:extLst>
              <a:ext uri="{FF2B5EF4-FFF2-40B4-BE49-F238E27FC236}">
                <a16:creationId xmlns:a16="http://schemas.microsoft.com/office/drawing/2014/main" id="{4DD6D31D-98CE-4758-99C0-043ABB94A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29718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7940665-C03E-4E8C-9492-4D321DCAC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562600"/>
            <a:ext cx="7010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6-14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Box plot for compressive strength data in Table 6-2. 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31F12170-FC3E-4A40-90BA-39F906BA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0104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F912522-6713-4B12-B72E-C7217F51C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2672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6-4 Box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6866" name="Line 2">
            <a:extLst>
              <a:ext uri="{FF2B5EF4-FFF2-40B4-BE49-F238E27FC236}">
                <a16:creationId xmlns:a16="http://schemas.microsoft.com/office/drawing/2014/main" id="{5F92083E-113F-4020-9D76-16779D447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29718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A637AB0-EF72-4396-9FDF-2BEDBE701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2004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6-15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Comparative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box plots of a quality index at three plants. 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E844350F-DB40-4552-A1DD-D2D45F3D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50165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75BE0D0-01D4-4718-99A7-22DACA622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6-5 Time Sequence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7890" name="Line 2">
            <a:extLst>
              <a:ext uri="{FF2B5EF4-FFF2-40B4-BE49-F238E27FC236}">
                <a16:creationId xmlns:a16="http://schemas.microsoft.com/office/drawing/2014/main" id="{B7894917-79BC-44DF-9CF9-3A1217081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502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EAE1505-3EC2-4713-9D59-D786848B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924800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/>
              <a:t> A </a:t>
            </a:r>
            <a:r>
              <a:rPr lang="en-GB" altLang="en-US" sz="2800" b="1">
                <a:solidFill>
                  <a:srgbClr val="3333CC"/>
                </a:solidFill>
              </a:rPr>
              <a:t>time series</a:t>
            </a:r>
            <a:r>
              <a:rPr lang="en-GB" altLang="en-US" sz="2800" b="1"/>
              <a:t> </a:t>
            </a:r>
            <a:r>
              <a:rPr lang="en-GB" altLang="en-US" sz="2800"/>
              <a:t>or </a:t>
            </a:r>
            <a:r>
              <a:rPr lang="en-GB" altLang="en-US" sz="2800" b="1">
                <a:solidFill>
                  <a:srgbClr val="3333CC"/>
                </a:solidFill>
              </a:rPr>
              <a:t>time sequence</a:t>
            </a:r>
            <a:r>
              <a:rPr lang="en-GB" altLang="en-US" sz="2800" b="1"/>
              <a:t> </a:t>
            </a:r>
            <a:r>
              <a:rPr lang="en-GB" altLang="en-US" sz="2800"/>
              <a:t>is a data set in which the observations are recorded in the order in which they occur. </a:t>
            </a:r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/>
              <a:t> A </a:t>
            </a:r>
            <a:r>
              <a:rPr lang="en-GB" altLang="en-US" sz="2800" b="1">
                <a:solidFill>
                  <a:srgbClr val="990033"/>
                </a:solidFill>
              </a:rPr>
              <a:t>time series plot</a:t>
            </a:r>
            <a:r>
              <a:rPr lang="en-GB" altLang="en-US" sz="2800" b="1"/>
              <a:t> </a:t>
            </a:r>
            <a:r>
              <a:rPr lang="en-GB" altLang="en-US" sz="2800"/>
              <a:t>is a graph in which the vertical axis denotes the observed value of the variable (say </a:t>
            </a:r>
            <a:r>
              <a:rPr lang="en-GB" altLang="en-US" sz="2800" i="1"/>
              <a:t>x</a:t>
            </a:r>
            <a:r>
              <a:rPr lang="en-GB" altLang="en-US" sz="2800"/>
              <a:t>) and the horizontal axis denotes the time (which could be minutes, days, years, etc.). </a:t>
            </a:r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/>
              <a:t> When measurements are plotted as a time series, we</a:t>
            </a:r>
          </a:p>
          <a:p>
            <a:pPr eaLnBrk="0" hangingPunct="0">
              <a:buClrTx/>
              <a:buFontTx/>
              <a:buNone/>
            </a:pPr>
            <a:r>
              <a:rPr lang="en-GB" altLang="en-US" sz="2800"/>
              <a:t>often see</a:t>
            </a:r>
          </a:p>
          <a:p>
            <a:pPr lvl="1" indent="0"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trends, </a:t>
            </a:r>
          </a:p>
          <a:p>
            <a:pPr lvl="1" indent="0"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cycles, or </a:t>
            </a:r>
          </a:p>
          <a:p>
            <a:pPr lvl="1" indent="0"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other broad features of the data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261F1EC9-4279-4CEC-A435-01506ABF1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6-5 Time Sequence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8914" name="Line 2">
            <a:extLst>
              <a:ext uri="{FF2B5EF4-FFF2-40B4-BE49-F238E27FC236}">
                <a16:creationId xmlns:a16="http://schemas.microsoft.com/office/drawing/2014/main" id="{936E677C-7DB8-4F40-A3AF-8AF5EF29E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502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4839958-52AF-4FC5-8067-3ECC0017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845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6-16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Company sales by year (a) and by quarter (b). 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5F3C8A58-5D38-499B-8DD2-F49561DF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C2093B1C-348B-477D-B569-D7B277A8B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6-5 Time Sequence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9938" name="Line 2">
            <a:extLst>
              <a:ext uri="{FF2B5EF4-FFF2-40B4-BE49-F238E27FC236}">
                <a16:creationId xmlns:a16="http://schemas.microsoft.com/office/drawing/2014/main" id="{604EE736-B98A-4D32-95A6-16D4195C4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38200"/>
            <a:ext cx="502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C03F7C4-FA96-4242-AEA8-4184FE06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19800"/>
            <a:ext cx="845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6-17</a:t>
            </a:r>
            <a:r>
              <a:rPr lang="en-US" altLang="en-US" b="1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A digidot plot of the compressive strength data in Table 6-2. 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97FF910C-913F-4C60-BBCE-7BBD058B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28A6DD65-C0AA-4895-A030-6FB3A33C9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6-5 Time Sequence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0962" name="Line 2">
            <a:extLst>
              <a:ext uri="{FF2B5EF4-FFF2-40B4-BE49-F238E27FC236}">
                <a16:creationId xmlns:a16="http://schemas.microsoft.com/office/drawing/2014/main" id="{50B3D2C8-EFF2-4A97-9BE8-D56EA8A5C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38200"/>
            <a:ext cx="502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7F4C66F-E0AD-4616-9F7B-167EFD7E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81600"/>
            <a:ext cx="845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6-18</a:t>
            </a:r>
            <a:r>
              <a:rPr lang="en-US" altLang="en-US" b="1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A digidot plot of chemical process concentration readings, observed hourly. 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F9BDA64B-EAAF-4432-A258-7DBA28BD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53EF3E57-507B-47E6-9103-176A9186956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09600" y="1600200"/>
            <a:ext cx="7772400" cy="4114800"/>
          </a:xfrm>
          <a:ln/>
        </p:spPr>
        <p:txBody>
          <a:bodyPr anchor="t"/>
          <a:lstStyle/>
          <a:p>
            <a:pPr marL="342900" indent="-339725" algn="l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3200" b="1"/>
          </a:p>
          <a:p>
            <a:pPr marL="342900" indent="-339725" algn="l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3200" b="1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237F16C-315D-4B02-A045-4932BB77E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207A1EEF-801B-4541-93CB-B76744D6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905000"/>
            <a:ext cx="9093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C20BD83C-E7A9-4F90-8005-09BF4CFC2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BF0FA40-04ED-494D-B2A7-2C60AF1D8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8458DA42-8F96-4253-9FE5-ABE25D409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57A8E33-93BA-4CA6-B400-802AD4AD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74914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>
                <a:solidFill>
                  <a:srgbClr val="990033"/>
                </a:solidFill>
              </a:rPr>
              <a:t>Example 6-1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00DD282E-47B0-4E26-9760-168E3C15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C3FB69EF-49EF-4983-8B18-55AED1265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6F350E7-843E-4D8C-8F52-7AD11E0CC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48742333-C285-442A-97F6-F019918D2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906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DA3701D-515C-4C3B-96FE-8668E766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7491413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Population Mean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/>
              <a:t>For a finite population with </a:t>
            </a:r>
            <a:r>
              <a:rPr lang="en-GB" altLang="en-US" sz="2800" i="1"/>
              <a:t>N</a:t>
            </a:r>
            <a:r>
              <a:rPr lang="en-GB" altLang="en-US" sz="2800"/>
              <a:t> measurements, the mean is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C0222B6-B70C-4391-BF78-DD1B0A30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76800"/>
            <a:ext cx="80772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/>
              <a:t>The </a:t>
            </a:r>
            <a:r>
              <a:rPr lang="en-GB" altLang="en-US" sz="2800">
                <a:solidFill>
                  <a:srgbClr val="00CC99"/>
                </a:solidFill>
              </a:rPr>
              <a:t>sample mean</a:t>
            </a:r>
            <a:r>
              <a:rPr lang="en-GB" altLang="en-US" sz="2800"/>
              <a:t> is a reasonable estimate of the </a:t>
            </a:r>
            <a:r>
              <a:rPr lang="en-GB" altLang="en-US" sz="2800">
                <a:solidFill>
                  <a:srgbClr val="FF00FF"/>
                </a:solidFill>
              </a:rPr>
              <a:t>population mean</a:t>
            </a:r>
            <a:r>
              <a:rPr lang="en-GB" altLang="en-US" sz="2800"/>
              <a:t>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AC82109-6521-496D-9B81-84C00182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73914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0458E625-48F5-4BBE-AAF6-021FA6EE0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8BD5A1C-5D72-4B6A-BA03-B39C0750C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0F574D7E-2563-40FE-9ECE-FCC7AF5D9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E930048-97A8-4AB0-BFB9-218774136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74914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Definition: Sample Variance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ED69964D-D11A-49CF-9AD1-C5D2C1C6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14600"/>
            <a:ext cx="8991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9BE9952C-7C31-4818-A1A9-51FA2AC77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E8800EB-BE00-4761-9F2F-402243A4B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3D770DCE-58AA-4A57-B46A-D8E4A4A90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B17B64B-13C6-4BBE-B309-609ABB7B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How Does the Sample Variance Measure Variability?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527910D-F430-4601-9E28-B93BBA4B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91200"/>
            <a:ext cx="8153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6-2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How the sample variance measures variability through the deviations           .</a:t>
            </a:r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E5BAA2DE-8E17-4232-9726-6E3460877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61722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4" imgW="419040" imgH="201960" progId="">
                  <p:embed/>
                </p:oleObj>
              </mc:Choice>
              <mc:Fallback>
                <p:oleObj r:id="rId4" imgW="419040" imgH="2019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172200"/>
                        <a:ext cx="7620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7" name="Picture 7">
            <a:extLst>
              <a:ext uri="{FF2B5EF4-FFF2-40B4-BE49-F238E27FC236}">
                <a16:creationId xmlns:a16="http://schemas.microsoft.com/office/drawing/2014/main" id="{EAAC3A56-029F-4216-B782-6CCD789A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85800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EC194BFE-A7A9-4CAC-8150-50D77342F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16FEF5A-BEB4-4D5C-B49F-9986A384A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31A5EA7E-44EB-4D4D-B027-B9FCC3647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3C71C00-54BB-4D63-BF5E-A63920B88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>
                <a:solidFill>
                  <a:srgbClr val="990033"/>
                </a:solidFill>
              </a:rPr>
              <a:t>Example 6-2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79675B82-D133-4484-BCF1-E966A568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428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A39F7395-D46A-4949-B574-F4E35A589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B4A2BB8-0736-41C4-9886-8EC88A31F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4F471882-0FC0-4FDD-A6F3-1097CB09F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4C0CB244-BAF7-48ED-97EA-933CC245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2960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1046</Words>
  <Application>Microsoft Office PowerPoint</Application>
  <PresentationFormat>On-screen Show (4:3)</PresentationFormat>
  <Paragraphs>109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Times New Roman</vt:lpstr>
      <vt:lpstr>Microsoft YaHei</vt:lpstr>
      <vt:lpstr>Segoe UI</vt:lpstr>
      <vt:lpstr>Arial</vt:lpstr>
      <vt:lpstr>Office Theme</vt:lpstr>
      <vt:lpstr>PowerPoint Presentation</vt:lpstr>
      <vt:lpstr>PowerPoint Presentation</vt:lpstr>
      <vt:lpstr>6-1 Numerical Summaries </vt:lpstr>
      <vt:lpstr>6-1 Numerical Summaries  </vt:lpstr>
      <vt:lpstr>6-1 Numerical Summaries  </vt:lpstr>
      <vt:lpstr>6-1 Numerical Summaries  </vt:lpstr>
      <vt:lpstr>6-1 Numerical Summaries  </vt:lpstr>
      <vt:lpstr>6-1 Numerical Summaries  </vt:lpstr>
      <vt:lpstr>6-1 Numerical Summaries  </vt:lpstr>
      <vt:lpstr>6-1 Numerical Summaries  </vt:lpstr>
      <vt:lpstr>6-1 Numerical Summaries  </vt:lpstr>
      <vt:lpstr>6-1 Numerical Summaries  </vt:lpstr>
      <vt:lpstr>6-2 Stem-and-Leaf Diagrams  </vt:lpstr>
      <vt:lpstr>6-2 Stem-and-Leaf Diagrams  </vt:lpstr>
      <vt:lpstr>6-2 Stem-and-Leaf Diagrams  </vt:lpstr>
      <vt:lpstr>6-2 Stem-and-Leaf Diagrams  </vt:lpstr>
      <vt:lpstr>6-2 Stem-and-Leaf Diagrams  </vt:lpstr>
      <vt:lpstr>6-2 Stem-and-Leaf Diagrams  </vt:lpstr>
      <vt:lpstr>6-2 Stem-and-Leaf Diagrams  </vt:lpstr>
      <vt:lpstr>6-2 Stem-and-Leaf Diagrams  </vt:lpstr>
      <vt:lpstr>6-2 Stem-and-Leaf Diagrams  </vt:lpstr>
      <vt:lpstr>6-2 Stem-and-Leaf Diagrams  </vt:lpstr>
      <vt:lpstr>6-2 Stem-and-Leaf Diagrams  </vt:lpstr>
      <vt:lpstr>6-3 Frequency Distributions and Histograms  </vt:lpstr>
      <vt:lpstr>6-3 Frequency Distributions and Histograms  </vt:lpstr>
      <vt:lpstr>6-3 Frequency Distributions and Histograms  </vt:lpstr>
      <vt:lpstr>6-3 Frequency Distributions and Histograms  </vt:lpstr>
      <vt:lpstr>6-3 Frequency Distributions and Histograms  </vt:lpstr>
      <vt:lpstr>6-3 Frequency Distributions and Histograms  </vt:lpstr>
      <vt:lpstr>6-4 Box Plots  </vt:lpstr>
      <vt:lpstr>6-4 Box Plots  </vt:lpstr>
      <vt:lpstr>6-4 Box Plots  </vt:lpstr>
      <vt:lpstr>6-4 Box Plots  </vt:lpstr>
      <vt:lpstr>6-5 Time Sequence Plots  </vt:lpstr>
      <vt:lpstr>6-5 Time Sequence Plots  </vt:lpstr>
      <vt:lpstr>6-5 Time Sequence Plots  </vt:lpstr>
      <vt:lpstr>6-5 Time Sequence Plots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Nguyen Viet Anh (FE FPTU HN)</cp:lastModifiedBy>
  <cp:revision>235</cp:revision>
  <cp:lastPrinted>1601-01-01T00:00:00Z</cp:lastPrinted>
  <dcterms:created xsi:type="dcterms:W3CDTF">2002-10-13T02:50:51Z</dcterms:created>
  <dcterms:modified xsi:type="dcterms:W3CDTF">2021-06-09T02:11:01Z</dcterms:modified>
</cp:coreProperties>
</file>