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60" r:id="rId4"/>
    <p:sldId id="503" r:id="rId5"/>
    <p:sldId id="431" r:id="rId6"/>
    <p:sldId id="546" r:id="rId7"/>
    <p:sldId id="577" r:id="rId8"/>
    <p:sldId id="578" r:id="rId9"/>
    <p:sldId id="582" r:id="rId10"/>
    <p:sldId id="579" r:id="rId11"/>
    <p:sldId id="580" r:id="rId12"/>
    <p:sldId id="581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9933"/>
    <a:srgbClr val="FF00FF"/>
    <a:srgbClr val="99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6" d="100"/>
          <a:sy n="66" d="100"/>
        </p:scale>
        <p:origin x="-127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4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E0B3E9-2040-4625-AFA5-EAD9B243BB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07A7A1-3C52-4A97-BD54-0B34AB8235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D7DA6F-4B53-432F-9EAC-356166D41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51A7B-A46E-43A7-86EA-350E22E597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8A59E5-61B5-4C53-BC03-6BE07F251B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DE591E-EA2D-430F-8819-AF6F4380ED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1CE78F-DA64-457E-8C82-333B84178F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F2B26D-DD75-4505-8602-CA89A0E45C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8B06EC-15E0-444E-B44E-9807BB0FFA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4091F5-DFC0-44C3-A29E-1268237715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C47BB6-6C69-4EC5-BB89-FADDC950C3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38D0C05-FEEC-49EF-8F38-F4ACB3569C4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52400"/>
            <a:ext cx="7315200" cy="664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72400" cy="1143000"/>
          </a:xfrm>
          <a:noFill/>
          <a:ln/>
        </p:spPr>
        <p:txBody>
          <a:bodyPr/>
          <a:lstStyle/>
          <a:p>
            <a:pPr algn="l"/>
            <a:r>
              <a:rPr lang="en-US" sz="4000" b="1"/>
              <a:t>7.2 Sampling Distributions and the Central Limit Theorem</a:t>
            </a:r>
          </a:p>
        </p:txBody>
      </p:sp>
      <p:sp>
        <p:nvSpPr>
          <p:cNvPr id="334853" name="Line 5"/>
          <p:cNvSpPr>
            <a:spLocks noChangeShapeType="1"/>
          </p:cNvSpPr>
          <p:nvPr/>
        </p:nvSpPr>
        <p:spPr bwMode="auto">
          <a:xfrm>
            <a:off x="533400" y="1428750"/>
            <a:ext cx="815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4854" name="Rectangle 6"/>
          <p:cNvSpPr>
            <a:spLocks noChangeArrowheads="1"/>
          </p:cNvSpPr>
          <p:nvPr/>
        </p:nvSpPr>
        <p:spPr bwMode="auto">
          <a:xfrm>
            <a:off x="433388" y="1524000"/>
            <a:ext cx="74914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990033"/>
                </a:solidFill>
              </a:rPr>
              <a:t>Example 7-1</a:t>
            </a:r>
          </a:p>
        </p:txBody>
      </p:sp>
      <p:pic>
        <p:nvPicPr>
          <p:cNvPr id="334858" name="Picture 10"/>
          <p:cNvPicPr>
            <a:picLocks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8600" y="2057400"/>
            <a:ext cx="8610600" cy="4627563"/>
          </a:xfrm>
          <a:noFill/>
          <a:ln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6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1143000"/>
          </a:xfrm>
          <a:noFill/>
          <a:ln/>
        </p:spPr>
        <p:txBody>
          <a:bodyPr/>
          <a:lstStyle/>
          <a:p>
            <a:pPr algn="l"/>
            <a:r>
              <a:rPr lang="en-US" sz="4000" b="1"/>
              <a:t>7.2 Sampling Distributions and the Central Limit Theorem</a:t>
            </a:r>
          </a:p>
        </p:txBody>
      </p:sp>
      <p:sp>
        <p:nvSpPr>
          <p:cNvPr id="335877" name="Line 5"/>
          <p:cNvSpPr>
            <a:spLocks noChangeShapeType="1"/>
          </p:cNvSpPr>
          <p:nvPr/>
        </p:nvSpPr>
        <p:spPr bwMode="auto">
          <a:xfrm>
            <a:off x="533400" y="1428750"/>
            <a:ext cx="815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5879" name="Rectangle 7"/>
          <p:cNvSpPr>
            <a:spLocks noChangeArrowheads="1"/>
          </p:cNvSpPr>
          <p:nvPr/>
        </p:nvSpPr>
        <p:spPr bwMode="auto">
          <a:xfrm>
            <a:off x="1981200" y="58674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9900"/>
                </a:solidFill>
                <a:latin typeface="Arial" pitchFamily="34" charset="0"/>
              </a:rPr>
              <a:t>Figure 7-2</a:t>
            </a:r>
            <a:r>
              <a:rPr lang="en-US" b="1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>
                <a:solidFill>
                  <a:srgbClr val="000000"/>
                </a:solidFill>
                <a:latin typeface="Arial" pitchFamily="34" charset="0"/>
              </a:rPr>
              <a:t>Probability for Example 7-1</a:t>
            </a:r>
            <a:endParaRPr lang="en-US" sz="2800">
              <a:solidFill>
                <a:srgbClr val="000000"/>
              </a:solidFill>
              <a:latin typeface="Times New Roman PS" charset="0"/>
            </a:endParaRPr>
          </a:p>
        </p:txBody>
      </p:sp>
      <p:pic>
        <p:nvPicPr>
          <p:cNvPr id="335883" name="Picture 11"/>
          <p:cNvPicPr>
            <a:picLocks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5800" y="1981200"/>
            <a:ext cx="7772400" cy="37338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900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04800" y="2743200"/>
            <a:ext cx="8839200" cy="3487738"/>
          </a:xfrm>
          <a:noFill/>
          <a:ln/>
        </p:spPr>
      </p:pic>
      <p:sp>
        <p:nvSpPr>
          <p:cNvPr id="336901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143000"/>
          </a:xfrm>
          <a:noFill/>
          <a:ln/>
        </p:spPr>
        <p:txBody>
          <a:bodyPr/>
          <a:lstStyle/>
          <a:p>
            <a:pPr algn="l"/>
            <a:r>
              <a:rPr lang="en-US" sz="4000" b="1"/>
              <a:t>7.2 Sampling Distributions and the Central Limit Theorem</a:t>
            </a:r>
          </a:p>
        </p:txBody>
      </p:sp>
      <p:sp>
        <p:nvSpPr>
          <p:cNvPr id="336902" name="Line 6"/>
          <p:cNvSpPr>
            <a:spLocks noChangeShapeType="1"/>
          </p:cNvSpPr>
          <p:nvPr/>
        </p:nvSpPr>
        <p:spPr bwMode="auto">
          <a:xfrm>
            <a:off x="533400" y="1428750"/>
            <a:ext cx="815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6903" name="Rectangle 7"/>
          <p:cNvSpPr>
            <a:spLocks noChangeArrowheads="1"/>
          </p:cNvSpPr>
          <p:nvPr/>
        </p:nvSpPr>
        <p:spPr bwMode="auto">
          <a:xfrm>
            <a:off x="381000" y="1600200"/>
            <a:ext cx="74914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Approximate Sampling Distribution of a Difference in Sample Means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990600"/>
            <a:ext cx="8915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7-1 Introduction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109572" name="Line 4"/>
          <p:cNvSpPr>
            <a:spLocks noChangeShapeType="1"/>
          </p:cNvSpPr>
          <p:nvPr/>
        </p:nvSpPr>
        <p:spPr bwMode="auto">
          <a:xfrm>
            <a:off x="762000" y="1219200"/>
            <a:ext cx="3429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457200" y="1295400"/>
            <a:ext cx="8229600" cy="479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800">
                <a:latin typeface="TimesNewRomanPS" charset="0"/>
              </a:rPr>
              <a:t> The field of statistical inference consists of those methods used to make decisions or to draw conclusions about a </a:t>
            </a:r>
            <a:r>
              <a:rPr lang="en-US" sz="2800" b="1">
                <a:solidFill>
                  <a:srgbClr val="990033"/>
                </a:solidFill>
                <a:latin typeface="TimesNewRomanPS-Bold" charset="0"/>
              </a:rPr>
              <a:t>population</a:t>
            </a:r>
            <a:r>
              <a:rPr lang="en-US" sz="2800" b="1">
                <a:latin typeface="TimesNewRomanPS-Bold" charset="0"/>
              </a:rPr>
              <a:t>.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800" b="1">
                <a:latin typeface="TimesNewRomanPS-Bold" charset="0"/>
              </a:rPr>
              <a:t>  </a:t>
            </a:r>
            <a:r>
              <a:rPr lang="en-US" sz="2800">
                <a:latin typeface="TimesNewRomanPS" charset="0"/>
              </a:rPr>
              <a:t>These methods utilize the information contained in a </a:t>
            </a:r>
            <a:r>
              <a:rPr lang="en-US" sz="2800" b="1">
                <a:solidFill>
                  <a:schemeClr val="accent1"/>
                </a:solidFill>
                <a:latin typeface="TimesNewRomanPS-Bold" charset="0"/>
              </a:rPr>
              <a:t>sample</a:t>
            </a:r>
            <a:r>
              <a:rPr lang="en-US" sz="2800" b="1">
                <a:latin typeface="TimesNewRomanPS-Bold" charset="0"/>
              </a:rPr>
              <a:t> </a:t>
            </a:r>
            <a:r>
              <a:rPr lang="en-US" sz="2800">
                <a:latin typeface="TimesNewRomanPS" charset="0"/>
              </a:rPr>
              <a:t>from the population in drawing conclusions.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800">
                <a:latin typeface="TimesNewRomanPS" charset="0"/>
              </a:rPr>
              <a:t>  </a:t>
            </a:r>
            <a:r>
              <a:rPr lang="en-US" sz="2800"/>
              <a:t>Statistical inference may be divided into two major areas: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800"/>
              <a:t>  </a:t>
            </a:r>
            <a:r>
              <a:rPr lang="en-US" sz="2800">
                <a:solidFill>
                  <a:schemeClr val="accent2"/>
                </a:solidFill>
              </a:rPr>
              <a:t>Parameter estimation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800"/>
              <a:t>  </a:t>
            </a:r>
            <a:r>
              <a:rPr lang="en-US" sz="2800">
                <a:solidFill>
                  <a:schemeClr val="accent2"/>
                </a:solidFill>
              </a:rPr>
              <a:t>Hypothesis testing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256004" name="Line 4"/>
          <p:cNvSpPr>
            <a:spLocks noChangeShapeType="1"/>
          </p:cNvSpPr>
          <p:nvPr/>
        </p:nvSpPr>
        <p:spPr bwMode="auto">
          <a:xfrm>
            <a:off x="838200" y="990600"/>
            <a:ext cx="3276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005" name="Rectangle 5"/>
          <p:cNvSpPr>
            <a:spLocks noChangeArrowheads="1"/>
          </p:cNvSpPr>
          <p:nvPr/>
        </p:nvSpPr>
        <p:spPr bwMode="auto">
          <a:xfrm>
            <a:off x="304800" y="3810000"/>
            <a:ext cx="74914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9900"/>
                </a:solidFill>
              </a:rPr>
              <a:t>Definition</a:t>
            </a:r>
            <a:endParaRPr lang="en-US" sz="2800">
              <a:solidFill>
                <a:srgbClr val="009900"/>
              </a:solidFill>
            </a:endParaRPr>
          </a:p>
        </p:txBody>
      </p:sp>
      <p:sp>
        <p:nvSpPr>
          <p:cNvPr id="256009" name="Rectangle 9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4572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7-1 Introduction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pic>
        <p:nvPicPr>
          <p:cNvPr id="256010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5400"/>
            <a:ext cx="9144000" cy="137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11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6670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13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4495800"/>
            <a:ext cx="891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182276" name="Line 4"/>
          <p:cNvSpPr>
            <a:spLocks noChangeShapeType="1"/>
          </p:cNvSpPr>
          <p:nvPr/>
        </p:nvSpPr>
        <p:spPr bwMode="auto">
          <a:xfrm>
            <a:off x="762000" y="990600"/>
            <a:ext cx="3276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284" name="Rectangle 1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7-1 Introduction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pic>
        <p:nvPicPr>
          <p:cNvPr id="182285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28800"/>
            <a:ext cx="9144000" cy="272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00035" name="Line 3"/>
          <p:cNvSpPr>
            <a:spLocks noChangeShapeType="1"/>
          </p:cNvSpPr>
          <p:nvPr/>
        </p:nvSpPr>
        <p:spPr bwMode="auto">
          <a:xfrm>
            <a:off x="762000" y="990600"/>
            <a:ext cx="3276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003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7-1 Introduction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pic>
        <p:nvPicPr>
          <p:cNvPr id="30003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28800"/>
            <a:ext cx="9144000" cy="341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924800" cy="1143000"/>
          </a:xfrm>
        </p:spPr>
        <p:txBody>
          <a:bodyPr/>
          <a:lstStyle/>
          <a:p>
            <a:pPr algn="l"/>
            <a:r>
              <a:rPr lang="en-US" sz="3600" b="1"/>
              <a:t>7.2 Sampling Distributions and the Central Limit Theorem</a:t>
            </a:r>
          </a:p>
        </p:txBody>
      </p:sp>
      <p:sp>
        <p:nvSpPr>
          <p:cNvPr id="332804" name="Line 4"/>
          <p:cNvSpPr>
            <a:spLocks noChangeShapeType="1"/>
          </p:cNvSpPr>
          <p:nvPr/>
        </p:nvSpPr>
        <p:spPr bwMode="auto">
          <a:xfrm>
            <a:off x="533400" y="1371600"/>
            <a:ext cx="815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332805" name="Picture 5"/>
          <p:cNvPicPr>
            <a:picLocks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2400" y="3703638"/>
            <a:ext cx="8991600" cy="1173162"/>
          </a:xfrm>
          <a:noFill/>
          <a:ln/>
        </p:spPr>
      </p:pic>
      <p:pic>
        <p:nvPicPr>
          <p:cNvPr id="33280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4981575"/>
            <a:ext cx="89154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280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5980113"/>
            <a:ext cx="8915400" cy="80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2809" name="Rectangle 9"/>
          <p:cNvSpPr>
            <a:spLocks noChangeArrowheads="1"/>
          </p:cNvSpPr>
          <p:nvPr/>
        </p:nvSpPr>
        <p:spPr bwMode="auto">
          <a:xfrm>
            <a:off x="304800" y="1614488"/>
            <a:ext cx="8001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9900"/>
                </a:solidFill>
              </a:rPr>
              <a:t>Statistical inference</a:t>
            </a:r>
            <a:r>
              <a:rPr lang="en-US"/>
              <a:t> is concerned with making </a:t>
            </a:r>
            <a:r>
              <a:rPr lang="en-US">
                <a:solidFill>
                  <a:srgbClr val="FF00FF"/>
                </a:solidFill>
              </a:rPr>
              <a:t>decisions</a:t>
            </a:r>
            <a:r>
              <a:rPr lang="en-US"/>
              <a:t> about a population based on the information contained in a random sample from that population.</a:t>
            </a:r>
            <a:endParaRPr lang="en-US" sz="2800" b="1"/>
          </a:p>
          <a:p>
            <a:pPr>
              <a:spcBef>
                <a:spcPct val="50000"/>
              </a:spcBef>
            </a:pPr>
            <a:r>
              <a:rPr lang="en-US" sz="2800" b="1"/>
              <a:t>Definitions: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pPr algn="l"/>
            <a:r>
              <a:rPr lang="en-US" sz="3600" b="1"/>
              <a:t>7.2 Sampling Distributions and the Central Limit Theorem</a:t>
            </a:r>
          </a:p>
        </p:txBody>
      </p:sp>
      <p:sp>
        <p:nvSpPr>
          <p:cNvPr id="333828" name="Line 4"/>
          <p:cNvSpPr>
            <a:spLocks noChangeShapeType="1"/>
          </p:cNvSpPr>
          <p:nvPr/>
        </p:nvSpPr>
        <p:spPr bwMode="auto">
          <a:xfrm>
            <a:off x="533400" y="1371600"/>
            <a:ext cx="815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333829" name="Picture 5"/>
          <p:cNvPicPr>
            <a:picLocks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8600" y="1701800"/>
            <a:ext cx="8686800" cy="1270000"/>
          </a:xfrm>
          <a:noFill/>
          <a:ln/>
        </p:spPr>
      </p:pic>
      <p:pic>
        <p:nvPicPr>
          <p:cNvPr id="3338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200400"/>
            <a:ext cx="89916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5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143000"/>
          </a:xfrm>
          <a:noFill/>
          <a:ln/>
        </p:spPr>
        <p:txBody>
          <a:bodyPr/>
          <a:lstStyle/>
          <a:p>
            <a:pPr algn="l"/>
            <a:r>
              <a:rPr lang="en-US" sz="4000" b="1"/>
              <a:t>7.2 Sampling Distributions and the Central Limit Theorem</a:t>
            </a:r>
          </a:p>
        </p:txBody>
      </p:sp>
      <p:sp>
        <p:nvSpPr>
          <p:cNvPr id="337926" name="Line 6"/>
          <p:cNvSpPr>
            <a:spLocks noChangeShapeType="1"/>
          </p:cNvSpPr>
          <p:nvPr/>
        </p:nvSpPr>
        <p:spPr bwMode="auto">
          <a:xfrm>
            <a:off x="533400" y="1371600"/>
            <a:ext cx="815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28" name="Rectangle 8"/>
          <p:cNvSpPr>
            <a:spLocks noChangeArrowheads="1"/>
          </p:cNvSpPr>
          <p:nvPr/>
        </p:nvSpPr>
        <p:spPr bwMode="auto">
          <a:xfrm>
            <a:off x="457200" y="1828800"/>
            <a:ext cx="3733800" cy="179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9900"/>
                </a:solidFill>
                <a:latin typeface="Arial" pitchFamily="34" charset="0"/>
              </a:rPr>
              <a:t>Figure 7-1 </a:t>
            </a:r>
            <a:r>
              <a:rPr lang="en-US">
                <a:latin typeface="Arial" pitchFamily="34" charset="0"/>
              </a:rPr>
              <a:t>Distributions of average scores from throwing dice. </a:t>
            </a:r>
            <a:r>
              <a:rPr lang="en-US" sz="2000">
                <a:latin typeface="Arial" pitchFamily="34" charset="0"/>
              </a:rPr>
              <a:t>[Adapted with permission from Box, Hunter, and Hunter (1978)</a:t>
            </a: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.]</a:t>
            </a:r>
            <a:endParaRPr lang="en-US" sz="2000">
              <a:solidFill>
                <a:srgbClr val="000000"/>
              </a:solidFill>
              <a:latin typeface="Times New Roman PS" charset="0"/>
            </a:endParaRPr>
          </a:p>
        </p:txBody>
      </p:sp>
      <p:pic>
        <p:nvPicPr>
          <p:cNvPr id="337929" name="Picture 9"/>
          <p:cNvPicPr>
            <a:picLocks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800600" y="1600200"/>
            <a:ext cx="2971800" cy="4724400"/>
          </a:xfrm>
          <a:noFill/>
          <a:ln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179</Words>
  <Application>Microsoft Office PowerPoint</Application>
  <PresentationFormat>On-screen Show (4:3)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Times New Roman</vt:lpstr>
      <vt:lpstr>TimesNewRomanPS</vt:lpstr>
      <vt:lpstr>TimesNewRomanPS-Bold</vt:lpstr>
      <vt:lpstr>Arial</vt:lpstr>
      <vt:lpstr>Times New Roman PS</vt:lpstr>
      <vt:lpstr>Symbol</vt:lpstr>
      <vt:lpstr>Default Design</vt:lpstr>
      <vt:lpstr>Slide 1</vt:lpstr>
      <vt:lpstr>Slide 2</vt:lpstr>
      <vt:lpstr>7-1 Introduction </vt:lpstr>
      <vt:lpstr>7-1 Introduction </vt:lpstr>
      <vt:lpstr>7-1 Introduction </vt:lpstr>
      <vt:lpstr>7-1 Introduction </vt:lpstr>
      <vt:lpstr>7.2 Sampling Distributions and the Central Limit Theorem</vt:lpstr>
      <vt:lpstr>7.2 Sampling Distributions and the Central Limit Theorem</vt:lpstr>
      <vt:lpstr>7.2 Sampling Distributions and the Central Limit Theorem</vt:lpstr>
      <vt:lpstr>7.2 Sampling Distributions and the Central Limit Theorem</vt:lpstr>
      <vt:lpstr>7.2 Sampling Distributions and the Central Limit Theorem</vt:lpstr>
      <vt:lpstr>7.2 Sampling Distributions and the Central Limit Theorem</vt:lpstr>
    </vt:vector>
  </TitlesOfParts>
  <Company>CBS Consulting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Connie Borror</dc:creator>
  <cp:lastModifiedBy>Admin</cp:lastModifiedBy>
  <cp:revision>252</cp:revision>
  <dcterms:created xsi:type="dcterms:W3CDTF">2002-10-13T02:50:51Z</dcterms:created>
  <dcterms:modified xsi:type="dcterms:W3CDTF">2019-12-30T23:25:38Z</dcterms:modified>
</cp:coreProperties>
</file>