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503" r:id="rId5"/>
    <p:sldId id="577" r:id="rId6"/>
    <p:sldId id="578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6" r:id="rId15"/>
    <p:sldId id="593" r:id="rId16"/>
    <p:sldId id="594" r:id="rId17"/>
    <p:sldId id="595" r:id="rId18"/>
    <p:sldId id="587" r:id="rId19"/>
    <p:sldId id="588" r:id="rId20"/>
    <p:sldId id="589" r:id="rId21"/>
    <p:sldId id="590" r:id="rId22"/>
    <p:sldId id="591" r:id="rId23"/>
    <p:sldId id="592" r:id="rId24"/>
    <p:sldId id="596" r:id="rId25"/>
    <p:sldId id="597" r:id="rId26"/>
    <p:sldId id="598" r:id="rId27"/>
    <p:sldId id="599" r:id="rId28"/>
    <p:sldId id="619" r:id="rId29"/>
    <p:sldId id="620" r:id="rId30"/>
    <p:sldId id="621" r:id="rId31"/>
    <p:sldId id="603" r:id="rId32"/>
    <p:sldId id="604" r:id="rId33"/>
    <p:sldId id="605" r:id="rId34"/>
    <p:sldId id="606" r:id="rId35"/>
    <p:sldId id="622" r:id="rId36"/>
    <p:sldId id="609" r:id="rId37"/>
    <p:sldId id="610" r:id="rId38"/>
    <p:sldId id="611" r:id="rId39"/>
    <p:sldId id="612" r:id="rId40"/>
    <p:sldId id="613" r:id="rId41"/>
    <p:sldId id="614" r:id="rId42"/>
    <p:sldId id="623" r:id="rId43"/>
    <p:sldId id="358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FF9933"/>
    <a:srgbClr val="FF00FF"/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5BA91-9FD7-441D-B791-4937B17DC3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3895C-7FE3-4D1B-A645-84AD49AD57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1AA7D-686E-4E9B-8579-E5DB96C021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812FC-1336-4FF9-9B6A-20ED6DD7F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FD7B4-2204-478C-A177-EAD73414EC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61A0F-BB91-4862-9B22-1B682F34F7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66785-60F6-4E93-A07A-9F6FAC91EC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8B6B1-A5EB-4A21-B8F7-1A0883EC2A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40C00-0273-43C0-B8E3-F6648D137D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2B86B-38C3-4D89-B7EF-6C5492018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919E3-D146-4206-AFF5-33B994C060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ADD5DC-41AE-4892-88AF-5E8F3B5DC1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47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7923" name="Line 3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0" y="6035675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8-1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Repeated construction of a confidence interval for </a:t>
            </a:r>
            <a:r>
              <a:rPr lang="en-US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.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379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629400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8947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Confidence Level and Precision of Error</a:t>
            </a:r>
            <a:r>
              <a:rPr lang="en-US" sz="2800"/>
              <a:t> </a:t>
            </a:r>
          </a:p>
          <a:p>
            <a:pPr>
              <a:spcBef>
                <a:spcPct val="50000"/>
              </a:spcBef>
            </a:pPr>
            <a:r>
              <a:rPr lang="en-US" sz="2800"/>
              <a:t>The length of a confidence interval is a measure of the </a:t>
            </a:r>
            <a:r>
              <a:rPr lang="en-US" sz="2800">
                <a:solidFill>
                  <a:srgbClr val="FF0000"/>
                </a:solidFill>
              </a:rPr>
              <a:t>precision</a:t>
            </a:r>
            <a:r>
              <a:rPr lang="en-US" sz="2800"/>
              <a:t> of estimation. 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389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9144000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1143000" y="60198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8-2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Error in estimating </a:t>
            </a:r>
            <a:r>
              <a:rPr lang="en-US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 with    .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           </a:t>
            </a:r>
          </a:p>
        </p:txBody>
      </p:sp>
      <p:graphicFrame>
        <p:nvGraphicFramePr>
          <p:cNvPr id="338952" name="Object 8"/>
          <p:cNvGraphicFramePr>
            <a:graphicFrameLocks noChangeAspect="1"/>
          </p:cNvGraphicFramePr>
          <p:nvPr/>
        </p:nvGraphicFramePr>
        <p:xfrm>
          <a:off x="6172200" y="6096000"/>
          <a:ext cx="327025" cy="387350"/>
        </p:xfrm>
        <a:graphic>
          <a:graphicData uri="http://schemas.openxmlformats.org/presentationml/2006/ole">
            <p:oleObj spid="_x0000_s338952" name="Equation" r:id="rId4" imgW="139680" imgH="16488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9971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8-2.2 Choice of Sample Size</a:t>
            </a:r>
            <a:r>
              <a:rPr lang="en-US" sz="2800"/>
              <a:t> 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  <a:endParaRPr lang="en-US" sz="2800" b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399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8" y="3048000"/>
            <a:ext cx="90979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0995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8-2</a:t>
            </a:r>
            <a:r>
              <a:rPr lang="en-US" sz="2800"/>
              <a:t> </a:t>
            </a:r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099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2019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8-2.3 One-Sided Confidence Bounds</a:t>
            </a:r>
            <a:r>
              <a:rPr lang="en-US" sz="2800"/>
              <a:t> 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</a:p>
        </p:txBody>
      </p:sp>
      <p:sp>
        <p:nvSpPr>
          <p:cNvPr id="34202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202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8" y="2971800"/>
            <a:ext cx="90979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9187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8-2.4 General Method to Derive a Confidence Interval</a:t>
            </a:r>
            <a:r>
              <a:rPr lang="en-US" sz="2800"/>
              <a:t> </a:t>
            </a:r>
          </a:p>
        </p:txBody>
      </p:sp>
      <p:sp>
        <p:nvSpPr>
          <p:cNvPr id="34918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919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0211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8-2.4 General Method to Derive a Confidence Interval</a:t>
            </a:r>
            <a:r>
              <a:rPr lang="en-US" sz="2800"/>
              <a:t> </a:t>
            </a:r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502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91440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1235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8-2.4 General Method to Derive a Confidence Interval</a:t>
            </a:r>
            <a:r>
              <a:rPr lang="en-US" sz="2800"/>
              <a:t> 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512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3043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8-2.5 A Large-Sample Confidence Interval for </a:t>
            </a:r>
            <a:r>
              <a:rPr lang="en-US" sz="2800" b="1">
                <a:sym typeface="Symbol" pitchFamily="18" charset="2"/>
              </a:rPr>
              <a:t></a:t>
            </a:r>
            <a:r>
              <a:rPr lang="en-US" sz="2800"/>
              <a:t> 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30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2854325"/>
            <a:ext cx="8181975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4067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8-4</a:t>
            </a: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40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90800"/>
            <a:ext cx="914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5713"/>
            <a:ext cx="9144000" cy="301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4264025"/>
            <a:ext cx="91440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5091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8-4 (continued)</a:t>
            </a:r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50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6115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304800" y="14478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8-4 (continued)</a:t>
            </a:r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46120" name="Rectangle 8"/>
          <p:cNvSpPr>
            <a:spLocks noChangeArrowheads="1"/>
          </p:cNvSpPr>
          <p:nvPr/>
        </p:nvSpPr>
        <p:spPr bwMode="auto">
          <a:xfrm>
            <a:off x="1066800" y="57912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8-3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Mercury concentration in largemouth bass (a) Histogram. (b) Normal probability plot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461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8763000" cy="361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7139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304800" y="14478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8-4 (continued)</a:t>
            </a:r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71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48163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304800" y="1905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A General Large Sample Confidence Interval</a:t>
            </a:r>
            <a:endParaRPr lang="en-US" sz="2800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4816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74320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2259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304800" y="1905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8-3.1 The </a:t>
            </a:r>
            <a:r>
              <a:rPr lang="en-US" sz="2800" b="1" i="1"/>
              <a:t>t</a:t>
            </a:r>
            <a:r>
              <a:rPr lang="en-US" sz="2800" b="1"/>
              <a:t> distribution</a:t>
            </a:r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5226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90800"/>
            <a:ext cx="9067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3283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8-3.1 The </a:t>
            </a:r>
            <a:r>
              <a:rPr lang="en-US" sz="2800" b="1" i="1"/>
              <a:t>t</a:t>
            </a:r>
            <a:r>
              <a:rPr lang="en-US" sz="2800" b="1"/>
              <a:t> distribution</a:t>
            </a:r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53288" name="Rectangle 8"/>
          <p:cNvSpPr>
            <a:spLocks noChangeArrowheads="1"/>
          </p:cNvSpPr>
          <p:nvPr/>
        </p:nvSpPr>
        <p:spPr bwMode="auto">
          <a:xfrm>
            <a:off x="1066800" y="57912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8-4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Probability density functions of several </a:t>
            </a: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distributions.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5328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09800"/>
            <a:ext cx="59436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4307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8-3.1 The </a:t>
            </a:r>
            <a:r>
              <a:rPr lang="en-US" sz="2800" b="1" i="1"/>
              <a:t>t</a:t>
            </a:r>
            <a:r>
              <a:rPr lang="en-US" sz="2800" b="1"/>
              <a:t> distribution</a:t>
            </a:r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1066800" y="5791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8-5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Percentage points of the </a:t>
            </a: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t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distribution.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5431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16175"/>
            <a:ext cx="7848600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5331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8-3.2 The </a:t>
            </a:r>
            <a:r>
              <a:rPr lang="en-US" sz="2800" b="1" i="1"/>
              <a:t>t</a:t>
            </a:r>
            <a:r>
              <a:rPr lang="en-US" sz="2800" b="1"/>
              <a:t> Confidence Interval on </a:t>
            </a:r>
            <a:r>
              <a:rPr lang="en-US" sz="2800" b="1">
                <a:sym typeface="Symbol" pitchFamily="18" charset="2"/>
              </a:rPr>
              <a:t></a:t>
            </a:r>
            <a:endParaRPr lang="en-US" sz="2800" b="1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55337" name="Text Box 9"/>
          <p:cNvSpPr txBox="1">
            <a:spLocks noChangeArrowheads="1"/>
          </p:cNvSpPr>
          <p:nvPr/>
        </p:nvSpPr>
        <p:spPr bwMode="auto">
          <a:xfrm>
            <a:off x="381000" y="5486400"/>
            <a:ext cx="8763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33"/>
                </a:solidFill>
              </a:rPr>
              <a:t>One-sided confidence bounds</a:t>
            </a:r>
            <a:r>
              <a:rPr lang="en-US"/>
              <a:t> on the mean are found by replacing </a:t>
            </a:r>
            <a:r>
              <a:rPr lang="en-US" i="1"/>
              <a:t>t</a:t>
            </a:r>
            <a:r>
              <a:rPr lang="en-US" baseline="-25000">
                <a:sym typeface="Symbol" pitchFamily="18" charset="2"/>
              </a:rPr>
              <a:t>/2,n-1</a:t>
            </a:r>
            <a:r>
              <a:rPr lang="en-US">
                <a:sym typeface="Symbol" pitchFamily="18" charset="2"/>
              </a:rPr>
              <a:t> in Equation 8-18 with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</a:t>
            </a:r>
            <a:r>
              <a:rPr lang="en-US" baseline="-25000">
                <a:sym typeface="Symbol" pitchFamily="18" charset="2"/>
              </a:rPr>
              <a:t>,n-1</a:t>
            </a:r>
            <a:r>
              <a:rPr lang="en-US">
                <a:sym typeface="Symbol" pitchFamily="18" charset="2"/>
              </a:rPr>
              <a:t>.</a:t>
            </a:r>
            <a:endParaRPr lang="en-US" baseline="-25000">
              <a:sym typeface="Symbol" pitchFamily="18" charset="2"/>
            </a:endParaRPr>
          </a:p>
        </p:txBody>
      </p:sp>
      <p:pic>
        <p:nvPicPr>
          <p:cNvPr id="35533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2286000"/>
            <a:ext cx="90963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76835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8-5</a:t>
            </a:r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7684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97063"/>
            <a:ext cx="8382000" cy="488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77859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1066800" y="57912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8-6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Box and Whisker plot for the load at failure data in Example 8-5.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7786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172200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8-1 Introduction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685800" y="914400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457200" y="990600"/>
            <a:ext cx="8229600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latin typeface="TimesNewRomanPS" charset="0"/>
              </a:rPr>
              <a:t>  In the previous chapter we illustrated how a parameter can be estimated from sample data.  However, it is important to understand how good is the estimate obtained.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latin typeface="TimesNewRomanPS" charset="0"/>
              </a:rPr>
              <a:t>  Bounds that represent an interval of plausible values for a parameter are an example of an </a:t>
            </a:r>
            <a:r>
              <a:rPr lang="en-US" sz="2800">
                <a:solidFill>
                  <a:srgbClr val="009900"/>
                </a:solidFill>
                <a:latin typeface="TimesNewRomanPS" charset="0"/>
              </a:rPr>
              <a:t>interval estimate</a:t>
            </a:r>
            <a:r>
              <a:rPr lang="en-US" sz="2800">
                <a:latin typeface="TimesNewRomanPS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b="1">
                <a:latin typeface="TimesNewRomanPS-Bold" charset="0"/>
              </a:rPr>
              <a:t>  </a:t>
            </a:r>
            <a:r>
              <a:rPr lang="en-US" sz="2800">
                <a:latin typeface="TimesNewRomanPS" charset="0"/>
              </a:rPr>
              <a:t>Three types of intervals will be presented: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>
                <a:latin typeface="TimesNewRomanPS" charset="0"/>
              </a:rPr>
              <a:t> </a:t>
            </a:r>
            <a:r>
              <a:rPr lang="en-US" sz="2800">
                <a:solidFill>
                  <a:schemeClr val="accent2"/>
                </a:solidFill>
              </a:rPr>
              <a:t>Confidence intervals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/>
              <a:t> </a:t>
            </a:r>
            <a:r>
              <a:rPr lang="en-US" sz="2800">
                <a:solidFill>
                  <a:schemeClr val="accent2"/>
                </a:solidFill>
              </a:rPr>
              <a:t>Prediction intervals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 Tolerance intervals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78883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8-3 Confidence Interval on the Mean of a Normal Distribution, Variance Unknown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1066800" y="6035675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8-7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Normal probability plot of the load at failure data in Example 8-5.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788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4648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59427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8-4 Confidence Interval on the Variance and Standard Deviation of a Normal Distribution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594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2286000"/>
            <a:ext cx="90963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0451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8-4 Confidence Interval on the Variance and Standard Deviation of a Normal Distribution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228600" y="1905000"/>
            <a:ext cx="3429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8-8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Probability density functions of several </a:t>
            </a:r>
            <a:r>
              <a:rPr lang="en-US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</a:t>
            </a:r>
            <a:r>
              <a:rPr lang="en-US" baseline="30000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2</a:t>
            </a:r>
            <a:r>
              <a:rPr lang="en-US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 distributions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.            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6045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295400"/>
            <a:ext cx="447833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1475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8-4 Confidence Interval on the Variance and Standard Deviation of a Normal Distribution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6148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2133600"/>
            <a:ext cx="91059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3523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One-Sided Confidence Bounds</a:t>
            </a:r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8-4 Confidence Interval on the Variance and Standard Deviation of a Normal Distribution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635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3" y="2514600"/>
            <a:ext cx="913288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228600" y="1143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8-6</a:t>
            </a:r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8-4 Confidence Interval on the Variance and Standard Deviation of a Normal Distribution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799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534400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6595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Normal Approximation for Binomial Proportion</a:t>
            </a:r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8-5 A Large-Sample Confidence Interval For a Population Proportion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304800" y="53340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quantity                    is called the standard error of the point estimator     .</a:t>
            </a:r>
          </a:p>
        </p:txBody>
      </p:sp>
      <p:graphicFrame>
        <p:nvGraphicFramePr>
          <p:cNvPr id="366601" name="Object 9"/>
          <p:cNvGraphicFramePr>
            <a:graphicFrameLocks noChangeAspect="1"/>
          </p:cNvGraphicFramePr>
          <p:nvPr/>
        </p:nvGraphicFramePr>
        <p:xfrm>
          <a:off x="1981200" y="5334000"/>
          <a:ext cx="1447800" cy="446088"/>
        </p:xfrm>
        <a:graphic>
          <a:graphicData uri="http://schemas.openxmlformats.org/presentationml/2006/ole">
            <p:oleObj spid="_x0000_s366601" name="Equation" r:id="rId3" imgW="825480" imgH="253800" progId="Equation.3">
              <p:embed/>
            </p:oleObj>
          </a:graphicData>
        </a:graphic>
      </p:graphicFrame>
      <p:graphicFrame>
        <p:nvGraphicFramePr>
          <p:cNvPr id="366602" name="Object 10"/>
          <p:cNvGraphicFramePr>
            <a:graphicFrameLocks noChangeAspect="1"/>
          </p:cNvGraphicFramePr>
          <p:nvPr/>
        </p:nvGraphicFramePr>
        <p:xfrm>
          <a:off x="1524000" y="5715000"/>
          <a:ext cx="285750" cy="381000"/>
        </p:xfrm>
        <a:graphic>
          <a:graphicData uri="http://schemas.openxmlformats.org/presentationml/2006/ole">
            <p:oleObj spid="_x0000_s366602" name="Equation" r:id="rId4" imgW="152280" imgH="203040" progId="Equation.3">
              <p:embed/>
            </p:oleObj>
          </a:graphicData>
        </a:graphic>
      </p:graphicFrame>
      <p:pic>
        <p:nvPicPr>
          <p:cNvPr id="36660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38" y="2133600"/>
            <a:ext cx="9097962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7619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 b="1">
              <a:solidFill>
                <a:srgbClr val="009900"/>
              </a:solidFill>
            </a:endParaRPr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8-5 A Large-Sample Confidence Interval For a Population Proportion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6762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8" y="2209800"/>
            <a:ext cx="909796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8643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228600" y="13716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8-7</a:t>
            </a:r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8-5 A Large-Sample Confidence Interval For a Population Proportion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6864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69667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</a:rPr>
              <a:t>Choice of Sample Size</a:t>
            </a:r>
          </a:p>
          <a:p>
            <a:pPr>
              <a:spcBef>
                <a:spcPct val="50000"/>
              </a:spcBef>
            </a:pPr>
            <a:r>
              <a:rPr lang="en-US" sz="2800"/>
              <a:t>The sample size for a specified value </a:t>
            </a:r>
            <a:r>
              <a:rPr lang="en-US" sz="2800" i="1"/>
              <a:t>E</a:t>
            </a:r>
            <a:r>
              <a:rPr lang="en-US" sz="2800"/>
              <a:t> is given by</a:t>
            </a:r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8-5 A Large-Sample Confidence Interval For a Population Proportion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28600" y="44958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An upper bound on </a:t>
            </a:r>
            <a:r>
              <a:rPr lang="en-US" sz="2800" i="1"/>
              <a:t>n</a:t>
            </a:r>
            <a:r>
              <a:rPr lang="en-US" sz="2800"/>
              <a:t> is given by</a:t>
            </a:r>
          </a:p>
        </p:txBody>
      </p:sp>
      <p:pic>
        <p:nvPicPr>
          <p:cNvPr id="36967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819400"/>
            <a:ext cx="90678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967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3" y="5105400"/>
            <a:ext cx="91328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256004" name="Line 4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304800" y="1524000"/>
            <a:ext cx="74914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8-2.1 Development of the Confidence Interval and its Basic Properties</a:t>
            </a:r>
            <a:endParaRPr lang="en-US" sz="2800"/>
          </a:p>
        </p:txBody>
      </p:sp>
      <p:sp>
        <p:nvSpPr>
          <p:cNvPr id="256009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25601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914400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70691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8-8</a:t>
            </a:r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8-5 A Large-Sample Confidence Interval For a Population Proportion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7069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8" y="1981200"/>
            <a:ext cx="90852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069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410200"/>
            <a:ext cx="906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71715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</a:rPr>
              <a:t>One-Sided Confidence Bounds</a:t>
            </a:r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8-5 A Large-Sample Confidence Interval For a Population Proportion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717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362200"/>
            <a:ext cx="9067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80931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8-6 Guidelines for Constructing Confidence Intervals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8093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763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4572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/>
          </a:p>
        </p:txBody>
      </p:sp>
      <p:pic>
        <p:nvPicPr>
          <p:cNvPr id="10753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1939925"/>
            <a:ext cx="9134475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2803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304800" y="1524000"/>
            <a:ext cx="74914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8-2.1 Development of the Confidence Interval and its Basic Properties</a:t>
            </a:r>
            <a:endParaRPr lang="en-US" sz="2800"/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3280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3827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04800" y="1447800"/>
            <a:ext cx="88392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8-2.1 Development of the Confidence Interval and its Basic Properties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 </a:t>
            </a:r>
            <a:r>
              <a:rPr lang="en-US"/>
              <a:t>The endpoints or bounds </a:t>
            </a:r>
            <a:r>
              <a:rPr lang="en-US" i="1"/>
              <a:t>l</a:t>
            </a:r>
            <a:r>
              <a:rPr lang="en-US"/>
              <a:t> and </a:t>
            </a:r>
            <a:r>
              <a:rPr lang="en-US" i="1"/>
              <a:t>u</a:t>
            </a:r>
            <a:r>
              <a:rPr lang="en-US"/>
              <a:t> are called </a:t>
            </a:r>
            <a:r>
              <a:rPr lang="en-US">
                <a:solidFill>
                  <a:srgbClr val="FF9933"/>
                </a:solidFill>
              </a:rPr>
              <a:t>lower-</a:t>
            </a:r>
            <a:r>
              <a:rPr lang="en-US"/>
              <a:t> and </a:t>
            </a:r>
            <a:r>
              <a:rPr lang="en-US">
                <a:solidFill>
                  <a:srgbClr val="FF9933"/>
                </a:solidFill>
              </a:rPr>
              <a:t>upper-confidence limits</a:t>
            </a:r>
            <a:r>
              <a:rPr lang="en-US"/>
              <a:t>, respectively.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Since Z follows a standard normal distribution, we can write:</a:t>
            </a: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338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0325"/>
            <a:ext cx="91440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4851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304800" y="1447800"/>
            <a:ext cx="88392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8-2.1 Development of the Confidence Interval and its Basic Properties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</a:p>
        </p:txBody>
      </p:sp>
      <p:sp>
        <p:nvSpPr>
          <p:cNvPr id="33485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348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8" y="3200400"/>
            <a:ext cx="90979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5875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304800" y="1371600"/>
            <a:ext cx="883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8-1</a:t>
            </a:r>
          </a:p>
        </p:txBody>
      </p:sp>
      <p:sp>
        <p:nvSpPr>
          <p:cNvPr id="33587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358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51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36899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304800" y="2133600"/>
            <a:ext cx="8382000" cy="32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Interpreting a Confidence Interval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 The confidence interval is a </a:t>
            </a:r>
            <a:r>
              <a:rPr lang="en-US" sz="2800">
                <a:solidFill>
                  <a:schemeClr val="accent2"/>
                </a:solidFill>
              </a:rPr>
              <a:t>random interval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 The appropriate interpretation of a confidence interval (for example on </a:t>
            </a:r>
            <a:r>
              <a:rPr lang="en-US" sz="2800">
                <a:sym typeface="Symbol" pitchFamily="18" charset="2"/>
              </a:rPr>
              <a:t>)</a:t>
            </a:r>
            <a:r>
              <a:rPr lang="en-US" sz="2800"/>
              <a:t> is: The observed interval [</a:t>
            </a:r>
            <a:r>
              <a:rPr lang="en-US" sz="2800" i="1"/>
              <a:t>l</a:t>
            </a:r>
            <a:r>
              <a:rPr lang="en-US" sz="2800"/>
              <a:t>, </a:t>
            </a:r>
            <a:r>
              <a:rPr lang="en-US" sz="2800" i="1"/>
              <a:t>u</a:t>
            </a:r>
            <a:r>
              <a:rPr lang="en-US" sz="2800"/>
              <a:t>] brackets the true value of </a:t>
            </a:r>
            <a:r>
              <a:rPr lang="en-US" sz="2800">
                <a:sym typeface="Symbol" pitchFamily="18" charset="2"/>
              </a:rPr>
              <a:t>, with confidence 100(1-).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sym typeface="Symbol" pitchFamily="18" charset="2"/>
              </a:rPr>
              <a:t>  Examine Figure 8-1 on the next slide.</a:t>
            </a:r>
          </a:p>
        </p:txBody>
      </p:sp>
      <p:sp>
        <p:nvSpPr>
          <p:cNvPr id="33690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8-2 Confidence Interval on the Mean of a Normal Distribution, Variance Known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962</Words>
  <Application>Microsoft Office PowerPoint</Application>
  <PresentationFormat>On-screen Show (4:3)</PresentationFormat>
  <Paragraphs>104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Times New Roman</vt:lpstr>
      <vt:lpstr>TimesNewRomanPS</vt:lpstr>
      <vt:lpstr>TimesNewRomanPS-Bold</vt:lpstr>
      <vt:lpstr>Symbol</vt:lpstr>
      <vt:lpstr>Arial</vt:lpstr>
      <vt:lpstr>Times New Roman PS</vt:lpstr>
      <vt:lpstr>Default Design</vt:lpstr>
      <vt:lpstr>Microsoft Equation 3.0</vt:lpstr>
      <vt:lpstr>Slide 1</vt:lpstr>
      <vt:lpstr>Slide 2</vt:lpstr>
      <vt:lpstr>8-1 Introduction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8-4 Confidence Interval on the Variance and Standard Deviation of a Normal Distribution </vt:lpstr>
      <vt:lpstr>8-4 Confidence Interval on the Variance and Standard Deviation of a Normal Distribution </vt:lpstr>
      <vt:lpstr>8-4 Confidence Interval on the Variance and Standard Deviation of a Normal Distribution </vt:lpstr>
      <vt:lpstr>8-4 Confidence Interval on the Variance and Standard Deviation of a Normal Distribution </vt:lpstr>
      <vt:lpstr>8-4 Confidence Interval on the Variance and Standard Deviation of a Normal Distribution </vt:lpstr>
      <vt:lpstr>8-5 A Large-Sample Confidence Interval For a Population Proportion </vt:lpstr>
      <vt:lpstr>8-5 A Large-Sample Confidence Interval For a Population Proportion </vt:lpstr>
      <vt:lpstr>8-5 A Large-Sample Confidence Interval For a Population Proportion </vt:lpstr>
      <vt:lpstr>8-5 A Large-Sample Confidence Interval For a Population Proportion </vt:lpstr>
      <vt:lpstr>8-5 A Large-Sample Confidence Interval For a Population Proportion </vt:lpstr>
      <vt:lpstr>8-5 A Large-Sample Confidence Interval For a Population Proportion </vt:lpstr>
      <vt:lpstr>8-6 Guidelines for Constructing Confidence Intervals </vt:lpstr>
      <vt:lpstr>Slide 43</vt:lpstr>
    </vt:vector>
  </TitlesOfParts>
  <Company>CBS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Borror</dc:creator>
  <cp:lastModifiedBy>Admin</cp:lastModifiedBy>
  <cp:revision>290</cp:revision>
  <dcterms:created xsi:type="dcterms:W3CDTF">2002-10-13T02:50:51Z</dcterms:created>
  <dcterms:modified xsi:type="dcterms:W3CDTF">2019-12-30T23:33:21Z</dcterms:modified>
</cp:coreProperties>
</file>