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3" r:id="rId49"/>
    <p:sldId id="314" r:id="rId50"/>
    <p:sldId id="315" r:id="rId51"/>
    <p:sldId id="316" r:id="rId52"/>
    <p:sldId id="317" r:id="rId53"/>
    <p:sldId id="318" r:id="rId54"/>
    <p:sldId id="321" r:id="rId55"/>
    <p:sldId id="322" r:id="rId56"/>
    <p:sldId id="323" r:id="rId57"/>
    <p:sldId id="324" r:id="rId58"/>
    <p:sldId id="329" r:id="rId5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13800" y="198108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41440" y="198108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5800" y="413028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13800" y="413028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41440" y="413028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77720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313800" y="198108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941440" y="198108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85800" y="413028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313800" y="413028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41440" y="413028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77720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04627D79-EFA4-4DF8-9B53-A04783C78673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0942D2A3-2B71-455D-B7F6-9188A085AA28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4"/>
          <p:cNvPicPr/>
          <p:nvPr/>
        </p:nvPicPr>
        <p:blipFill>
          <a:blip r:embed="rId2"/>
          <a:stretch/>
        </p:blipFill>
        <p:spPr>
          <a:xfrm>
            <a:off x="914400" y="1066680"/>
            <a:ext cx="7772040" cy="426060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Line 3"/>
          <p:cNvSpPr/>
          <p:nvPr/>
        </p:nvSpPr>
        <p:spPr>
          <a:xfrm>
            <a:off x="761760" y="9144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4"/>
          <p:cNvSpPr/>
          <p:nvPr/>
        </p:nvSpPr>
        <p:spPr>
          <a:xfrm>
            <a:off x="457200" y="1066680"/>
            <a:ext cx="822924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9-1.2 Tests of Statistical Hypotheses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130" name="Picture 9"/>
          <p:cNvPicPr/>
          <p:nvPr/>
        </p:nvPicPr>
        <p:blipFill>
          <a:blip r:embed="rId2"/>
          <a:stretch/>
        </p:blipFill>
        <p:spPr>
          <a:xfrm>
            <a:off x="838080" y="4343400"/>
            <a:ext cx="7467120" cy="533160"/>
          </a:xfrm>
          <a:prstGeom prst="rect">
            <a:avLst/>
          </a:prstGeom>
          <a:ln w="9525">
            <a:noFill/>
          </a:ln>
        </p:spPr>
      </p:pic>
      <p:sp>
        <p:nvSpPr>
          <p:cNvPr id="131" name="CustomShape 5"/>
          <p:cNvSpPr/>
          <p:nvPr/>
        </p:nvSpPr>
        <p:spPr>
          <a:xfrm>
            <a:off x="380880" y="5257800"/>
            <a:ext cx="8762760" cy="1369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Sometimes the type I error probability is called the </a:t>
            </a:r>
            <a:r>
              <a:rPr lang="en-US" sz="2800" b="1" strike="noStrike" spc="-1">
                <a:solidFill>
                  <a:srgbClr val="3333CC"/>
                </a:solidFill>
                <a:latin typeface="TimesNewRomanPS-Bold"/>
              </a:rPr>
              <a:t>significance level</a:t>
            </a:r>
            <a:r>
              <a:rPr lang="en-US" sz="2800" b="1" strike="noStrike" spc="-1">
                <a:solidFill>
                  <a:srgbClr val="000000"/>
                </a:solidFill>
                <a:latin typeface="TimesNewRomanPS-Bold"/>
              </a:rPr>
              <a:t>,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or the </a:t>
            </a:r>
            <a:r>
              <a:rPr lang="en-US" sz="2800" b="1" strike="noStrike" spc="-1">
                <a:solidFill>
                  <a:srgbClr val="3333CC"/>
                </a:solidFill>
                <a:latin typeface="Symbol"/>
              </a:rPr>
              <a:t></a:t>
            </a:r>
            <a:r>
              <a:rPr lang="en-US" sz="2800" b="1" strike="noStrike" spc="-1">
                <a:solidFill>
                  <a:srgbClr val="3333CC"/>
                </a:solidFill>
                <a:latin typeface="TimesNewRomanPS-Bold"/>
              </a:rPr>
              <a:t>-error</a:t>
            </a:r>
            <a:r>
              <a:rPr lang="en-US" sz="2800" b="1" strike="noStrike" spc="-1">
                <a:solidFill>
                  <a:srgbClr val="000000"/>
                </a:solidFill>
                <a:latin typeface="TimesNewRomanPS-Bold"/>
              </a:rPr>
              <a:t>,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or the </a:t>
            </a:r>
            <a:r>
              <a:rPr lang="en-US" sz="2800" b="1" strike="noStrike" spc="-1">
                <a:solidFill>
                  <a:srgbClr val="3333CC"/>
                </a:solidFill>
                <a:latin typeface="Times New Roman"/>
              </a:rPr>
              <a:t>size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of the test.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132" name="Picture 11"/>
          <p:cNvPicPr/>
          <p:nvPr/>
        </p:nvPicPr>
        <p:blipFill>
          <a:blip r:embed="rId3"/>
          <a:stretch/>
        </p:blipFill>
        <p:spPr>
          <a:xfrm>
            <a:off x="914400" y="1752480"/>
            <a:ext cx="7391160" cy="23871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Line 3"/>
          <p:cNvSpPr/>
          <p:nvPr/>
        </p:nvSpPr>
        <p:spPr>
          <a:xfrm>
            <a:off x="761760" y="9144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4"/>
          <p:cNvSpPr/>
          <p:nvPr/>
        </p:nvSpPr>
        <p:spPr>
          <a:xfrm>
            <a:off x="457200" y="1066680"/>
            <a:ext cx="822924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9-1.2 Tests of Statistical Hypotheses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137" name="Picture 9"/>
          <p:cNvPicPr/>
          <p:nvPr/>
        </p:nvPicPr>
        <p:blipFill>
          <a:blip r:embed="rId2"/>
          <a:stretch/>
        </p:blipFill>
        <p:spPr>
          <a:xfrm>
            <a:off x="0" y="2133720"/>
            <a:ext cx="9143640" cy="35557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Line 3"/>
          <p:cNvSpPr/>
          <p:nvPr/>
        </p:nvSpPr>
        <p:spPr>
          <a:xfrm>
            <a:off x="761760" y="9144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1" name="Picture 14"/>
          <p:cNvPicPr/>
          <p:nvPr/>
        </p:nvPicPr>
        <p:blipFill>
          <a:blip r:embed="rId2"/>
          <a:stretch/>
        </p:blipFill>
        <p:spPr>
          <a:xfrm>
            <a:off x="228600" y="5334120"/>
            <a:ext cx="8714880" cy="799920"/>
          </a:xfrm>
          <a:prstGeom prst="rect">
            <a:avLst/>
          </a:prstGeom>
          <a:ln w="9525">
            <a:noFill/>
          </a:ln>
        </p:spPr>
      </p:pic>
      <p:pic>
        <p:nvPicPr>
          <p:cNvPr id="142" name="Picture 16"/>
          <p:cNvPicPr/>
          <p:nvPr/>
        </p:nvPicPr>
        <p:blipFill>
          <a:blip r:embed="rId3"/>
          <a:stretch/>
        </p:blipFill>
        <p:spPr>
          <a:xfrm>
            <a:off x="1752480" y="1676520"/>
            <a:ext cx="5181120" cy="32065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Line 3"/>
          <p:cNvSpPr/>
          <p:nvPr/>
        </p:nvSpPr>
        <p:spPr>
          <a:xfrm>
            <a:off x="761760" y="9144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4952880" y="3505320"/>
            <a:ext cx="3504960" cy="1552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9900"/>
                </a:solidFill>
                <a:latin typeface="Arial"/>
              </a:rPr>
              <a:t>Figure 9-3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The probability of type II error when 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= 52 and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n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= 10.           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147" name="Picture 6"/>
          <p:cNvPicPr/>
          <p:nvPr/>
        </p:nvPicPr>
        <p:blipFill>
          <a:blip r:embed="rId2"/>
          <a:stretch/>
        </p:blipFill>
        <p:spPr>
          <a:xfrm>
            <a:off x="228600" y="2819520"/>
            <a:ext cx="4571640" cy="3800160"/>
          </a:xfrm>
          <a:prstGeom prst="rect">
            <a:avLst/>
          </a:prstGeom>
          <a:ln w="9525">
            <a:noFill/>
          </a:ln>
        </p:spPr>
      </p:pic>
      <p:pic>
        <p:nvPicPr>
          <p:cNvPr id="148" name="Picture 9"/>
          <p:cNvPicPr/>
          <p:nvPr/>
        </p:nvPicPr>
        <p:blipFill>
          <a:blip r:embed="rId3"/>
          <a:stretch/>
        </p:blipFill>
        <p:spPr>
          <a:xfrm>
            <a:off x="228600" y="1219320"/>
            <a:ext cx="8686440" cy="8377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Line 3"/>
          <p:cNvSpPr/>
          <p:nvPr/>
        </p:nvSpPr>
        <p:spPr>
          <a:xfrm>
            <a:off x="761760" y="9144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2" name="Picture 6"/>
          <p:cNvPicPr/>
          <p:nvPr/>
        </p:nvPicPr>
        <p:blipFill>
          <a:blip r:embed="rId2"/>
          <a:stretch/>
        </p:blipFill>
        <p:spPr>
          <a:xfrm>
            <a:off x="1447920" y="1523880"/>
            <a:ext cx="5790960" cy="579240"/>
          </a:xfrm>
          <a:prstGeom prst="rect">
            <a:avLst/>
          </a:prstGeom>
          <a:ln w="9525">
            <a:noFill/>
          </a:ln>
        </p:spPr>
      </p:pic>
      <p:pic>
        <p:nvPicPr>
          <p:cNvPr id="153" name="Picture 9"/>
          <p:cNvPicPr/>
          <p:nvPr/>
        </p:nvPicPr>
        <p:blipFill>
          <a:blip r:embed="rId3"/>
          <a:stretch/>
        </p:blipFill>
        <p:spPr>
          <a:xfrm>
            <a:off x="228600" y="2590920"/>
            <a:ext cx="8915040" cy="33033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Line 3"/>
          <p:cNvSpPr/>
          <p:nvPr/>
        </p:nvSpPr>
        <p:spPr>
          <a:xfrm>
            <a:off x="761760" y="9144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4952880" y="3505320"/>
            <a:ext cx="3504960" cy="1552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9900"/>
                </a:solidFill>
                <a:latin typeface="Arial"/>
              </a:rPr>
              <a:t>Figure 9-4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The probability of type II error when 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= 50.5 and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n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= 10.           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158" name="Picture 9"/>
          <p:cNvPicPr/>
          <p:nvPr/>
        </p:nvPicPr>
        <p:blipFill>
          <a:blip r:embed="rId2"/>
          <a:stretch/>
        </p:blipFill>
        <p:spPr>
          <a:xfrm>
            <a:off x="1676520" y="1981080"/>
            <a:ext cx="5866920" cy="564840"/>
          </a:xfrm>
          <a:prstGeom prst="rect">
            <a:avLst/>
          </a:prstGeom>
          <a:ln w="9525">
            <a:noFill/>
          </a:ln>
        </p:spPr>
      </p:pic>
      <p:pic>
        <p:nvPicPr>
          <p:cNvPr id="159" name="Picture 11"/>
          <p:cNvPicPr/>
          <p:nvPr/>
        </p:nvPicPr>
        <p:blipFill>
          <a:blip r:embed="rId3"/>
          <a:stretch/>
        </p:blipFill>
        <p:spPr>
          <a:xfrm>
            <a:off x="304920" y="2887560"/>
            <a:ext cx="4343040" cy="35888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Line 3"/>
          <p:cNvSpPr/>
          <p:nvPr/>
        </p:nvSpPr>
        <p:spPr>
          <a:xfrm>
            <a:off x="761760" y="9144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3" name="Picture 7"/>
          <p:cNvPicPr/>
          <p:nvPr/>
        </p:nvPicPr>
        <p:blipFill>
          <a:blip r:embed="rId2"/>
          <a:stretch/>
        </p:blipFill>
        <p:spPr>
          <a:xfrm>
            <a:off x="1600200" y="1447920"/>
            <a:ext cx="5866920" cy="564840"/>
          </a:xfrm>
          <a:prstGeom prst="rect">
            <a:avLst/>
          </a:prstGeom>
          <a:ln w="9525">
            <a:noFill/>
          </a:ln>
        </p:spPr>
      </p:pic>
      <p:pic>
        <p:nvPicPr>
          <p:cNvPr id="164" name="Picture 8"/>
          <p:cNvPicPr/>
          <p:nvPr/>
        </p:nvPicPr>
        <p:blipFill>
          <a:blip r:embed="rId3"/>
          <a:stretch/>
        </p:blipFill>
        <p:spPr>
          <a:xfrm>
            <a:off x="0" y="2590920"/>
            <a:ext cx="9143640" cy="32000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Line 3"/>
          <p:cNvSpPr/>
          <p:nvPr/>
        </p:nvSpPr>
        <p:spPr>
          <a:xfrm>
            <a:off x="761760" y="9144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4"/>
          <p:cNvSpPr/>
          <p:nvPr/>
        </p:nvSpPr>
        <p:spPr>
          <a:xfrm>
            <a:off x="4952880" y="3505320"/>
            <a:ext cx="3504960" cy="1552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9900"/>
                </a:solidFill>
                <a:latin typeface="Arial"/>
              </a:rPr>
              <a:t>Figure 9-5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The probability of type II error when 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= 2 and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n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= 16.           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169" name="Picture 9"/>
          <p:cNvPicPr/>
          <p:nvPr/>
        </p:nvPicPr>
        <p:blipFill>
          <a:blip r:embed="rId2"/>
          <a:stretch/>
        </p:blipFill>
        <p:spPr>
          <a:xfrm>
            <a:off x="1447920" y="1523880"/>
            <a:ext cx="5790960" cy="579240"/>
          </a:xfrm>
          <a:prstGeom prst="rect">
            <a:avLst/>
          </a:prstGeom>
          <a:ln w="9525">
            <a:noFill/>
          </a:ln>
        </p:spPr>
      </p:pic>
      <p:pic>
        <p:nvPicPr>
          <p:cNvPr id="170" name="Picture 11"/>
          <p:cNvPicPr/>
          <p:nvPr/>
        </p:nvPicPr>
        <p:blipFill>
          <a:blip r:embed="rId3"/>
          <a:stretch/>
        </p:blipFill>
        <p:spPr>
          <a:xfrm>
            <a:off x="304920" y="2397240"/>
            <a:ext cx="4495320" cy="38509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Line 3"/>
          <p:cNvSpPr/>
          <p:nvPr/>
        </p:nvSpPr>
        <p:spPr>
          <a:xfrm>
            <a:off x="761760" y="9144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4" name="Picture 7"/>
          <p:cNvPicPr/>
          <p:nvPr/>
        </p:nvPicPr>
        <p:blipFill>
          <a:blip r:embed="rId2"/>
          <a:stretch/>
        </p:blipFill>
        <p:spPr>
          <a:xfrm>
            <a:off x="1447920" y="1523880"/>
            <a:ext cx="5790960" cy="579240"/>
          </a:xfrm>
          <a:prstGeom prst="rect">
            <a:avLst/>
          </a:prstGeom>
          <a:ln w="9525">
            <a:noFill/>
          </a:ln>
        </p:spPr>
      </p:pic>
      <p:pic>
        <p:nvPicPr>
          <p:cNvPr id="175" name="Picture 8"/>
          <p:cNvPicPr/>
          <p:nvPr/>
        </p:nvPicPr>
        <p:blipFill>
          <a:blip r:embed="rId3"/>
          <a:stretch/>
        </p:blipFill>
        <p:spPr>
          <a:xfrm>
            <a:off x="0" y="2514600"/>
            <a:ext cx="9143640" cy="33523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85800" y="7621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Line 3"/>
          <p:cNvSpPr/>
          <p:nvPr/>
        </p:nvSpPr>
        <p:spPr>
          <a:xfrm>
            <a:off x="761760" y="144756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9" name="Picture 8"/>
          <p:cNvPicPr/>
          <p:nvPr/>
        </p:nvPicPr>
        <p:blipFill>
          <a:blip r:embed="rId2"/>
          <a:stretch/>
        </p:blipFill>
        <p:spPr>
          <a:xfrm>
            <a:off x="76320" y="2209680"/>
            <a:ext cx="9056160" cy="25142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4"/>
          <p:cNvPicPr/>
          <p:nvPr/>
        </p:nvPicPr>
        <p:blipFill>
          <a:blip r:embed="rId2"/>
          <a:stretch/>
        </p:blipFill>
        <p:spPr>
          <a:xfrm>
            <a:off x="609480" y="71280"/>
            <a:ext cx="7772040" cy="666720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Line 3"/>
          <p:cNvSpPr/>
          <p:nvPr/>
        </p:nvSpPr>
        <p:spPr>
          <a:xfrm>
            <a:off x="761760" y="83808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380880" y="1066680"/>
            <a:ext cx="571464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9900"/>
                </a:solidFill>
                <a:latin typeface="Times New Roman"/>
              </a:rPr>
              <a:t>Definition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457200" y="3124080"/>
            <a:ext cx="8686440" cy="34318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The power is computed as 1 -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b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, and power can be interpreted as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the probability of correctly rejecting a false null hypothesis.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We often compare statistical tests by comparing their power properties. 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For example, consider the propellant burning rate problem when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we are testing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H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: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m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= 50 centimeters per second against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H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: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m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not equal 50 centimeters per second . Suppose that the true value of the mean is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m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= 52. When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n =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10, we found that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b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= 0.2643, so the power of this test is 1 -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b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= 1 - 0.2643 = 0.7357 when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m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= 52.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185" name="Picture 10"/>
          <p:cNvPicPr/>
          <p:nvPr/>
        </p:nvPicPr>
        <p:blipFill>
          <a:blip r:embed="rId2"/>
          <a:stretch/>
        </p:blipFill>
        <p:spPr>
          <a:xfrm>
            <a:off x="152280" y="1752480"/>
            <a:ext cx="8991360" cy="12189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Line 3"/>
          <p:cNvSpPr/>
          <p:nvPr/>
        </p:nvSpPr>
        <p:spPr>
          <a:xfrm>
            <a:off x="761760" y="83808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380880" y="1066680"/>
            <a:ext cx="800064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9-1.3 One-Sided and Two-Sided Hypotheses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57200" y="1676520"/>
            <a:ext cx="2666520" cy="456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400" b="1" u="sng" strike="noStrike" spc="-1">
                <a:solidFill>
                  <a:srgbClr val="000000"/>
                </a:solidFill>
                <a:uFillTx/>
                <a:latin typeface="Times New Roman"/>
              </a:rPr>
              <a:t>Two-Sided Test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191" name="Picture 8"/>
          <p:cNvPicPr/>
          <p:nvPr/>
        </p:nvPicPr>
        <p:blipFill>
          <a:blip r:embed="rId2"/>
          <a:stretch/>
        </p:blipFill>
        <p:spPr>
          <a:xfrm>
            <a:off x="2819520" y="2133720"/>
            <a:ext cx="2285640" cy="1344240"/>
          </a:xfrm>
          <a:prstGeom prst="rect">
            <a:avLst/>
          </a:prstGeom>
          <a:ln w="9525">
            <a:noFill/>
          </a:ln>
        </p:spPr>
      </p:pic>
      <p:sp>
        <p:nvSpPr>
          <p:cNvPr id="192" name="CustomShape 6"/>
          <p:cNvSpPr/>
          <p:nvPr/>
        </p:nvSpPr>
        <p:spPr>
          <a:xfrm>
            <a:off x="609480" y="3657600"/>
            <a:ext cx="2666520" cy="456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400" b="1" u="sng" strike="noStrike" spc="-1">
                <a:solidFill>
                  <a:srgbClr val="000000"/>
                </a:solidFill>
                <a:uFillTx/>
                <a:latin typeface="Times New Roman"/>
              </a:rPr>
              <a:t>One-Sided Tests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193" name="Picture 10"/>
          <p:cNvPicPr/>
          <p:nvPr/>
        </p:nvPicPr>
        <p:blipFill>
          <a:blip r:embed="rId3"/>
          <a:stretch/>
        </p:blipFill>
        <p:spPr>
          <a:xfrm>
            <a:off x="1905120" y="4419720"/>
            <a:ext cx="5714640" cy="132840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Line 3"/>
          <p:cNvSpPr/>
          <p:nvPr/>
        </p:nvSpPr>
        <p:spPr>
          <a:xfrm>
            <a:off x="761760" y="83808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4"/>
          <p:cNvSpPr/>
          <p:nvPr/>
        </p:nvSpPr>
        <p:spPr>
          <a:xfrm>
            <a:off x="380880" y="1066680"/>
            <a:ext cx="800064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3333CC"/>
                </a:solidFill>
                <a:latin typeface="Times New Roman"/>
              </a:rPr>
              <a:t>Example 9-1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198" name="Picture 10"/>
          <p:cNvPicPr/>
          <p:nvPr/>
        </p:nvPicPr>
        <p:blipFill>
          <a:blip r:embed="rId2"/>
          <a:stretch/>
        </p:blipFill>
        <p:spPr>
          <a:xfrm>
            <a:off x="0" y="1981080"/>
            <a:ext cx="9143640" cy="41144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Line 2"/>
          <p:cNvSpPr/>
          <p:nvPr/>
        </p:nvSpPr>
        <p:spPr>
          <a:xfrm>
            <a:off x="761760" y="83808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3"/>
          <p:cNvSpPr/>
          <p:nvPr/>
        </p:nvSpPr>
        <p:spPr>
          <a:xfrm>
            <a:off x="304920" y="1523880"/>
            <a:ext cx="8838720" cy="30765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The bottler wants to be sure that the bottles meet the specification on mean internal pressure or bursting strength, which for 10-ounce bottles is a minimum strength of 200 psi. The bottler has decided to formulate the decision procedure for a specific lot of bottles as a hypothesis testing problem. There are two possible formulations for this problem, either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02" name="Picture 8"/>
          <p:cNvPicPr/>
          <p:nvPr/>
        </p:nvPicPr>
        <p:blipFill>
          <a:blip r:embed="rId2"/>
          <a:stretch/>
        </p:blipFill>
        <p:spPr>
          <a:xfrm>
            <a:off x="380880" y="4876920"/>
            <a:ext cx="2742840" cy="1180800"/>
          </a:xfrm>
          <a:prstGeom prst="rect">
            <a:avLst/>
          </a:prstGeom>
          <a:ln w="9525">
            <a:noFill/>
          </a:ln>
        </p:spPr>
      </p:pic>
      <p:sp>
        <p:nvSpPr>
          <p:cNvPr id="203" name="CustomShape 4"/>
          <p:cNvSpPr/>
          <p:nvPr/>
        </p:nvSpPr>
        <p:spPr>
          <a:xfrm>
            <a:off x="3962520" y="4952880"/>
            <a:ext cx="8377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or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04" name="Picture 10"/>
          <p:cNvPicPr/>
          <p:nvPr/>
        </p:nvPicPr>
        <p:blipFill>
          <a:blip r:embed="rId3"/>
          <a:stretch/>
        </p:blipFill>
        <p:spPr>
          <a:xfrm>
            <a:off x="5029200" y="4876920"/>
            <a:ext cx="2742840" cy="11235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Line 3"/>
          <p:cNvSpPr/>
          <p:nvPr/>
        </p:nvSpPr>
        <p:spPr>
          <a:xfrm>
            <a:off x="761760" y="83808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4"/>
          <p:cNvSpPr/>
          <p:nvPr/>
        </p:nvSpPr>
        <p:spPr>
          <a:xfrm>
            <a:off x="304920" y="990720"/>
            <a:ext cx="8838720" cy="1121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9-1.4 P-Values in Hypothesis Tests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9900"/>
                </a:solidFill>
                <a:latin typeface="Times New Roman"/>
              </a:rPr>
              <a:t>Definition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09" name="Picture 7"/>
          <p:cNvPicPr/>
          <p:nvPr/>
        </p:nvPicPr>
        <p:blipFill>
          <a:blip r:embed="rId2"/>
          <a:stretch/>
        </p:blipFill>
        <p:spPr>
          <a:xfrm>
            <a:off x="152280" y="2819520"/>
            <a:ext cx="8991360" cy="12949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Line 3"/>
          <p:cNvSpPr/>
          <p:nvPr/>
        </p:nvSpPr>
        <p:spPr>
          <a:xfrm>
            <a:off x="761760" y="83808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4"/>
          <p:cNvSpPr/>
          <p:nvPr/>
        </p:nvSpPr>
        <p:spPr>
          <a:xfrm>
            <a:off x="304920" y="990720"/>
            <a:ext cx="88387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9-1.4 P-Values in Hypothesis Tests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14" name="Picture 7"/>
          <p:cNvPicPr/>
          <p:nvPr/>
        </p:nvPicPr>
        <p:blipFill>
          <a:blip r:embed="rId2"/>
          <a:stretch/>
        </p:blipFill>
        <p:spPr>
          <a:xfrm>
            <a:off x="152280" y="1905120"/>
            <a:ext cx="8915040" cy="2247480"/>
          </a:xfrm>
          <a:prstGeom prst="rect">
            <a:avLst/>
          </a:prstGeom>
          <a:ln w="9525">
            <a:noFill/>
          </a:ln>
        </p:spPr>
      </p:pic>
      <p:pic>
        <p:nvPicPr>
          <p:cNvPr id="215" name="Picture 8"/>
          <p:cNvPicPr/>
          <p:nvPr/>
        </p:nvPicPr>
        <p:blipFill>
          <a:blip r:embed="rId3"/>
          <a:stretch/>
        </p:blipFill>
        <p:spPr>
          <a:xfrm>
            <a:off x="219240" y="4162320"/>
            <a:ext cx="8838720" cy="228888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Line 3"/>
          <p:cNvSpPr/>
          <p:nvPr/>
        </p:nvSpPr>
        <p:spPr>
          <a:xfrm>
            <a:off x="761760" y="83808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4"/>
          <p:cNvSpPr/>
          <p:nvPr/>
        </p:nvSpPr>
        <p:spPr>
          <a:xfrm>
            <a:off x="304920" y="990720"/>
            <a:ext cx="88387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9-1.4 P-Values in Hypothesis Tests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20" name="Picture 10"/>
          <p:cNvPicPr/>
          <p:nvPr/>
        </p:nvPicPr>
        <p:blipFill>
          <a:blip r:embed="rId2"/>
          <a:stretch/>
        </p:blipFill>
        <p:spPr>
          <a:xfrm>
            <a:off x="228600" y="1905120"/>
            <a:ext cx="8534160" cy="45273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Line 3"/>
          <p:cNvSpPr/>
          <p:nvPr/>
        </p:nvSpPr>
        <p:spPr>
          <a:xfrm>
            <a:off x="761760" y="83808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4"/>
          <p:cNvSpPr/>
          <p:nvPr/>
        </p:nvSpPr>
        <p:spPr>
          <a:xfrm>
            <a:off x="304920" y="990720"/>
            <a:ext cx="8838720" cy="9435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9-1.5 Connection between Hypothesis Tests and Confidence Intervals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25" name="Picture 10"/>
          <p:cNvPicPr/>
          <p:nvPr/>
        </p:nvPicPr>
        <p:blipFill>
          <a:blip r:embed="rId2"/>
          <a:stretch/>
        </p:blipFill>
        <p:spPr>
          <a:xfrm>
            <a:off x="304920" y="2157480"/>
            <a:ext cx="8762760" cy="39301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Line 3"/>
          <p:cNvSpPr/>
          <p:nvPr/>
        </p:nvSpPr>
        <p:spPr>
          <a:xfrm>
            <a:off x="761760" y="83808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4"/>
          <p:cNvSpPr/>
          <p:nvPr/>
        </p:nvSpPr>
        <p:spPr>
          <a:xfrm>
            <a:off x="304920" y="990720"/>
            <a:ext cx="88387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9-1.6 General Procedure for Hypothesis Tests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0" y="1676520"/>
            <a:ext cx="9143640" cy="4965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1. From the problem context, identify the parameter of interest.</a:t>
            </a:r>
            <a:endParaRPr lang="en-GB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NewRomanPS-Bold"/>
              </a:rPr>
              <a:t>2.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State the null hypothesis, </a:t>
            </a:r>
            <a:r>
              <a:rPr lang="en-US" sz="2400" b="0" i="1" strike="noStrike" spc="-1">
                <a:solidFill>
                  <a:srgbClr val="000000"/>
                </a:solidFill>
                <a:latin typeface="TimesNewRomanPS-Italic"/>
              </a:rPr>
              <a:t>H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TimesNewRomanPS-Italic"/>
              </a:rPr>
              <a:t>0</a:t>
            </a:r>
            <a:r>
              <a:rPr lang="en-US" sz="2400" b="0" i="1" strike="noStrike" spc="-1">
                <a:solidFill>
                  <a:srgbClr val="000000"/>
                </a:solidFill>
                <a:latin typeface="TimesNewRomanPS-Italic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GB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NewRomanPS-Bold"/>
              </a:rPr>
              <a:t>3.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Specify an appropriate alternative hypothesis, H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GB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NewRomanPS-Bold"/>
              </a:rPr>
              <a:t>4.</a:t>
            </a:r>
            <a:r>
              <a:rPr lang="en-US" sz="2400" b="1" strike="noStrike" spc="-1">
                <a:solidFill>
                  <a:srgbClr val="000000"/>
                </a:solidFill>
                <a:latin typeface="TimesNewRomanPS-Bold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Choose a significance level,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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GB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NewRomanPS-Bold"/>
              </a:rPr>
              <a:t>5.</a:t>
            </a:r>
            <a:r>
              <a:rPr lang="en-US" sz="2400" b="1" strike="noStrike" spc="-1">
                <a:solidFill>
                  <a:srgbClr val="000000"/>
                </a:solidFill>
                <a:latin typeface="TimesNewRomanPS-Bold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Determine an appropriate tst statistic.</a:t>
            </a:r>
            <a:endParaRPr lang="en-GB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NewRomanPS-Bold"/>
              </a:rPr>
              <a:t>6.</a:t>
            </a:r>
            <a:r>
              <a:rPr lang="en-US" sz="2400" b="1" strike="noStrike" spc="-1">
                <a:solidFill>
                  <a:srgbClr val="000000"/>
                </a:solidFill>
                <a:latin typeface="TimesNewRomanPS-Bold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State the rejection region for the statistic.</a:t>
            </a:r>
            <a:endParaRPr lang="en-GB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NewRomanPS-Bold"/>
              </a:rPr>
              <a:t>7.</a:t>
            </a:r>
            <a:r>
              <a:rPr lang="en-US" sz="2400" b="1" strike="noStrike" spc="-1">
                <a:solidFill>
                  <a:srgbClr val="000000"/>
                </a:solidFill>
                <a:latin typeface="TimesNewRomanPS-Bold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Compute any necessary sample quantities, substitute these into the equation for the test statistic, and compute that value.</a:t>
            </a:r>
            <a:endParaRPr lang="en-GB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NewRomanPS-Bold"/>
              </a:rPr>
              <a:t>8.</a:t>
            </a:r>
            <a:r>
              <a:rPr lang="en-US" sz="2400" b="1" strike="noStrike" spc="-1">
                <a:solidFill>
                  <a:srgbClr val="000000"/>
                </a:solidFill>
                <a:latin typeface="TimesNewRomanPS-Bold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Decide whether or not H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should be rejected and report that in the problem context.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9-2 Tests on the Mean of a Normal Distribution, Variance 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Line 3"/>
          <p:cNvSpPr/>
          <p:nvPr/>
        </p:nvSpPr>
        <p:spPr>
          <a:xfrm>
            <a:off x="838080" y="106668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4"/>
          <p:cNvSpPr/>
          <p:nvPr/>
        </p:nvSpPr>
        <p:spPr>
          <a:xfrm>
            <a:off x="304920" y="1371600"/>
            <a:ext cx="88387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9-2.1 Hypothesis Tests on the Mean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609480" y="1981080"/>
            <a:ext cx="739116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spcBef>
                <a:spcPts val="1400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We wish to test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236" name="Picture 7"/>
          <p:cNvPicPr/>
          <p:nvPr/>
        </p:nvPicPr>
        <p:blipFill>
          <a:blip r:embed="rId2"/>
          <a:stretch/>
        </p:blipFill>
        <p:spPr>
          <a:xfrm>
            <a:off x="3276720" y="2666880"/>
            <a:ext cx="2133360" cy="1221840"/>
          </a:xfrm>
          <a:prstGeom prst="rect">
            <a:avLst/>
          </a:prstGeom>
          <a:ln w="9525">
            <a:noFill/>
          </a:ln>
        </p:spPr>
      </p:pic>
      <p:sp>
        <p:nvSpPr>
          <p:cNvPr id="237" name="CustomShape 6"/>
          <p:cNvSpPr/>
          <p:nvPr/>
        </p:nvSpPr>
        <p:spPr>
          <a:xfrm>
            <a:off x="609480" y="4114800"/>
            <a:ext cx="739116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spcBef>
                <a:spcPts val="1400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sz="2800" b="1" strike="noStrike" spc="-1">
                <a:solidFill>
                  <a:srgbClr val="009900"/>
                </a:solidFill>
                <a:latin typeface="Times New Roman"/>
              </a:rPr>
              <a:t>test statistic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is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238" name="Picture 10"/>
          <p:cNvPicPr/>
          <p:nvPr/>
        </p:nvPicPr>
        <p:blipFill>
          <a:blip r:embed="rId3"/>
          <a:stretch/>
        </p:blipFill>
        <p:spPr>
          <a:xfrm>
            <a:off x="76320" y="4809960"/>
            <a:ext cx="8991360" cy="12092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6"/>
          <p:cNvPicPr/>
          <p:nvPr/>
        </p:nvPicPr>
        <p:blipFill>
          <a:blip r:embed="rId2"/>
          <a:stretch/>
        </p:blipFill>
        <p:spPr>
          <a:xfrm>
            <a:off x="76320" y="604800"/>
            <a:ext cx="9067320" cy="2366640"/>
          </a:xfrm>
          <a:prstGeom prst="rect">
            <a:avLst/>
          </a:prstGeom>
          <a:ln w="9525">
            <a:noFill/>
          </a:ln>
        </p:spPr>
      </p:pic>
      <p:pic>
        <p:nvPicPr>
          <p:cNvPr id="85" name="Picture 17"/>
          <p:cNvPicPr/>
          <p:nvPr/>
        </p:nvPicPr>
        <p:blipFill>
          <a:blip r:embed="rId3"/>
          <a:stretch/>
        </p:blipFill>
        <p:spPr>
          <a:xfrm>
            <a:off x="130320" y="2971800"/>
            <a:ext cx="9056160" cy="25142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9-2 Tests on the Mean of a Normal Distribution, Variance 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Line 3"/>
          <p:cNvSpPr/>
          <p:nvPr/>
        </p:nvSpPr>
        <p:spPr>
          <a:xfrm>
            <a:off x="838080" y="106668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304920" y="1371600"/>
            <a:ext cx="88387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9-2.1 Hypothesis Tests on the Mean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0" y="2133720"/>
            <a:ext cx="8610120" cy="28022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spcBef>
                <a:spcPts val="1400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Reject H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if the observed value of the test statistic z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is either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en-GB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			z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&gt; z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Symbol"/>
              </a:rPr>
              <a:t>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/2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or z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&lt; -z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Symbol"/>
              </a:rPr>
              <a:t>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/2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GB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40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Fail to reject H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if </a:t>
            </a:r>
            <a:endParaRPr lang="en-GB" sz="28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			        -z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Symbol"/>
              </a:rPr>
              <a:t>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/2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&lt; z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&lt; z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Symbol"/>
              </a:rPr>
              <a:t>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/2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9-2 Tests on the Mean of a Normal Distribution, Variance 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Line 3"/>
          <p:cNvSpPr/>
          <p:nvPr/>
        </p:nvSpPr>
        <p:spPr>
          <a:xfrm>
            <a:off x="838080" y="152388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7" name="Picture 8"/>
          <p:cNvPicPr/>
          <p:nvPr/>
        </p:nvPicPr>
        <p:blipFill>
          <a:blip r:embed="rId2"/>
          <a:stretch/>
        </p:blipFill>
        <p:spPr>
          <a:xfrm>
            <a:off x="41400" y="2590920"/>
            <a:ext cx="9102240" cy="21333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9-2 Tests on the Mean of a Normal Distribution, Variance 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Line 3"/>
          <p:cNvSpPr/>
          <p:nvPr/>
        </p:nvSpPr>
        <p:spPr>
          <a:xfrm>
            <a:off x="838080" y="152388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0" y="1828800"/>
            <a:ext cx="88387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990033"/>
                </a:solidFill>
                <a:latin typeface="Times New Roman"/>
              </a:rPr>
              <a:t>Example 9-2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52" name="Picture 7"/>
          <p:cNvPicPr/>
          <p:nvPr/>
        </p:nvPicPr>
        <p:blipFill>
          <a:blip r:embed="rId2"/>
          <a:stretch/>
        </p:blipFill>
        <p:spPr>
          <a:xfrm>
            <a:off x="0" y="2743200"/>
            <a:ext cx="9143640" cy="21333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9-2 Tests on the Mean of a Normal Distribution, Variance 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Line 3"/>
          <p:cNvSpPr/>
          <p:nvPr/>
        </p:nvSpPr>
        <p:spPr>
          <a:xfrm>
            <a:off x="838080" y="152388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4"/>
          <p:cNvSpPr/>
          <p:nvPr/>
        </p:nvSpPr>
        <p:spPr>
          <a:xfrm>
            <a:off x="0" y="1828800"/>
            <a:ext cx="88387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Example 9-2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57" name="Picture 7"/>
          <p:cNvPicPr/>
          <p:nvPr/>
        </p:nvPicPr>
        <p:blipFill>
          <a:blip r:embed="rId2"/>
          <a:stretch/>
        </p:blipFill>
        <p:spPr>
          <a:xfrm>
            <a:off x="0" y="2514600"/>
            <a:ext cx="9143640" cy="36572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9-2 Tests on the Mean of a Normal Distribution, Variance 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Line 3"/>
          <p:cNvSpPr/>
          <p:nvPr/>
        </p:nvSpPr>
        <p:spPr>
          <a:xfrm>
            <a:off x="838080" y="152388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4"/>
          <p:cNvSpPr/>
          <p:nvPr/>
        </p:nvSpPr>
        <p:spPr>
          <a:xfrm>
            <a:off x="0" y="1828800"/>
            <a:ext cx="88387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Example 9-2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62" name="Picture 7"/>
          <p:cNvPicPr/>
          <p:nvPr/>
        </p:nvPicPr>
        <p:blipFill>
          <a:blip r:embed="rId2"/>
          <a:stretch/>
        </p:blipFill>
        <p:spPr>
          <a:xfrm>
            <a:off x="0" y="2362320"/>
            <a:ext cx="9143640" cy="405900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9-2 Tests on the Mean of a Normal Distribution, Variance 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Line 3"/>
          <p:cNvSpPr/>
          <p:nvPr/>
        </p:nvSpPr>
        <p:spPr>
          <a:xfrm>
            <a:off x="838080" y="152388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152280" y="1614600"/>
            <a:ext cx="88387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9-2.1 Hypothesis Tests on the Mean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67" name="Picture 8"/>
          <p:cNvPicPr/>
          <p:nvPr/>
        </p:nvPicPr>
        <p:blipFill>
          <a:blip r:embed="rId2"/>
          <a:stretch/>
        </p:blipFill>
        <p:spPr>
          <a:xfrm>
            <a:off x="228600" y="2438280"/>
            <a:ext cx="8762760" cy="33224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9-2 Tests on the Mean of a Normal Distribution, Variance 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Line 3"/>
          <p:cNvSpPr/>
          <p:nvPr/>
        </p:nvSpPr>
        <p:spPr>
          <a:xfrm>
            <a:off x="838080" y="152388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4"/>
          <p:cNvSpPr/>
          <p:nvPr/>
        </p:nvSpPr>
        <p:spPr>
          <a:xfrm>
            <a:off x="152280" y="1614600"/>
            <a:ext cx="88387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9-2.1 Hypothesis Tests on the Mean (Continued)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72" name="Picture 8"/>
          <p:cNvPicPr/>
          <p:nvPr/>
        </p:nvPicPr>
        <p:blipFill>
          <a:blip r:embed="rId2"/>
          <a:stretch/>
        </p:blipFill>
        <p:spPr>
          <a:xfrm>
            <a:off x="123840" y="2438280"/>
            <a:ext cx="9019800" cy="30477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9-2 Tests on the Mean of a Normal Distribution, Variance 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Line 3"/>
          <p:cNvSpPr/>
          <p:nvPr/>
        </p:nvSpPr>
        <p:spPr>
          <a:xfrm>
            <a:off x="838080" y="152388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152280" y="1614600"/>
            <a:ext cx="88387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9-2.1 Hypothesis Tests on the Mean (Continued)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77" name="Picture 7"/>
          <p:cNvPicPr/>
          <p:nvPr/>
        </p:nvPicPr>
        <p:blipFill>
          <a:blip r:embed="rId2"/>
          <a:stretch/>
        </p:blipFill>
        <p:spPr>
          <a:xfrm>
            <a:off x="380880" y="2666880"/>
            <a:ext cx="8534160" cy="28731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9-2 Tests on the Mean of a Normal Distribution, Variance 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Line 3"/>
          <p:cNvSpPr/>
          <p:nvPr/>
        </p:nvSpPr>
        <p:spPr>
          <a:xfrm>
            <a:off x="838080" y="152388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4"/>
          <p:cNvSpPr/>
          <p:nvPr/>
        </p:nvSpPr>
        <p:spPr>
          <a:xfrm>
            <a:off x="533520" y="1752480"/>
            <a:ext cx="647676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i="1" strike="noStrike" spc="-1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-Values in Hypothesis Tests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282" name="Picture 9"/>
          <p:cNvPicPr/>
          <p:nvPr/>
        </p:nvPicPr>
        <p:blipFill>
          <a:blip r:embed="rId2"/>
          <a:stretch/>
        </p:blipFill>
        <p:spPr>
          <a:xfrm>
            <a:off x="0" y="4572000"/>
            <a:ext cx="9143640" cy="1401480"/>
          </a:xfrm>
          <a:prstGeom prst="rect">
            <a:avLst/>
          </a:prstGeom>
          <a:ln w="9525">
            <a:noFill/>
          </a:ln>
        </p:spPr>
      </p:pic>
      <p:pic>
        <p:nvPicPr>
          <p:cNvPr id="283" name="Picture 10"/>
          <p:cNvPicPr/>
          <p:nvPr/>
        </p:nvPicPr>
        <p:blipFill>
          <a:blip r:embed="rId3"/>
          <a:stretch/>
        </p:blipFill>
        <p:spPr>
          <a:xfrm>
            <a:off x="47520" y="2692440"/>
            <a:ext cx="9096120" cy="12697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76212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9-2 Tests on the Mean of a Normal Distribution, Variance 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Line 3"/>
          <p:cNvSpPr/>
          <p:nvPr/>
        </p:nvSpPr>
        <p:spPr>
          <a:xfrm>
            <a:off x="838080" y="114300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4"/>
          <p:cNvSpPr/>
          <p:nvPr/>
        </p:nvSpPr>
        <p:spPr>
          <a:xfrm>
            <a:off x="380880" y="144792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9-2.3 Large Sample Test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334" name="Picture 9"/>
          <p:cNvPicPr/>
          <p:nvPr/>
        </p:nvPicPr>
        <p:blipFill>
          <a:blip r:embed="rId2"/>
          <a:stretch/>
        </p:blipFill>
        <p:spPr>
          <a:xfrm>
            <a:off x="228600" y="2286000"/>
            <a:ext cx="8838720" cy="1523520"/>
          </a:xfrm>
          <a:prstGeom prst="rect">
            <a:avLst/>
          </a:prstGeom>
          <a:ln w="9525">
            <a:noFill/>
          </a:ln>
        </p:spPr>
      </p:pic>
      <p:pic>
        <p:nvPicPr>
          <p:cNvPr id="335" name="Picture 10"/>
          <p:cNvPicPr/>
          <p:nvPr/>
        </p:nvPicPr>
        <p:blipFill>
          <a:blip r:embed="rId3"/>
          <a:stretch/>
        </p:blipFill>
        <p:spPr>
          <a:xfrm>
            <a:off x="200160" y="3838680"/>
            <a:ext cx="8915040" cy="180000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Line 3"/>
          <p:cNvSpPr/>
          <p:nvPr/>
        </p:nvSpPr>
        <p:spPr>
          <a:xfrm>
            <a:off x="761760" y="121896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457200" y="1295280"/>
            <a:ext cx="8229240" cy="1121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9-1.1 Statistical Hypotheses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GB" sz="2800" b="0" strike="noStrike" spc="-1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304920" y="4800600"/>
            <a:ext cx="8229240" cy="1121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9900"/>
                </a:solidFill>
                <a:latin typeface="Times New Roman"/>
              </a:rPr>
              <a:t>Definition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GB" sz="2800" b="0" strike="noStrike" spc="-1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380880" y="1905120"/>
            <a:ext cx="8381520" cy="2649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Statistical hypothesis testing and confidence interval estimation of parameters are the fundamental methods used at the data analysis stage of a </a:t>
            </a:r>
            <a:r>
              <a:rPr lang="en-US" sz="2800" b="1" strike="noStrike" spc="-1">
                <a:solidFill>
                  <a:srgbClr val="000000"/>
                </a:solidFill>
                <a:latin typeface="TimesNewRomanPS-Bold"/>
              </a:rPr>
              <a:t>comparative experiment,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in which the engineer is interested, for example, in comparing the mean of a population to a specified value.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92" name="Picture 16"/>
          <p:cNvPicPr/>
          <p:nvPr/>
        </p:nvPicPr>
        <p:blipFill>
          <a:blip r:embed="rId2"/>
          <a:stretch/>
        </p:blipFill>
        <p:spPr>
          <a:xfrm>
            <a:off x="47520" y="5410080"/>
            <a:ext cx="9096120" cy="9140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76212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9-3 Tests on the Mean of a Normal Distribution, Variance Unknown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Line 3"/>
          <p:cNvSpPr/>
          <p:nvPr/>
        </p:nvSpPr>
        <p:spPr>
          <a:xfrm>
            <a:off x="838080" y="114300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4"/>
          <p:cNvSpPr/>
          <p:nvPr/>
        </p:nvSpPr>
        <p:spPr>
          <a:xfrm>
            <a:off x="380880" y="1447920"/>
            <a:ext cx="8152920" cy="1035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9-3.1 Hypothesis Tests on the Mean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990033"/>
                </a:solidFill>
                <a:latin typeface="Times New Roman"/>
              </a:rPr>
              <a:t>One-Sample </a:t>
            </a:r>
            <a:r>
              <a:rPr lang="en-US" sz="2400" b="1" i="1" strike="noStrike" spc="-1">
                <a:solidFill>
                  <a:srgbClr val="990033"/>
                </a:solidFill>
                <a:latin typeface="Times New Roman"/>
              </a:rPr>
              <a:t>t</a:t>
            </a:r>
            <a:r>
              <a:rPr lang="en-US" sz="2400" b="1" strike="noStrike" spc="-1">
                <a:solidFill>
                  <a:srgbClr val="990033"/>
                </a:solidFill>
                <a:latin typeface="Times New Roman"/>
              </a:rPr>
              <a:t>-Test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340" name="Picture 9"/>
          <p:cNvPicPr/>
          <p:nvPr/>
        </p:nvPicPr>
        <p:blipFill>
          <a:blip r:embed="rId2"/>
          <a:stretch/>
        </p:blipFill>
        <p:spPr>
          <a:xfrm>
            <a:off x="990720" y="2666880"/>
            <a:ext cx="7467120" cy="363348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76212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9-3 Tests on the Mean of a Normal Distribution, Variance Unknown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Line 3"/>
          <p:cNvSpPr/>
          <p:nvPr/>
        </p:nvSpPr>
        <p:spPr>
          <a:xfrm>
            <a:off x="838080" y="114300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4"/>
          <p:cNvSpPr/>
          <p:nvPr/>
        </p:nvSpPr>
        <p:spPr>
          <a:xfrm>
            <a:off x="380880" y="167652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9-3.1 Hypothesis Tests on the Mean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345" name="CustomShape 5"/>
          <p:cNvSpPr/>
          <p:nvPr/>
        </p:nvSpPr>
        <p:spPr>
          <a:xfrm>
            <a:off x="304920" y="5257800"/>
            <a:ext cx="8610120" cy="921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9900"/>
                </a:solidFill>
                <a:latin typeface="Arial"/>
              </a:rPr>
              <a:t>Figure 9-9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The reference distribution for H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: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=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with critical region for (a) H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: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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, (b) H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: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&gt;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, and (c) H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: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&lt;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. 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346" name="Picture 9"/>
          <p:cNvPicPr/>
          <p:nvPr/>
        </p:nvPicPr>
        <p:blipFill>
          <a:blip r:embed="rId2"/>
          <a:stretch/>
        </p:blipFill>
        <p:spPr>
          <a:xfrm>
            <a:off x="0" y="2965320"/>
            <a:ext cx="9143640" cy="175860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76212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9-3 Tests on the Mean of a Normal Distribution, Variance Unknown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Line 3"/>
          <p:cNvSpPr/>
          <p:nvPr/>
        </p:nvSpPr>
        <p:spPr>
          <a:xfrm>
            <a:off x="838080" y="114300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4"/>
          <p:cNvSpPr/>
          <p:nvPr/>
        </p:nvSpPr>
        <p:spPr>
          <a:xfrm>
            <a:off x="304920" y="152388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990033"/>
                </a:solidFill>
                <a:latin typeface="Times New Roman"/>
              </a:rPr>
              <a:t>Example 9-6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351" name="Picture 8"/>
          <p:cNvPicPr/>
          <p:nvPr/>
        </p:nvPicPr>
        <p:blipFill>
          <a:blip r:embed="rId2"/>
          <a:stretch/>
        </p:blipFill>
        <p:spPr>
          <a:xfrm>
            <a:off x="0" y="2133720"/>
            <a:ext cx="9143640" cy="414000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76212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9-3 Tests on the Mean of a Normal Distribution, Variance Unknown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Line 3"/>
          <p:cNvSpPr/>
          <p:nvPr/>
        </p:nvSpPr>
        <p:spPr>
          <a:xfrm>
            <a:off x="838080" y="114300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4"/>
          <p:cNvSpPr/>
          <p:nvPr/>
        </p:nvSpPr>
        <p:spPr>
          <a:xfrm>
            <a:off x="304920" y="152388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990033"/>
                </a:solidFill>
                <a:latin typeface="Times New Roman"/>
              </a:rPr>
              <a:t>Example 9-6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356" name="Picture 7"/>
          <p:cNvPicPr/>
          <p:nvPr/>
        </p:nvPicPr>
        <p:blipFill>
          <a:blip r:embed="rId2"/>
          <a:stretch/>
        </p:blipFill>
        <p:spPr>
          <a:xfrm>
            <a:off x="457200" y="1981080"/>
            <a:ext cx="8305560" cy="45651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76212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9-3 Tests on the Mean of a Normal Distribution, Variance Unknown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Line 3"/>
          <p:cNvSpPr/>
          <p:nvPr/>
        </p:nvSpPr>
        <p:spPr>
          <a:xfrm>
            <a:off x="838080" y="114300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4"/>
          <p:cNvSpPr/>
          <p:nvPr/>
        </p:nvSpPr>
        <p:spPr>
          <a:xfrm>
            <a:off x="304920" y="152388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990033"/>
                </a:solidFill>
                <a:latin typeface="Times New Roman"/>
              </a:rPr>
              <a:t>Example 9-6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361" name="CustomShape 5"/>
          <p:cNvSpPr/>
          <p:nvPr/>
        </p:nvSpPr>
        <p:spPr>
          <a:xfrm>
            <a:off x="228600" y="2362320"/>
            <a:ext cx="2819160" cy="22842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9900"/>
                </a:solidFill>
                <a:latin typeface="Arial"/>
              </a:rPr>
              <a:t>Figure 9-10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Normal probability plot of the coefficient of restitution data from Example 9-6.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362" name="Picture 10"/>
          <p:cNvPicPr/>
          <p:nvPr/>
        </p:nvPicPr>
        <p:blipFill>
          <a:blip r:embed="rId2"/>
          <a:stretch/>
        </p:blipFill>
        <p:spPr>
          <a:xfrm>
            <a:off x="3048120" y="1676520"/>
            <a:ext cx="5790960" cy="43081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76212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9-3 Tests on the Mean of a Normal Distribution, Variance Unknown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Line 3"/>
          <p:cNvSpPr/>
          <p:nvPr/>
        </p:nvSpPr>
        <p:spPr>
          <a:xfrm>
            <a:off x="838080" y="114300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4"/>
          <p:cNvSpPr/>
          <p:nvPr/>
        </p:nvSpPr>
        <p:spPr>
          <a:xfrm>
            <a:off x="304920" y="152388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990033"/>
                </a:solidFill>
                <a:latin typeface="Times New Roman"/>
              </a:rPr>
              <a:t>Example 9-6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367" name="Picture 7"/>
          <p:cNvPicPr/>
          <p:nvPr/>
        </p:nvPicPr>
        <p:blipFill>
          <a:blip r:embed="rId2"/>
          <a:stretch/>
        </p:blipFill>
        <p:spPr>
          <a:xfrm>
            <a:off x="0" y="2286000"/>
            <a:ext cx="9143640" cy="23619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76212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9-3 Tests on the Mean of a Normal Distribution, Variance Unknown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Line 3"/>
          <p:cNvSpPr/>
          <p:nvPr/>
        </p:nvSpPr>
        <p:spPr>
          <a:xfrm>
            <a:off x="838080" y="1143000"/>
            <a:ext cx="67816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4"/>
          <p:cNvSpPr/>
          <p:nvPr/>
        </p:nvSpPr>
        <p:spPr>
          <a:xfrm>
            <a:off x="304920" y="152388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9-3.2 </a:t>
            </a:r>
            <a:r>
              <a:rPr lang="en-US" sz="2800" b="1" i="1" strike="noStrike" spc="-1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-value for a </a:t>
            </a:r>
            <a:r>
              <a:rPr lang="en-US" sz="2800" b="1" i="1" strike="noStrike" spc="-1">
                <a:solidFill>
                  <a:srgbClr val="000000"/>
                </a:solidFill>
                <a:latin typeface="Times New Roman"/>
              </a:rPr>
              <a:t>t</a:t>
            </a: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-Test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372" name="CustomShape 5"/>
          <p:cNvSpPr/>
          <p:nvPr/>
        </p:nvSpPr>
        <p:spPr>
          <a:xfrm>
            <a:off x="533520" y="2209680"/>
            <a:ext cx="8076960" cy="8218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sz="2400" b="0" i="1" strike="noStrike" spc="-1">
                <a:solidFill>
                  <a:srgbClr val="000000"/>
                </a:solidFill>
                <a:latin typeface="TimesNewRomanPS-Italic"/>
              </a:rPr>
              <a:t>P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-value for a </a:t>
            </a:r>
            <a:r>
              <a:rPr lang="en-US" sz="2400" b="0" i="1" strike="noStrike" spc="-1">
                <a:solidFill>
                  <a:srgbClr val="000000"/>
                </a:solidFill>
                <a:latin typeface="TimesNewRomanPS-Italic"/>
              </a:rPr>
              <a:t>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-test is just the smallest level of significance at which the null hypothesis would be rejected.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373" name="CustomShape 6"/>
          <p:cNvSpPr/>
          <p:nvPr/>
        </p:nvSpPr>
        <p:spPr>
          <a:xfrm>
            <a:off x="533520" y="5029200"/>
            <a:ext cx="8610120" cy="16030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Notice that </a:t>
            </a:r>
            <a:r>
              <a:rPr lang="en-US" sz="2400" b="0" i="1" strike="noStrike" spc="-1">
                <a:solidFill>
                  <a:srgbClr val="000000"/>
                </a:solidFill>
                <a:latin typeface="TimesNewRomanPS-Italic"/>
              </a:rPr>
              <a:t>t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TimesNewRomanPS-Italic"/>
              </a:rPr>
              <a:t>0</a:t>
            </a:r>
            <a:r>
              <a:rPr lang="en-US" sz="2400" b="0" i="1" strike="noStrike" spc="-1">
                <a:solidFill>
                  <a:srgbClr val="000000"/>
                </a:solidFill>
                <a:latin typeface="TimesNewRomanPS-Italic"/>
              </a:rPr>
              <a:t> =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MathematicalPi-One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2.72 in Example 9-6, and that this is between two tabulated values, 2.624 and 2.977. Therefore, the </a:t>
            </a:r>
            <a:r>
              <a:rPr lang="en-US" sz="2400" b="0" i="1" strike="noStrike" spc="-1">
                <a:solidFill>
                  <a:srgbClr val="000000"/>
                </a:solidFill>
                <a:latin typeface="TimesNewRomanPS-Italic"/>
              </a:rPr>
              <a:t>P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-value must be between 0.01 and 0.005. These are effectively the upper and lower bounds on the </a:t>
            </a:r>
            <a:r>
              <a:rPr lang="en-US" sz="2400" b="0" i="1" strike="noStrike" spc="-1">
                <a:solidFill>
                  <a:srgbClr val="000000"/>
                </a:solidFill>
                <a:latin typeface="TimesNewRomanPS-Italic"/>
              </a:rPr>
              <a:t>P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-value.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374" name="Picture 10"/>
          <p:cNvPicPr/>
          <p:nvPr/>
        </p:nvPicPr>
        <p:blipFill>
          <a:blip r:embed="rId2"/>
          <a:stretch/>
        </p:blipFill>
        <p:spPr>
          <a:xfrm>
            <a:off x="0" y="3276720"/>
            <a:ext cx="9143640" cy="13712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0" y="304920"/>
            <a:ext cx="91436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9-4 Hypothesis Tests on the Variance and Standard Deviation of a Normal Distribution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Line 2"/>
          <p:cNvSpPr/>
          <p:nvPr/>
        </p:nvSpPr>
        <p:spPr>
          <a:xfrm>
            <a:off x="0" y="1143000"/>
            <a:ext cx="88390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3"/>
          <p:cNvSpPr/>
          <p:nvPr/>
        </p:nvSpPr>
        <p:spPr>
          <a:xfrm>
            <a:off x="228600" y="144792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9-4.1 Hypothesis Test on the Variance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389" name="Picture 8"/>
          <p:cNvPicPr/>
          <p:nvPr/>
        </p:nvPicPr>
        <p:blipFill>
          <a:blip r:embed="rId2"/>
          <a:stretch/>
        </p:blipFill>
        <p:spPr>
          <a:xfrm>
            <a:off x="76320" y="2027160"/>
            <a:ext cx="8991360" cy="39920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0" y="304920"/>
            <a:ext cx="91436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9-4 Hypothesis Tests on the Variance and Standard Deviation of a Normal Distribution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Line 2"/>
          <p:cNvSpPr/>
          <p:nvPr/>
        </p:nvSpPr>
        <p:spPr>
          <a:xfrm>
            <a:off x="0" y="1143000"/>
            <a:ext cx="88390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3"/>
          <p:cNvSpPr/>
          <p:nvPr/>
        </p:nvSpPr>
        <p:spPr>
          <a:xfrm>
            <a:off x="228600" y="144792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9-4.1 Hypothesis Test on the Variance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393" name="Picture 6"/>
          <p:cNvPicPr/>
          <p:nvPr/>
        </p:nvPicPr>
        <p:blipFill>
          <a:blip r:embed="rId2"/>
          <a:stretch/>
        </p:blipFill>
        <p:spPr>
          <a:xfrm>
            <a:off x="0" y="2743200"/>
            <a:ext cx="9143640" cy="676080"/>
          </a:xfrm>
          <a:prstGeom prst="rect">
            <a:avLst/>
          </a:prstGeom>
          <a:ln w="9525">
            <a:noFill/>
          </a:ln>
        </p:spPr>
      </p:pic>
      <p:pic>
        <p:nvPicPr>
          <p:cNvPr id="394" name="Picture 7"/>
          <p:cNvPicPr/>
          <p:nvPr/>
        </p:nvPicPr>
        <p:blipFill>
          <a:blip r:embed="rId3"/>
          <a:stretch/>
        </p:blipFill>
        <p:spPr>
          <a:xfrm>
            <a:off x="0" y="3352680"/>
            <a:ext cx="9143640" cy="23619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0" y="304920"/>
            <a:ext cx="91436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9-4 Hypothesis Tests on the Variance and Standard Deviation of a Normal Distribution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" name="Line 2"/>
          <p:cNvSpPr/>
          <p:nvPr/>
        </p:nvSpPr>
        <p:spPr>
          <a:xfrm>
            <a:off x="0" y="1143000"/>
            <a:ext cx="88390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3"/>
          <p:cNvSpPr/>
          <p:nvPr/>
        </p:nvSpPr>
        <p:spPr>
          <a:xfrm>
            <a:off x="228600" y="144792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9-4.1 Hypothesis Test on the Variance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398" name="Picture 7"/>
          <p:cNvPicPr/>
          <p:nvPr/>
        </p:nvPicPr>
        <p:blipFill>
          <a:blip r:embed="rId2"/>
          <a:stretch/>
        </p:blipFill>
        <p:spPr>
          <a:xfrm>
            <a:off x="0" y="2057400"/>
            <a:ext cx="9143640" cy="41731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Line 3"/>
          <p:cNvSpPr/>
          <p:nvPr/>
        </p:nvSpPr>
        <p:spPr>
          <a:xfrm>
            <a:off x="761760" y="121896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457200" y="1295280"/>
            <a:ext cx="8229240" cy="1121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9-1.1 Statistical Hypotheses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GB" sz="2800" b="0" strike="noStrike" spc="-1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380880" y="1905120"/>
            <a:ext cx="8381520" cy="44632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For example, suppose that we are interested in the burning rate of a solid propellant used to power aircrew escape systems. </a:t>
            </a:r>
            <a:endParaRPr lang="en-GB" sz="2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Now burning rate is a random variable that can be described by a probability distribution. </a:t>
            </a:r>
            <a:endParaRPr lang="en-GB" sz="2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Suppose that our interest focuses on the </a:t>
            </a:r>
            <a:r>
              <a:rPr lang="en-US" sz="2800" b="1" strike="noStrike" spc="-1">
                <a:solidFill>
                  <a:srgbClr val="009900"/>
                </a:solidFill>
                <a:latin typeface="Times New Roman"/>
              </a:rPr>
              <a:t>mean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burning rate (a parameter of this distribution). </a:t>
            </a:r>
            <a:endParaRPr lang="en-GB" sz="2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Specifically, we are interested in deciding whether or not the mean burning rate is 50 centimeters per second. 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0" y="304920"/>
            <a:ext cx="91436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9-4 Hypothesis Tests on the Variance and Standard Deviation of a Normal Distribution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Line 2"/>
          <p:cNvSpPr/>
          <p:nvPr/>
        </p:nvSpPr>
        <p:spPr>
          <a:xfrm>
            <a:off x="0" y="1143000"/>
            <a:ext cx="88390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3"/>
          <p:cNvSpPr/>
          <p:nvPr/>
        </p:nvSpPr>
        <p:spPr>
          <a:xfrm>
            <a:off x="228600" y="144792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9-4.1 Hypothesis Test on the Variance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402" name="Picture 8"/>
          <p:cNvPicPr/>
          <p:nvPr/>
        </p:nvPicPr>
        <p:blipFill>
          <a:blip r:embed="rId2"/>
          <a:stretch/>
        </p:blipFill>
        <p:spPr>
          <a:xfrm>
            <a:off x="76320" y="2666880"/>
            <a:ext cx="9067320" cy="24379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0" y="304920"/>
            <a:ext cx="91436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9-4 Hypothesis Tests on the Variance and Standard Deviation of a Normal Distribution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Line 2"/>
          <p:cNvSpPr/>
          <p:nvPr/>
        </p:nvSpPr>
        <p:spPr>
          <a:xfrm>
            <a:off x="0" y="1143000"/>
            <a:ext cx="88390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3"/>
          <p:cNvSpPr/>
          <p:nvPr/>
        </p:nvSpPr>
        <p:spPr>
          <a:xfrm>
            <a:off x="228600" y="144792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990033"/>
                </a:solidFill>
                <a:latin typeface="Times New Roman"/>
              </a:rPr>
              <a:t>Example 9-8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406" name="Picture 7"/>
          <p:cNvPicPr/>
          <p:nvPr/>
        </p:nvPicPr>
        <p:blipFill>
          <a:blip r:embed="rId2"/>
          <a:stretch/>
        </p:blipFill>
        <p:spPr>
          <a:xfrm>
            <a:off x="0" y="1981080"/>
            <a:ext cx="9143640" cy="47732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0" y="304920"/>
            <a:ext cx="91436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9-4 Hypothesis Tests on the Variance and Standard Deviation of a Normal Distribution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Line 2"/>
          <p:cNvSpPr/>
          <p:nvPr/>
        </p:nvSpPr>
        <p:spPr>
          <a:xfrm>
            <a:off x="0" y="1143000"/>
            <a:ext cx="88390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3"/>
          <p:cNvSpPr/>
          <p:nvPr/>
        </p:nvSpPr>
        <p:spPr>
          <a:xfrm>
            <a:off x="228600" y="144792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990033"/>
                </a:solidFill>
                <a:latin typeface="Times New Roman"/>
              </a:rPr>
              <a:t>Example 9-8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410" name="Picture 6"/>
          <p:cNvPicPr/>
          <p:nvPr/>
        </p:nvPicPr>
        <p:blipFill>
          <a:blip r:embed="rId2"/>
          <a:stretch/>
        </p:blipFill>
        <p:spPr>
          <a:xfrm>
            <a:off x="0" y="2514600"/>
            <a:ext cx="9143640" cy="25016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457200" y="304920"/>
            <a:ext cx="769572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9-5 Tests on a Population Proportion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Line 2"/>
          <p:cNvSpPr/>
          <p:nvPr/>
        </p:nvSpPr>
        <p:spPr>
          <a:xfrm>
            <a:off x="609480" y="914400"/>
            <a:ext cx="72388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3"/>
          <p:cNvSpPr/>
          <p:nvPr/>
        </p:nvSpPr>
        <p:spPr>
          <a:xfrm>
            <a:off x="0" y="1143000"/>
            <a:ext cx="81529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9-5.1 Large-Sample Tests on a Proportion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424" name="Picture 6"/>
          <p:cNvPicPr/>
          <p:nvPr/>
        </p:nvPicPr>
        <p:blipFill>
          <a:blip r:embed="rId2"/>
          <a:stretch/>
        </p:blipFill>
        <p:spPr>
          <a:xfrm>
            <a:off x="3124080" y="2590920"/>
            <a:ext cx="1766520" cy="1071360"/>
          </a:xfrm>
          <a:prstGeom prst="rect">
            <a:avLst/>
          </a:prstGeom>
          <a:ln w="9525">
            <a:noFill/>
          </a:ln>
        </p:spPr>
      </p:pic>
      <p:sp>
        <p:nvSpPr>
          <p:cNvPr id="425" name="CustomShape 4"/>
          <p:cNvSpPr/>
          <p:nvPr/>
        </p:nvSpPr>
        <p:spPr>
          <a:xfrm>
            <a:off x="380880" y="1905120"/>
            <a:ext cx="8381520" cy="8218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Many engineering decision problems include hypothesis testing about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426" name="CustomShape 5"/>
          <p:cNvSpPr/>
          <p:nvPr/>
        </p:nvSpPr>
        <p:spPr>
          <a:xfrm>
            <a:off x="228600" y="3657600"/>
            <a:ext cx="8381520" cy="456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An appropriate </a:t>
            </a:r>
            <a:r>
              <a:rPr lang="en-US" sz="2400" b="1" strike="noStrike" spc="-1">
                <a:solidFill>
                  <a:srgbClr val="990033"/>
                </a:solidFill>
                <a:latin typeface="Times New Roman"/>
              </a:rPr>
              <a:t>test statistic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is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427" name="Picture 10"/>
          <p:cNvPicPr/>
          <p:nvPr/>
        </p:nvPicPr>
        <p:blipFill>
          <a:blip r:embed="rId3"/>
          <a:stretch/>
        </p:blipFill>
        <p:spPr>
          <a:xfrm>
            <a:off x="228600" y="4114800"/>
            <a:ext cx="8686440" cy="244440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457200" y="304920"/>
            <a:ext cx="769572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9-5 Tests on a Population Proportion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Line 2"/>
          <p:cNvSpPr/>
          <p:nvPr/>
        </p:nvSpPr>
        <p:spPr>
          <a:xfrm>
            <a:off x="609480" y="914400"/>
            <a:ext cx="72388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3"/>
          <p:cNvSpPr/>
          <p:nvPr/>
        </p:nvSpPr>
        <p:spPr>
          <a:xfrm>
            <a:off x="304920" y="1143000"/>
            <a:ext cx="320004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990033"/>
                </a:solidFill>
                <a:latin typeface="Times New Roman"/>
              </a:rPr>
              <a:t>Example 9-10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431" name="Picture 9"/>
          <p:cNvPicPr/>
          <p:nvPr/>
        </p:nvPicPr>
        <p:blipFill>
          <a:blip r:embed="rId2"/>
          <a:stretch/>
        </p:blipFill>
        <p:spPr>
          <a:xfrm>
            <a:off x="0" y="1828800"/>
            <a:ext cx="9143640" cy="1828440"/>
          </a:xfrm>
          <a:prstGeom prst="rect">
            <a:avLst/>
          </a:prstGeom>
          <a:ln w="9525">
            <a:noFill/>
          </a:ln>
        </p:spPr>
      </p:pic>
      <p:pic>
        <p:nvPicPr>
          <p:cNvPr id="432" name="Picture 10"/>
          <p:cNvPicPr/>
          <p:nvPr/>
        </p:nvPicPr>
        <p:blipFill>
          <a:blip r:embed="rId3"/>
          <a:stretch/>
        </p:blipFill>
        <p:spPr>
          <a:xfrm>
            <a:off x="0" y="3657600"/>
            <a:ext cx="9143640" cy="25142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457200" y="304920"/>
            <a:ext cx="769572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9-5 Tests on a Population Proportion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Line 2"/>
          <p:cNvSpPr/>
          <p:nvPr/>
        </p:nvSpPr>
        <p:spPr>
          <a:xfrm>
            <a:off x="609480" y="914400"/>
            <a:ext cx="72388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3"/>
          <p:cNvSpPr/>
          <p:nvPr/>
        </p:nvSpPr>
        <p:spPr>
          <a:xfrm>
            <a:off x="304920" y="1143000"/>
            <a:ext cx="320004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990033"/>
                </a:solidFill>
                <a:latin typeface="Times New Roman"/>
              </a:rPr>
              <a:t>Example 9-10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436" name="Picture 7"/>
          <p:cNvPicPr/>
          <p:nvPr/>
        </p:nvPicPr>
        <p:blipFill>
          <a:blip r:embed="rId2"/>
          <a:stretch/>
        </p:blipFill>
        <p:spPr>
          <a:xfrm>
            <a:off x="0" y="1828800"/>
            <a:ext cx="9143640" cy="47019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457200" y="304920"/>
            <a:ext cx="769572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9-5 Tests on a Population Proportion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Line 2"/>
          <p:cNvSpPr/>
          <p:nvPr/>
        </p:nvSpPr>
        <p:spPr>
          <a:xfrm>
            <a:off x="609480" y="914400"/>
            <a:ext cx="723888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304920" y="2133720"/>
            <a:ext cx="7772040" cy="5752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Another form of the test statistic Z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is 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440" name="Picture 7"/>
          <p:cNvPicPr/>
          <p:nvPr/>
        </p:nvPicPr>
        <p:blipFill>
          <a:blip r:embed="rId2"/>
          <a:stretch/>
        </p:blipFill>
        <p:spPr>
          <a:xfrm>
            <a:off x="457200" y="2971800"/>
            <a:ext cx="3352320" cy="896400"/>
          </a:xfrm>
          <a:prstGeom prst="rect">
            <a:avLst/>
          </a:prstGeom>
          <a:ln w="9525">
            <a:noFill/>
          </a:ln>
        </p:spPr>
      </p:pic>
      <p:pic>
        <p:nvPicPr>
          <p:cNvPr id="441" name="Picture 8"/>
          <p:cNvPicPr/>
          <p:nvPr/>
        </p:nvPicPr>
        <p:blipFill>
          <a:blip r:embed="rId3"/>
          <a:stretch/>
        </p:blipFill>
        <p:spPr>
          <a:xfrm>
            <a:off x="5105520" y="2819520"/>
            <a:ext cx="3504960" cy="1292040"/>
          </a:xfrm>
          <a:prstGeom prst="rect">
            <a:avLst/>
          </a:prstGeom>
          <a:ln w="9525">
            <a:noFill/>
          </a:ln>
        </p:spPr>
      </p:pic>
      <p:sp>
        <p:nvSpPr>
          <p:cNvPr id="442" name="CustomShape 4"/>
          <p:cNvSpPr/>
          <p:nvPr/>
        </p:nvSpPr>
        <p:spPr>
          <a:xfrm>
            <a:off x="4038480" y="3276720"/>
            <a:ext cx="685440" cy="456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or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8" name="CustomShape 2"/>
          <p:cNvSpPr/>
          <p:nvPr/>
        </p:nvSpPr>
        <p:spPr>
          <a:xfrm>
            <a:off x="457200" y="1447920"/>
            <a:ext cx="7772040" cy="4114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9" name="Picture 15"/>
          <p:cNvPicPr/>
          <p:nvPr/>
        </p:nvPicPr>
        <p:blipFill>
          <a:blip r:embed="rId2"/>
          <a:stretch/>
        </p:blipFill>
        <p:spPr>
          <a:xfrm>
            <a:off x="123840" y="1855800"/>
            <a:ext cx="9019800" cy="263952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Line 3"/>
          <p:cNvSpPr/>
          <p:nvPr/>
        </p:nvSpPr>
        <p:spPr>
          <a:xfrm>
            <a:off x="761760" y="121896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4"/>
          <p:cNvSpPr/>
          <p:nvPr/>
        </p:nvSpPr>
        <p:spPr>
          <a:xfrm>
            <a:off x="457200" y="1295280"/>
            <a:ext cx="8229240" cy="1121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9-1.1 Statistical Hypotheses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GB" sz="2800" b="0" strike="noStrike" spc="-1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5410080" y="2362320"/>
            <a:ext cx="289512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null hypothesis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103" name="Picture 7"/>
          <p:cNvPicPr/>
          <p:nvPr/>
        </p:nvPicPr>
        <p:blipFill>
          <a:blip r:embed="rId2"/>
          <a:stretch/>
        </p:blipFill>
        <p:spPr>
          <a:xfrm>
            <a:off x="0" y="2438280"/>
            <a:ext cx="5181120" cy="1077480"/>
          </a:xfrm>
          <a:prstGeom prst="rect">
            <a:avLst/>
          </a:prstGeom>
          <a:ln w="9525">
            <a:noFill/>
          </a:ln>
        </p:spPr>
      </p:pic>
      <p:sp>
        <p:nvSpPr>
          <p:cNvPr id="104" name="CustomShape 6"/>
          <p:cNvSpPr/>
          <p:nvPr/>
        </p:nvSpPr>
        <p:spPr>
          <a:xfrm>
            <a:off x="5334120" y="2971800"/>
            <a:ext cx="350496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alternative hypothesis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105" name="Picture 9"/>
          <p:cNvPicPr/>
          <p:nvPr/>
        </p:nvPicPr>
        <p:blipFill>
          <a:blip r:embed="rId3"/>
          <a:stretch/>
        </p:blipFill>
        <p:spPr>
          <a:xfrm>
            <a:off x="0" y="4724280"/>
            <a:ext cx="9143640" cy="1523520"/>
          </a:xfrm>
          <a:prstGeom prst="rect">
            <a:avLst/>
          </a:prstGeom>
          <a:ln w="9525">
            <a:noFill/>
          </a:ln>
        </p:spPr>
      </p:pic>
      <p:sp>
        <p:nvSpPr>
          <p:cNvPr id="106" name="CustomShape 7"/>
          <p:cNvSpPr/>
          <p:nvPr/>
        </p:nvSpPr>
        <p:spPr>
          <a:xfrm>
            <a:off x="380880" y="3886200"/>
            <a:ext cx="708624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u="sng" strike="noStrike" spc="-1">
                <a:solidFill>
                  <a:srgbClr val="000000"/>
                </a:solidFill>
                <a:uFillTx/>
                <a:latin typeface="Times New Roman"/>
              </a:rPr>
              <a:t>One-sided Alternative Hypotheses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380880" y="1828800"/>
            <a:ext cx="7086240" cy="516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u="sng" strike="noStrike" spc="-1">
                <a:solidFill>
                  <a:srgbClr val="000000"/>
                </a:solidFill>
                <a:uFillTx/>
                <a:latin typeface="Times New Roman"/>
              </a:rPr>
              <a:t>Two-sided Alternative Hypothesis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Line 3"/>
          <p:cNvSpPr/>
          <p:nvPr/>
        </p:nvSpPr>
        <p:spPr>
          <a:xfrm>
            <a:off x="761760" y="9144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457200" y="1066680"/>
            <a:ext cx="8229240" cy="1121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9-1.1 Statistical Hypotheses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GB" sz="2800" b="0" strike="noStrike" spc="-1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0" y="1600200"/>
            <a:ext cx="9143640" cy="4782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u="sng" strike="noStrike" spc="-1">
                <a:solidFill>
                  <a:srgbClr val="000000"/>
                </a:solidFill>
                <a:uFillTx/>
                <a:latin typeface="Times New Roman"/>
              </a:rPr>
              <a:t>Test of a Hypothesis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GB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A procedure leading to a decision about a particular hypothesis</a:t>
            </a: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Hypothesis-testing procedures rely on using the information in a </a:t>
            </a:r>
            <a:r>
              <a:rPr lang="en-US" sz="2800" b="1" strike="noStrike" spc="-1">
                <a:solidFill>
                  <a:srgbClr val="990033"/>
                </a:solidFill>
                <a:latin typeface="Times New Roman"/>
              </a:rPr>
              <a:t>random sample from the population of interest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. 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If this information is </a:t>
            </a:r>
            <a:r>
              <a:rPr lang="en-US" sz="2800" b="0" i="1" strike="noStrike" spc="-1">
                <a:solidFill>
                  <a:srgbClr val="000000"/>
                </a:solidFill>
                <a:latin typeface="Times New Roman"/>
              </a:rPr>
              <a:t>consistent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with the hypothesis, then we will conclude that the hypothesis is </a:t>
            </a:r>
            <a:r>
              <a:rPr lang="en-US" sz="2800" b="1" strike="noStrike" spc="-1">
                <a:solidFill>
                  <a:srgbClr val="3333CC"/>
                </a:solidFill>
                <a:latin typeface="Times New Roman"/>
              </a:rPr>
              <a:t>true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; if this information is </a:t>
            </a:r>
            <a:r>
              <a:rPr lang="en-US" sz="2800" b="0" i="1" strike="noStrike" spc="-1">
                <a:solidFill>
                  <a:srgbClr val="000000"/>
                </a:solidFill>
                <a:latin typeface="Times New Roman"/>
              </a:rPr>
              <a:t>inconsistent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with the hypothesis, we will conclude that the hypothesis is </a:t>
            </a:r>
            <a:r>
              <a:rPr lang="en-US" sz="2800" b="1" strike="noStrike" spc="-1">
                <a:solidFill>
                  <a:srgbClr val="3333CC"/>
                </a:solidFill>
                <a:latin typeface="Times New Roman"/>
              </a:rPr>
              <a:t>false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Line 3"/>
          <p:cNvSpPr/>
          <p:nvPr/>
        </p:nvSpPr>
        <p:spPr>
          <a:xfrm>
            <a:off x="761760" y="9144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457200" y="1066680"/>
            <a:ext cx="8229240" cy="1121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9-1.2 Tests of Statistical Hypotheses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GB" sz="2800" b="0" strike="noStrike" spc="-1">
              <a:latin typeface="Arial"/>
            </a:endParaRPr>
          </a:p>
        </p:txBody>
      </p:sp>
      <p:pic>
        <p:nvPicPr>
          <p:cNvPr id="117" name="Picture 7"/>
          <p:cNvPicPr/>
          <p:nvPr/>
        </p:nvPicPr>
        <p:blipFill>
          <a:blip r:embed="rId2"/>
          <a:stretch/>
        </p:blipFill>
        <p:spPr>
          <a:xfrm>
            <a:off x="1752480" y="1828800"/>
            <a:ext cx="5714640" cy="1230120"/>
          </a:xfrm>
          <a:prstGeom prst="rect">
            <a:avLst/>
          </a:prstGeom>
          <a:ln w="9525">
            <a:noFill/>
          </a:ln>
        </p:spPr>
      </p:pic>
      <p:pic>
        <p:nvPicPr>
          <p:cNvPr id="118" name="Picture 8"/>
          <p:cNvPicPr/>
          <p:nvPr/>
        </p:nvPicPr>
        <p:blipFill>
          <a:blip r:embed="rId3"/>
          <a:stretch/>
        </p:blipFill>
        <p:spPr>
          <a:xfrm>
            <a:off x="380880" y="3048120"/>
            <a:ext cx="8762760" cy="2314080"/>
          </a:xfrm>
          <a:prstGeom prst="rect">
            <a:avLst/>
          </a:prstGeom>
          <a:ln w="9525">
            <a:noFill/>
          </a:ln>
        </p:spPr>
      </p:pic>
      <p:sp>
        <p:nvSpPr>
          <p:cNvPr id="119" name="CustomShape 5"/>
          <p:cNvSpPr/>
          <p:nvPr/>
        </p:nvSpPr>
        <p:spPr>
          <a:xfrm>
            <a:off x="0" y="5638680"/>
            <a:ext cx="8915040" cy="921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9900"/>
                </a:solidFill>
                <a:latin typeface="Arial"/>
              </a:rPr>
              <a:t>Figure 9-1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Decision criteria for testing H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: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= 50 centimeters per second versus H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: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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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50 centimeters per second.            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9-1 Hypothesis Testing</a:t>
            </a:r>
            <a:br/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227960" y="146556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Line 3"/>
          <p:cNvSpPr/>
          <p:nvPr/>
        </p:nvSpPr>
        <p:spPr>
          <a:xfrm>
            <a:off x="761760" y="914400"/>
            <a:ext cx="4572000" cy="0"/>
          </a:xfrm>
          <a:prstGeom prst="line">
            <a:avLst/>
          </a:prstGeom>
          <a:ln w="381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4"/>
          <p:cNvSpPr/>
          <p:nvPr/>
        </p:nvSpPr>
        <p:spPr>
          <a:xfrm>
            <a:off x="457200" y="1066680"/>
            <a:ext cx="8229240" cy="1121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9-1.2 Tests of Statistical Hypotheses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1" strike="noStrike" spc="-1">
                <a:solidFill>
                  <a:srgbClr val="009900"/>
                </a:solidFill>
                <a:latin typeface="Times New Roman"/>
              </a:rPr>
              <a:t>Definitions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124" name="Picture 12"/>
          <p:cNvPicPr/>
          <p:nvPr/>
        </p:nvPicPr>
        <p:blipFill>
          <a:blip r:embed="rId2"/>
          <a:stretch/>
        </p:blipFill>
        <p:spPr>
          <a:xfrm>
            <a:off x="47520" y="2362320"/>
            <a:ext cx="9096120" cy="914040"/>
          </a:xfrm>
          <a:prstGeom prst="rect">
            <a:avLst/>
          </a:prstGeom>
          <a:ln w="9525">
            <a:noFill/>
          </a:ln>
        </p:spPr>
      </p:pic>
      <p:pic>
        <p:nvPicPr>
          <p:cNvPr id="125" name="Picture 13"/>
          <p:cNvPicPr/>
          <p:nvPr/>
        </p:nvPicPr>
        <p:blipFill>
          <a:blip r:embed="rId3"/>
          <a:stretch/>
        </p:blipFill>
        <p:spPr>
          <a:xfrm>
            <a:off x="47520" y="4038480"/>
            <a:ext cx="9096120" cy="9903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2650</TotalTime>
  <Words>1447</Words>
  <Application>Microsoft Office PowerPoint</Application>
  <PresentationFormat>On-screen Show (4:3)</PresentationFormat>
  <Paragraphs>154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MathematicalPi-One</vt:lpstr>
      <vt:lpstr>StarSymbol</vt:lpstr>
      <vt:lpstr>Symbol</vt:lpstr>
      <vt:lpstr>Times New Roman</vt:lpstr>
      <vt:lpstr>TimesNewRomanPS-Bold</vt:lpstr>
      <vt:lpstr>TimesNewRomanPS-Italic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CBS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Connie Borror</dc:creator>
  <dc:description/>
  <cp:lastModifiedBy>Nguyen Viet Anh (FE FPTU HN)</cp:lastModifiedBy>
  <cp:revision>337</cp:revision>
  <dcterms:created xsi:type="dcterms:W3CDTF">2002-10-13T02:50:51Z</dcterms:created>
  <dcterms:modified xsi:type="dcterms:W3CDTF">2021-06-23T03:42:18Z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CBS Consulting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74</vt:i4>
  </property>
</Properties>
</file>