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5" r:id="rId35"/>
    <p:sldId id="296" r:id="rId36"/>
    <p:sldId id="297" r:id="rId37"/>
    <p:sldId id="298" r:id="rId38"/>
    <p:sldId id="299" r:id="rId39"/>
    <p:sldId id="300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5" r:id="rId48"/>
    <p:sldId id="336" r:id="rId49"/>
    <p:sldId id="337" r:id="rId50"/>
    <p:sldId id="338" r:id="rId51"/>
    <p:sldId id="339" r:id="rId52"/>
    <p:sldId id="34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E16FD8-80EC-4D95-A7DF-75DA0BD83947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533520" y="1015920"/>
            <a:ext cx="8381880" cy="454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534960" y="1828800"/>
            <a:ext cx="226548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0" y="2438280"/>
            <a:ext cx="9144000" cy="422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458640" y="2057400"/>
            <a:ext cx="226548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0" y="2895480"/>
            <a:ext cx="9144000" cy="228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308520" y="1905120"/>
            <a:ext cx="8274600" cy="137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10-2.3 Confidence Interval on a Difference in Means,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Variances 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57200" y="2895480"/>
            <a:ext cx="1905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36600"/>
                </a:solidFill>
                <a:latin typeface="Times New Roman"/>
              </a:rPr>
              <a:t>Definition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42840" y="3581280"/>
            <a:ext cx="9101160" cy="304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533520" y="2057400"/>
            <a:ext cx="2971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10-4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0" y="2590920"/>
            <a:ext cx="9144000" cy="392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533520" y="2057400"/>
            <a:ext cx="2971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10-4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0" y="2819520"/>
            <a:ext cx="9144000" cy="300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533520" y="2286000"/>
            <a:ext cx="48765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Choice of Sample Size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76320" y="3124080"/>
            <a:ext cx="9067680" cy="129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228600" y="1981080"/>
            <a:ext cx="48769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One-Sided Confidence Bounds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09480" y="2590920"/>
            <a:ext cx="4419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Upper Confidence Bound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762120" y="4800600"/>
            <a:ext cx="44193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Lower Confidence Bound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47520" y="3124080"/>
            <a:ext cx="9096480" cy="130500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28440" y="5295960"/>
            <a:ext cx="9115560" cy="131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228600" y="198108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33520" y="3733920"/>
            <a:ext cx="44193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We wish to test: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2819520" y="4572000"/>
            <a:ext cx="3504960" cy="111600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5"/>
          <p:cNvSpPr/>
          <p:nvPr/>
        </p:nvSpPr>
        <p:spPr>
          <a:xfrm>
            <a:off x="609480" y="2971800"/>
            <a:ext cx="4419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Formula 6"/>
              <p:cNvSpPr txBox="1"/>
              <p:nvPr/>
            </p:nvSpPr>
            <p:spPr>
              <a:xfrm>
                <a:off x="1676520" y="2819520"/>
                <a:ext cx="2311200" cy="7221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228600" y="198108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33520" y="3733920"/>
            <a:ext cx="44193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The pooled estimator of </a:t>
            </a:r>
            <a:r>
              <a:rPr lang="en-GB" sz="2400" b="1" strike="noStrike" spc="-1">
                <a:solidFill>
                  <a:srgbClr val="000000"/>
                </a:solidFill>
                <a:latin typeface="Symbol"/>
                <a:ea typeface="Symbol"/>
              </a:rPr>
              <a:t></a:t>
            </a:r>
            <a:r>
              <a:rPr lang="en-GB" sz="2400" b="1" strike="noStrike" spc="-1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: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609480" y="3048120"/>
            <a:ext cx="4419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Formula 6"/>
              <p:cNvSpPr txBox="1"/>
              <p:nvPr/>
            </p:nvSpPr>
            <p:spPr>
              <a:xfrm>
                <a:off x="1828800" y="2971800"/>
                <a:ext cx="2311560" cy="7221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76320" y="4343400"/>
            <a:ext cx="9067680" cy="177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228600" y="198108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09480" y="3048120"/>
            <a:ext cx="4419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Formula 5"/>
              <p:cNvSpPr txBox="1"/>
              <p:nvPr/>
            </p:nvSpPr>
            <p:spPr>
              <a:xfrm>
                <a:off x="1828800" y="2971800"/>
                <a:ext cx="2311560" cy="7221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47520" y="3657600"/>
            <a:ext cx="9096480" cy="289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914400" y="0"/>
            <a:ext cx="7467480" cy="668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228600" y="198108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9900"/>
                </a:solidFill>
                <a:latin typeface="Times New Roman"/>
              </a:rPr>
              <a:t>Definition: The Two-Sample or Pooled </a:t>
            </a:r>
            <a:r>
              <a:rPr lang="en-GB" sz="2800" b="1" i="1" strike="noStrike" spc="-1">
                <a:solidFill>
                  <a:srgbClr val="009900"/>
                </a:solidFill>
                <a:latin typeface="Times New Roman"/>
              </a:rPr>
              <a:t>t</a:t>
            </a:r>
            <a:r>
              <a:rPr lang="en-GB" sz="2800" b="1" strike="noStrike" spc="-1">
                <a:solidFill>
                  <a:srgbClr val="009900"/>
                </a:solidFill>
                <a:latin typeface="Times New Roman"/>
              </a:rPr>
              <a:t>-Test</a:t>
            </a:r>
            <a:r>
              <a:rPr lang="en-GB" sz="2800" b="1" strike="noStrike" spc="-1" baseline="30000">
                <a:solidFill>
                  <a:srgbClr val="009900"/>
                </a:solidFill>
                <a:latin typeface="Times New Roman"/>
              </a:rPr>
              <a:t>*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228600" y="2590920"/>
            <a:ext cx="8763120" cy="399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228600" y="2286000"/>
            <a:ext cx="27432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0" y="3048120"/>
            <a:ext cx="9144000" cy="14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0" y="2057400"/>
            <a:ext cx="27432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1523880" y="2590920"/>
            <a:ext cx="6324840" cy="409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0" y="2057400"/>
            <a:ext cx="27432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0" y="2666880"/>
            <a:ext cx="9144000" cy="140040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0" y="4033800"/>
            <a:ext cx="8915400" cy="282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0" y="1905120"/>
            <a:ext cx="27432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304920" y="2340000"/>
            <a:ext cx="7848360" cy="451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0" y="1905120"/>
            <a:ext cx="6400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Minitab Output for 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152280" y="2514600"/>
            <a:ext cx="8828280" cy="380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5562720"/>
            <a:ext cx="9144000" cy="119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9900"/>
                </a:solidFill>
                <a:latin typeface="Arial"/>
              </a:rPr>
              <a:t>Figure 10-2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Normal probability plot and comparative box plot for the catalyst yield data in Example 10-5.  (a) Normal probability plot, (b) Box plots.         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380880" y="1905120"/>
            <a:ext cx="7925040" cy="373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228600" y="182880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Formula 4"/>
              <p:cNvSpPr txBox="1"/>
              <p:nvPr/>
            </p:nvSpPr>
            <p:spPr>
              <a:xfrm>
                <a:off x="1752480" y="2666880"/>
                <a:ext cx="1444680" cy="6494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87" name="CustomShape 5"/>
          <p:cNvSpPr/>
          <p:nvPr/>
        </p:nvSpPr>
        <p:spPr>
          <a:xfrm>
            <a:off x="457200" y="2743200"/>
            <a:ext cx="1752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Case 2:</a:t>
            </a: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457200" y="5181480"/>
            <a:ext cx="84582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 New Roman"/>
              </a:rPr>
              <a:t>is distributed approximately as </a:t>
            </a:r>
            <a:r>
              <a:rPr lang="en-GB" sz="2800" b="0" i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GB" sz="2800" b="0" strike="noStrike" spc="-1">
                <a:solidFill>
                  <a:srgbClr val="000000"/>
                </a:solidFill>
                <a:latin typeface="Times New Roman"/>
              </a:rPr>
              <a:t> with degrees of freedom given by</a:t>
            </a:r>
            <a:r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228600" y="3429000"/>
            <a:ext cx="8763120" cy="16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228600" y="182880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Formula 4"/>
              <p:cNvSpPr txBox="1"/>
              <p:nvPr/>
            </p:nvSpPr>
            <p:spPr>
              <a:xfrm>
                <a:off x="1752480" y="2895480"/>
                <a:ext cx="1444680" cy="6494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94" name="CustomShape 5"/>
          <p:cNvSpPr/>
          <p:nvPr/>
        </p:nvSpPr>
        <p:spPr>
          <a:xfrm>
            <a:off x="457200" y="2971800"/>
            <a:ext cx="1752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Case 2:</a:t>
            </a: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380880" y="3809880"/>
            <a:ext cx="8458200" cy="198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0" y="2362320"/>
            <a:ext cx="8610480" cy="439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52280" y="1219320"/>
            <a:ext cx="8991720" cy="411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0" y="2411280"/>
            <a:ext cx="9144000" cy="1551240"/>
          </a:xfrm>
          <a:prstGeom prst="rect">
            <a:avLst/>
          </a:prstGeom>
          <a:ln w="0">
            <a:noFill/>
          </a:ln>
        </p:spPr>
      </p:pic>
      <p:pic>
        <p:nvPicPr>
          <p:cNvPr id="204" name="Picture 203"/>
          <p:cNvPicPr/>
          <p:nvPr/>
        </p:nvPicPr>
        <p:blipFill>
          <a:blip r:embed="rId3"/>
          <a:stretch/>
        </p:blipFill>
        <p:spPr>
          <a:xfrm>
            <a:off x="228600" y="4191120"/>
            <a:ext cx="8915400" cy="213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228600" y="3657600"/>
            <a:ext cx="8915400" cy="270972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228600" y="2362320"/>
            <a:ext cx="8915400" cy="137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3" name="Picture 212"/>
          <p:cNvPicPr/>
          <p:nvPr/>
        </p:nvPicPr>
        <p:blipFill>
          <a:blip r:embed="rId2"/>
          <a:stretch/>
        </p:blipFill>
        <p:spPr>
          <a:xfrm>
            <a:off x="3505320" y="2286000"/>
            <a:ext cx="5562360" cy="4183200"/>
          </a:xfrm>
          <a:prstGeom prst="rect">
            <a:avLst/>
          </a:prstGeom>
          <a:ln w="0"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76320" y="4648320"/>
            <a:ext cx="3581280" cy="15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9900"/>
                </a:solidFill>
                <a:latin typeface="Arial"/>
              </a:rPr>
              <a:t>Figure 10-3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Normal probability plot of the arsenic concentration data from Example 10-6.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76320" y="2363760"/>
            <a:ext cx="8991360" cy="319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228600" y="167652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10-3.3 Confidence Interval on the Difference in Means, Variance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85800" y="259092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Formula 5"/>
              <p:cNvSpPr txBox="1"/>
              <p:nvPr/>
            </p:nvSpPr>
            <p:spPr>
              <a:xfrm>
                <a:off x="1905120" y="243828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762120" y="3124080"/>
            <a:ext cx="7619760" cy="372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304920" y="2590920"/>
            <a:ext cx="31240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10-8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2"/>
          <a:stretch/>
        </p:blipFill>
        <p:spPr>
          <a:xfrm>
            <a:off x="0" y="3352680"/>
            <a:ext cx="9144000" cy="327672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685800" y="19810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Formula 5"/>
              <p:cNvSpPr txBox="1"/>
              <p:nvPr/>
            </p:nvSpPr>
            <p:spPr>
              <a:xfrm>
                <a:off x="1828800" y="182880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685800" y="19810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Formula 4"/>
              <p:cNvSpPr txBox="1"/>
              <p:nvPr/>
            </p:nvSpPr>
            <p:spPr>
              <a:xfrm>
                <a:off x="1828800" y="182880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244" name="Picture 243"/>
          <p:cNvPicPr/>
          <p:nvPr/>
        </p:nvPicPr>
        <p:blipFill>
          <a:blip r:embed="rId2"/>
          <a:stretch/>
        </p:blipFill>
        <p:spPr>
          <a:xfrm>
            <a:off x="0" y="3457440"/>
            <a:ext cx="9144000" cy="2943360"/>
          </a:xfrm>
          <a:prstGeom prst="rect">
            <a:avLst/>
          </a:prstGeom>
          <a:ln w="0">
            <a:noFill/>
          </a:ln>
        </p:spPr>
      </p:pic>
      <p:sp>
        <p:nvSpPr>
          <p:cNvPr id="245" name="CustomShape 5"/>
          <p:cNvSpPr/>
          <p:nvPr/>
        </p:nvSpPr>
        <p:spPr>
          <a:xfrm>
            <a:off x="304920" y="2681280"/>
            <a:ext cx="4343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10-8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3"/>
          <p:cNvSpPr/>
          <p:nvPr/>
        </p:nvSpPr>
        <p:spPr>
          <a:xfrm>
            <a:off x="685800" y="19810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Formula 4"/>
              <p:cNvSpPr txBox="1"/>
              <p:nvPr/>
            </p:nvSpPr>
            <p:spPr>
              <a:xfrm>
                <a:off x="1828800" y="182880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50" name="CustomShape 5"/>
          <p:cNvSpPr/>
          <p:nvPr/>
        </p:nvSpPr>
        <p:spPr>
          <a:xfrm>
            <a:off x="304920" y="2681280"/>
            <a:ext cx="4343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10-8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76320" y="3352680"/>
            <a:ext cx="9067680" cy="160020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251"/>
          <p:cNvPicPr/>
          <p:nvPr/>
        </p:nvPicPr>
        <p:blipFill>
          <a:blip r:embed="rId3"/>
          <a:stretch/>
        </p:blipFill>
        <p:spPr>
          <a:xfrm>
            <a:off x="47520" y="4886280"/>
            <a:ext cx="8382240" cy="178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304920" y="2819520"/>
            <a:ext cx="4343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10-8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6" name="Picture 255"/>
          <p:cNvPicPr/>
          <p:nvPr/>
        </p:nvPicPr>
        <p:blipFill>
          <a:blip r:embed="rId2"/>
          <a:stretch/>
        </p:blipFill>
        <p:spPr>
          <a:xfrm>
            <a:off x="0" y="3352680"/>
            <a:ext cx="9067680" cy="1981440"/>
          </a:xfrm>
          <a:prstGeom prst="rect">
            <a:avLst/>
          </a:prstGeom>
          <a:ln w="0"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85800" y="19810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Formula 5"/>
              <p:cNvSpPr txBox="1"/>
              <p:nvPr/>
            </p:nvSpPr>
            <p:spPr>
              <a:xfrm>
                <a:off x="1828800" y="182880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228600" y="190512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10-3.3 Confidence Interval on the Difference in Means, Variance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685800" y="28954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Case 2: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Formula 5"/>
              <p:cNvSpPr txBox="1"/>
              <p:nvPr/>
            </p:nvSpPr>
            <p:spPr>
              <a:xfrm>
                <a:off x="1828800" y="2743200"/>
                <a:ext cx="1600200" cy="719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264" name="Picture 263"/>
          <p:cNvPicPr/>
          <p:nvPr/>
        </p:nvPicPr>
        <p:blipFill>
          <a:blip r:embed="rId2"/>
          <a:stretch/>
        </p:blipFill>
        <p:spPr>
          <a:xfrm>
            <a:off x="380880" y="3460680"/>
            <a:ext cx="8610840" cy="334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10-1 Introduction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Line 3"/>
          <p:cNvSpPr/>
          <p:nvPr/>
        </p:nvSpPr>
        <p:spPr>
          <a:xfrm>
            <a:off x="762120" y="1219320"/>
            <a:ext cx="358128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0" y="1752480"/>
            <a:ext cx="9144000" cy="327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76320" y="1523880"/>
            <a:ext cx="84582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10-6.1 Large-Sample Test on the Difference in Population Proportions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380880" y="2514600"/>
            <a:ext cx="67057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 New Roman"/>
              </a:rPr>
              <a:t>We wish to test the hypotheses</a:t>
            </a:r>
            <a:r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pic>
        <p:nvPicPr>
          <p:cNvPr id="371" name="Picture 370"/>
          <p:cNvPicPr/>
          <p:nvPr/>
        </p:nvPicPr>
        <p:blipFill>
          <a:blip r:embed="rId2"/>
          <a:stretch/>
        </p:blipFill>
        <p:spPr>
          <a:xfrm>
            <a:off x="3657600" y="3581280"/>
            <a:ext cx="1871640" cy="103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2"/>
          <p:cNvSpPr/>
          <p:nvPr/>
        </p:nvSpPr>
        <p:spPr>
          <a:xfrm>
            <a:off x="0" y="1523880"/>
            <a:ext cx="876312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10-6.1 </a:t>
            </a: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Large-Sample Test on the Difference in Population Proportions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380880" y="2514600"/>
            <a:ext cx="6705720" cy="13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 New Roman"/>
              </a:rPr>
              <a:t>The following test statistic is distributed approximately as standard normal and is the basis of the test</a:t>
            </a:r>
            <a:r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pic>
        <p:nvPicPr>
          <p:cNvPr id="376" name="Picture 375"/>
          <p:cNvPicPr/>
          <p:nvPr/>
        </p:nvPicPr>
        <p:blipFill>
          <a:blip r:embed="rId2"/>
          <a:stretch/>
        </p:blipFill>
        <p:spPr>
          <a:xfrm>
            <a:off x="11160" y="3962520"/>
            <a:ext cx="9132840" cy="163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TextShape 2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0" y="1523880"/>
            <a:ext cx="876312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10-6.1 </a:t>
            </a: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Large-Sample Test on the Difference in Population Proportions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0" name="Picture 379"/>
          <p:cNvPicPr/>
          <p:nvPr/>
        </p:nvPicPr>
        <p:blipFill>
          <a:blip r:embed="rId2"/>
          <a:stretch/>
        </p:blipFill>
        <p:spPr>
          <a:xfrm>
            <a:off x="76320" y="2666880"/>
            <a:ext cx="9067680" cy="353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NewRomanPS"/>
              </a:rPr>
              <a:t>Example 10-14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4" name="Picture 383"/>
          <p:cNvPicPr/>
          <p:nvPr/>
        </p:nvPicPr>
        <p:blipFill>
          <a:blip r:embed="rId2"/>
          <a:stretch/>
        </p:blipFill>
        <p:spPr>
          <a:xfrm>
            <a:off x="0" y="2590920"/>
            <a:ext cx="9144000" cy="289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990033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NewRomanPS"/>
              </a:rPr>
              <a:t>Example 10-14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8" name="Picture 387"/>
          <p:cNvPicPr/>
          <p:nvPr/>
        </p:nvPicPr>
        <p:blipFill>
          <a:blip r:embed="rId2"/>
          <a:stretch/>
        </p:blipFill>
        <p:spPr>
          <a:xfrm>
            <a:off x="0" y="1981080"/>
            <a:ext cx="8839080" cy="482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NewRomanPS"/>
              </a:rPr>
              <a:t>Example 10-14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2" name="Picture 391"/>
          <p:cNvPicPr/>
          <p:nvPr/>
        </p:nvPicPr>
        <p:blipFill>
          <a:blip r:embed="rId2"/>
          <a:stretch/>
        </p:blipFill>
        <p:spPr>
          <a:xfrm>
            <a:off x="0" y="2514600"/>
            <a:ext cx="9144000" cy="320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2"/>
          <p:cNvSpPr/>
          <p:nvPr/>
        </p:nvSpPr>
        <p:spPr>
          <a:xfrm>
            <a:off x="0" y="17524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Minitab Output for Example 10-14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6" name="Picture 395"/>
          <p:cNvPicPr/>
          <p:nvPr/>
        </p:nvPicPr>
        <p:blipFill>
          <a:blip r:embed="rId2"/>
          <a:stretch/>
        </p:blipFill>
        <p:spPr>
          <a:xfrm>
            <a:off x="87480" y="2362320"/>
            <a:ext cx="9056520" cy="289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2"/>
          <p:cNvSpPr/>
          <p:nvPr/>
        </p:nvSpPr>
        <p:spPr>
          <a:xfrm>
            <a:off x="0" y="1600200"/>
            <a:ext cx="876312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10-6.3 Confidence Interval on the Difference in the Population Proportions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2" name="Picture 411"/>
          <p:cNvPicPr/>
          <p:nvPr/>
        </p:nvPicPr>
        <p:blipFill>
          <a:blip r:embed="rId2"/>
          <a:stretch/>
        </p:blipFill>
        <p:spPr>
          <a:xfrm>
            <a:off x="0" y="2666880"/>
            <a:ext cx="9144000" cy="37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990033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6" name="Picture 415"/>
          <p:cNvPicPr/>
          <p:nvPr/>
        </p:nvPicPr>
        <p:blipFill>
          <a:blip r:embed="rId2"/>
          <a:stretch/>
        </p:blipFill>
        <p:spPr>
          <a:xfrm>
            <a:off x="0" y="2209680"/>
            <a:ext cx="9144000" cy="1427400"/>
          </a:xfrm>
          <a:prstGeom prst="rect">
            <a:avLst/>
          </a:prstGeom>
          <a:ln w="0">
            <a:noFill/>
          </a:ln>
        </p:spPr>
      </p:pic>
      <p:pic>
        <p:nvPicPr>
          <p:cNvPr id="417" name="Picture 416"/>
          <p:cNvPicPr/>
          <p:nvPr/>
        </p:nvPicPr>
        <p:blipFill>
          <a:blip r:embed="rId3"/>
          <a:stretch/>
        </p:blipFill>
        <p:spPr>
          <a:xfrm>
            <a:off x="0" y="3657600"/>
            <a:ext cx="9144000" cy="236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1" name="Picture 420"/>
          <p:cNvPicPr/>
          <p:nvPr/>
        </p:nvPicPr>
        <p:blipFill>
          <a:blip r:embed="rId2"/>
          <a:stretch/>
        </p:blipFill>
        <p:spPr>
          <a:xfrm>
            <a:off x="0" y="2133720"/>
            <a:ext cx="9144000" cy="438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219320" y="5562720"/>
            <a:ext cx="6324480" cy="82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9900"/>
                </a:solidFill>
                <a:latin typeface="Arial"/>
              </a:rPr>
              <a:t>Figure 10-1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Two independent populations.         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1219320" y="2209680"/>
            <a:ext cx="6248160" cy="298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Line 1"/>
          <p:cNvSpPr/>
          <p:nvPr/>
        </p:nvSpPr>
        <p:spPr>
          <a:xfrm>
            <a:off x="380880" y="1219320"/>
            <a:ext cx="815364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TextShape 2"/>
          <p:cNvSpPr txBox="1"/>
          <p:nvPr/>
        </p:nvSpPr>
        <p:spPr>
          <a:xfrm>
            <a:off x="304920" y="759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10-7 Summary Table and Road Map for Inference Procedures for Two Samples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229680" y="1295280"/>
            <a:ext cx="12171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strike="noStrike" spc="-1">
                <a:solidFill>
                  <a:srgbClr val="3333CC"/>
                </a:solidFill>
                <a:latin typeface="Times New Roman"/>
              </a:rPr>
              <a:t>Table 10-4</a:t>
            </a:r>
            <a:endParaRPr lang="en-GB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5" name="Picture 424"/>
          <p:cNvPicPr/>
          <p:nvPr/>
        </p:nvPicPr>
        <p:blipFill>
          <a:blip r:embed="rId2"/>
          <a:stretch/>
        </p:blipFill>
        <p:spPr>
          <a:xfrm>
            <a:off x="76320" y="1752480"/>
            <a:ext cx="9067680" cy="495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ne 1"/>
          <p:cNvSpPr/>
          <p:nvPr/>
        </p:nvSpPr>
        <p:spPr>
          <a:xfrm>
            <a:off x="380880" y="1219320"/>
            <a:ext cx="815364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TextShape 2"/>
          <p:cNvSpPr txBox="1"/>
          <p:nvPr/>
        </p:nvSpPr>
        <p:spPr>
          <a:xfrm>
            <a:off x="304920" y="759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10-7 Summary Table and Road Map for Inference Procedures for Two Samples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8" name="Picture 427"/>
          <p:cNvPicPr/>
          <p:nvPr/>
        </p:nvPicPr>
        <p:blipFill>
          <a:blip r:embed="rId2"/>
          <a:stretch/>
        </p:blipFill>
        <p:spPr>
          <a:xfrm>
            <a:off x="0" y="3429000"/>
            <a:ext cx="9020160" cy="3044880"/>
          </a:xfrm>
          <a:prstGeom prst="rect">
            <a:avLst/>
          </a:prstGeom>
          <a:ln w="0">
            <a:noFill/>
          </a:ln>
        </p:spPr>
      </p:pic>
      <p:pic>
        <p:nvPicPr>
          <p:cNvPr id="429" name="Picture 428"/>
          <p:cNvPicPr/>
          <p:nvPr/>
        </p:nvPicPr>
        <p:blipFill>
          <a:blip r:embed="rId3"/>
          <a:stretch/>
        </p:blipFill>
        <p:spPr>
          <a:xfrm>
            <a:off x="82440" y="1890720"/>
            <a:ext cx="9061560" cy="1461960"/>
          </a:xfrm>
          <a:prstGeom prst="rect">
            <a:avLst/>
          </a:prstGeom>
          <a:ln w="0">
            <a:noFill/>
          </a:ln>
        </p:spPr>
      </p:pic>
      <p:sp>
        <p:nvSpPr>
          <p:cNvPr id="430" name="CustomShape 3"/>
          <p:cNvSpPr/>
          <p:nvPr/>
        </p:nvSpPr>
        <p:spPr>
          <a:xfrm>
            <a:off x="228600" y="1295280"/>
            <a:ext cx="26668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strike="noStrike" spc="-1">
                <a:solidFill>
                  <a:srgbClr val="3333CC"/>
                </a:solidFill>
                <a:latin typeface="Times New Roman"/>
              </a:rPr>
              <a:t>Table 10-4 (Continued)</a:t>
            </a:r>
            <a:endParaRPr lang="en-GB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457200" y="1447920"/>
            <a:ext cx="7772400" cy="411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3" name="Picture 432"/>
          <p:cNvPicPr/>
          <p:nvPr/>
        </p:nvPicPr>
        <p:blipFill>
          <a:blip r:embed="rId2"/>
          <a:stretch/>
        </p:blipFill>
        <p:spPr>
          <a:xfrm>
            <a:off x="152280" y="1828800"/>
            <a:ext cx="8991720" cy="236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380880" y="2057400"/>
            <a:ext cx="63248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9900"/>
                </a:solidFill>
                <a:latin typeface="Arial"/>
              </a:rPr>
              <a:t>Assumptions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1219320" y="4800600"/>
            <a:ext cx="6248160" cy="68580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57"/>
          <p:cNvPicPr/>
          <p:nvPr/>
        </p:nvPicPr>
        <p:blipFill>
          <a:blip r:embed="rId3"/>
          <a:stretch/>
        </p:blipFill>
        <p:spPr>
          <a:xfrm>
            <a:off x="1295280" y="5562720"/>
            <a:ext cx="6172200" cy="8524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/>
          <p:cNvPicPr/>
          <p:nvPr/>
        </p:nvPicPr>
        <p:blipFill>
          <a:blip r:embed="rId4"/>
          <a:stretch/>
        </p:blipFill>
        <p:spPr>
          <a:xfrm>
            <a:off x="228600" y="2666880"/>
            <a:ext cx="8686800" cy="198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" name="Picture 62"/>
          <p:cNvPicPr/>
          <p:nvPr/>
        </p:nvPicPr>
        <p:blipFill>
          <a:blip r:embed="rId2"/>
          <a:stretch/>
        </p:blipFill>
        <p:spPr>
          <a:xfrm>
            <a:off x="87480" y="2438280"/>
            <a:ext cx="9056520" cy="278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231120" y="1981080"/>
            <a:ext cx="7880040" cy="94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10-2.1 Hypothesis Tests for a Difference in Means,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Variances 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8" name="Picture 67"/>
          <p:cNvPicPr/>
          <p:nvPr/>
        </p:nvPicPr>
        <p:blipFill>
          <a:blip r:embed="rId2"/>
          <a:stretch/>
        </p:blipFill>
        <p:spPr>
          <a:xfrm>
            <a:off x="152280" y="2971800"/>
            <a:ext cx="8915400" cy="373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534960" y="1981080"/>
            <a:ext cx="226548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0" y="2438280"/>
            <a:ext cx="8915400" cy="429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1081</Words>
  <Application>Microsoft Office PowerPoint</Application>
  <PresentationFormat>On-screen Show (4:3)</PresentationFormat>
  <Paragraphs>127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Cambria Math</vt:lpstr>
      <vt:lpstr>Symbol</vt:lpstr>
      <vt:lpstr>Times New Roman</vt:lpstr>
      <vt:lpstr>TimesNewRomanPS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Connie Borror</dc:creator>
  <dc:description/>
  <cp:lastModifiedBy>Nguyen Viet Anh (FE FPTU HN)</cp:lastModifiedBy>
  <cp:revision>374</cp:revision>
  <dcterms:created xsi:type="dcterms:W3CDTF">2002-10-13T09:50:51Z</dcterms:created>
  <dcterms:modified xsi:type="dcterms:W3CDTF">2021-06-23T03:48:18Z</dcterms:modified>
  <dc:language>en-GB</dc:language>
</cp:coreProperties>
</file>