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78" r:id="rId3"/>
    <p:sldId id="439" r:id="rId4"/>
    <p:sldId id="442" r:id="rId5"/>
    <p:sldId id="465" r:id="rId6"/>
    <p:sldId id="434" r:id="rId7"/>
    <p:sldId id="466" r:id="rId8"/>
    <p:sldId id="433" r:id="rId9"/>
    <p:sldId id="467" r:id="rId10"/>
    <p:sldId id="468" r:id="rId11"/>
    <p:sldId id="469" r:id="rId12"/>
    <p:sldId id="470" r:id="rId13"/>
    <p:sldId id="472" r:id="rId14"/>
    <p:sldId id="471" r:id="rId15"/>
    <p:sldId id="447" r:id="rId16"/>
    <p:sldId id="441" r:id="rId17"/>
    <p:sldId id="458" r:id="rId18"/>
    <p:sldId id="455" r:id="rId19"/>
    <p:sldId id="440" r:id="rId20"/>
    <p:sldId id="429" r:id="rId21"/>
    <p:sldId id="443" r:id="rId22"/>
    <p:sldId id="430" r:id="rId23"/>
    <p:sldId id="444" r:id="rId24"/>
    <p:sldId id="445" r:id="rId25"/>
    <p:sldId id="284" r:id="rId26"/>
    <p:sldId id="424" r:id="rId27"/>
    <p:sldId id="431" r:id="rId28"/>
    <p:sldId id="437" r:id="rId29"/>
    <p:sldId id="463" r:id="rId30"/>
    <p:sldId id="464" r:id="rId31"/>
    <p:sldId id="473" r:id="rId32"/>
    <p:sldId id="448" r:id="rId33"/>
    <p:sldId id="453" r:id="rId34"/>
    <p:sldId id="449" r:id="rId35"/>
    <p:sldId id="450" r:id="rId36"/>
    <p:sldId id="451" r:id="rId37"/>
    <p:sldId id="474" r:id="rId38"/>
    <p:sldId id="476" r:id="rId39"/>
    <p:sldId id="436" r:id="rId40"/>
    <p:sldId id="438" r:id="rId41"/>
    <p:sldId id="454" r:id="rId42"/>
    <p:sldId id="457" r:id="rId43"/>
    <p:sldId id="460" r:id="rId44"/>
    <p:sldId id="461" r:id="rId45"/>
    <p:sldId id="459" r:id="rId46"/>
    <p:sldId id="462" r:id="rId47"/>
    <p:sldId id="26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87AA00-76D2-4505-894F-CFB5F489F869}"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en-US"/>
        </a:p>
      </dgm:t>
    </dgm:pt>
    <dgm:pt modelId="{F932F0DE-FE59-46D6-9ECF-31FCAB81C8AF}">
      <dgm:prSet phldrT="[Text]"/>
      <dgm:spPr/>
      <dgm:t>
        <a:bodyPr/>
        <a:lstStyle/>
        <a:p>
          <a:r>
            <a:rPr lang="en-US" b="1" dirty="0">
              <a:latin typeface="Calibri" pitchFamily="34" charset="0"/>
            </a:rPr>
            <a:t>.NET Framework 1.0</a:t>
          </a:r>
          <a:endParaRPr lang="en-US" dirty="0"/>
        </a:p>
      </dgm:t>
    </dgm:pt>
    <dgm:pt modelId="{6DAAAA19-FB26-41D0-BBC7-55460BEBFE01}" type="parTrans" cxnId="{93D921A1-B525-4AF4-8584-5BB322609084}">
      <dgm:prSet/>
      <dgm:spPr/>
      <dgm:t>
        <a:bodyPr/>
        <a:lstStyle/>
        <a:p>
          <a:endParaRPr lang="en-US"/>
        </a:p>
      </dgm:t>
    </dgm:pt>
    <dgm:pt modelId="{4F41D1DE-8E57-40F0-A8FB-AF4508A830AC}" type="sibTrans" cxnId="{93D921A1-B525-4AF4-8584-5BB322609084}">
      <dgm:prSet/>
      <dgm:spPr/>
      <dgm:t>
        <a:bodyPr/>
        <a:lstStyle/>
        <a:p>
          <a:endParaRPr lang="en-US"/>
        </a:p>
      </dgm:t>
    </dgm:pt>
    <dgm:pt modelId="{5B3E9A12-411A-4919-8B5A-47698F646F23}">
      <dgm:prSet phldrT="[Text]"/>
      <dgm:spPr/>
      <dgm:t>
        <a:bodyPr/>
        <a:lstStyle/>
        <a:p>
          <a:r>
            <a:rPr lang="en-US" b="1" dirty="0">
              <a:latin typeface="Calibri" pitchFamily="34" charset="0"/>
            </a:rPr>
            <a:t>.NET Framework 1.1</a:t>
          </a:r>
          <a:endParaRPr lang="en-US" dirty="0"/>
        </a:p>
      </dgm:t>
    </dgm:pt>
    <dgm:pt modelId="{C478567C-257D-46CE-9745-9576CBD29B24}" type="parTrans" cxnId="{C672C7DD-E4B6-462D-B5F7-69A728FFCB91}">
      <dgm:prSet/>
      <dgm:spPr/>
      <dgm:t>
        <a:bodyPr/>
        <a:lstStyle/>
        <a:p>
          <a:endParaRPr lang="en-US"/>
        </a:p>
      </dgm:t>
    </dgm:pt>
    <dgm:pt modelId="{3F1477EE-4354-473F-8672-CA01E22A412D}" type="sibTrans" cxnId="{C672C7DD-E4B6-462D-B5F7-69A728FFCB91}">
      <dgm:prSet/>
      <dgm:spPr/>
      <dgm:t>
        <a:bodyPr/>
        <a:lstStyle/>
        <a:p>
          <a:endParaRPr lang="en-US"/>
        </a:p>
      </dgm:t>
    </dgm:pt>
    <dgm:pt modelId="{CAC8C940-AA95-4CDC-B7E7-67DB2021F206}">
      <dgm:prSet phldrT="[Text]"/>
      <dgm:spPr/>
      <dgm:t>
        <a:bodyPr/>
        <a:lstStyle/>
        <a:p>
          <a:r>
            <a:rPr lang="en-US" b="1" dirty="0">
              <a:latin typeface="Calibri" pitchFamily="34" charset="0"/>
            </a:rPr>
            <a:t>.NET Framework 2.0</a:t>
          </a:r>
          <a:endParaRPr lang="en-US" dirty="0"/>
        </a:p>
      </dgm:t>
    </dgm:pt>
    <dgm:pt modelId="{4520CD95-846D-46BD-89BE-BE21351E8A46}" type="parTrans" cxnId="{A84CBF6F-0CE7-40FF-92AD-BE8F40B9DBF8}">
      <dgm:prSet/>
      <dgm:spPr/>
      <dgm:t>
        <a:bodyPr/>
        <a:lstStyle/>
        <a:p>
          <a:endParaRPr lang="en-US"/>
        </a:p>
      </dgm:t>
    </dgm:pt>
    <dgm:pt modelId="{79851581-E69C-4946-9D04-2E1387852D2E}" type="sibTrans" cxnId="{A84CBF6F-0CE7-40FF-92AD-BE8F40B9DBF8}">
      <dgm:prSet/>
      <dgm:spPr/>
      <dgm:t>
        <a:bodyPr/>
        <a:lstStyle/>
        <a:p>
          <a:endParaRPr lang="en-US"/>
        </a:p>
      </dgm:t>
    </dgm:pt>
    <dgm:pt modelId="{015F1D26-5A4C-41A9-BCF7-B8D86177D475}">
      <dgm:prSet phldrT="[Text]"/>
      <dgm:spPr/>
      <dgm:t>
        <a:bodyPr/>
        <a:lstStyle/>
        <a:p>
          <a:r>
            <a:rPr lang="en-US" b="1" dirty="0">
              <a:latin typeface="Calibri" pitchFamily="34" charset="0"/>
            </a:rPr>
            <a:t>.NET Framework 3.0</a:t>
          </a:r>
          <a:endParaRPr lang="en-US" dirty="0"/>
        </a:p>
      </dgm:t>
    </dgm:pt>
    <dgm:pt modelId="{6D41EB87-0C22-4C00-8CC3-637B2BDF7298}" type="parTrans" cxnId="{7FF152A5-E5B7-44EC-95BD-E0530DE1968F}">
      <dgm:prSet/>
      <dgm:spPr/>
      <dgm:t>
        <a:bodyPr/>
        <a:lstStyle/>
        <a:p>
          <a:endParaRPr lang="en-US"/>
        </a:p>
      </dgm:t>
    </dgm:pt>
    <dgm:pt modelId="{FA928D33-B329-477D-8BF5-16AC150E9676}" type="sibTrans" cxnId="{7FF152A5-E5B7-44EC-95BD-E0530DE1968F}">
      <dgm:prSet/>
      <dgm:spPr/>
      <dgm:t>
        <a:bodyPr/>
        <a:lstStyle/>
        <a:p>
          <a:endParaRPr lang="en-US"/>
        </a:p>
      </dgm:t>
    </dgm:pt>
    <dgm:pt modelId="{A7C5362A-B5C3-46C0-AADC-6922F99476FD}">
      <dgm:prSet phldrT="[Text]"/>
      <dgm:spPr/>
      <dgm:t>
        <a:bodyPr/>
        <a:lstStyle/>
        <a:p>
          <a:r>
            <a:rPr lang="en-US" b="1" dirty="0">
              <a:latin typeface="Calibri" pitchFamily="34" charset="0"/>
            </a:rPr>
            <a:t>.NET Framework 3.5</a:t>
          </a:r>
          <a:endParaRPr lang="en-US" dirty="0"/>
        </a:p>
      </dgm:t>
    </dgm:pt>
    <dgm:pt modelId="{9C932E7B-DDC6-4466-8D11-16F09644767C}" type="parTrans" cxnId="{B14798BF-7FE7-45BE-BBFD-E3B691CCA338}">
      <dgm:prSet/>
      <dgm:spPr/>
      <dgm:t>
        <a:bodyPr/>
        <a:lstStyle/>
        <a:p>
          <a:endParaRPr lang="en-US"/>
        </a:p>
      </dgm:t>
    </dgm:pt>
    <dgm:pt modelId="{5AA2541A-C948-4598-9D3C-72F65D5971E9}" type="sibTrans" cxnId="{B14798BF-7FE7-45BE-BBFD-E3B691CCA338}">
      <dgm:prSet/>
      <dgm:spPr/>
      <dgm:t>
        <a:bodyPr/>
        <a:lstStyle/>
        <a:p>
          <a:endParaRPr lang="en-US"/>
        </a:p>
      </dgm:t>
    </dgm:pt>
    <dgm:pt modelId="{3ABED94E-5D77-4E3F-81D8-8F7D0B3A4989}">
      <dgm:prSet phldrT="[Text]"/>
      <dgm:spPr/>
      <dgm:t>
        <a:bodyPr/>
        <a:lstStyle/>
        <a:p>
          <a:r>
            <a:rPr lang="en-US" b="1" dirty="0">
              <a:latin typeface="Calibri" pitchFamily="34" charset="0"/>
            </a:rPr>
            <a:t>.NET Framework 4.0</a:t>
          </a:r>
          <a:endParaRPr lang="en-US" dirty="0"/>
        </a:p>
      </dgm:t>
    </dgm:pt>
    <dgm:pt modelId="{900AF4CE-094F-4FCE-AB73-05BAB168F344}" type="parTrans" cxnId="{504D8C9F-ED8D-47C6-AC50-5F43B5A063D7}">
      <dgm:prSet/>
      <dgm:spPr/>
      <dgm:t>
        <a:bodyPr/>
        <a:lstStyle/>
        <a:p>
          <a:endParaRPr lang="en-US"/>
        </a:p>
      </dgm:t>
    </dgm:pt>
    <dgm:pt modelId="{56D0C020-3C42-43C1-B834-2485277E26B8}" type="sibTrans" cxnId="{504D8C9F-ED8D-47C6-AC50-5F43B5A063D7}">
      <dgm:prSet/>
      <dgm:spPr/>
      <dgm:t>
        <a:bodyPr/>
        <a:lstStyle/>
        <a:p>
          <a:endParaRPr lang="en-US"/>
        </a:p>
      </dgm:t>
    </dgm:pt>
    <dgm:pt modelId="{DFB7616C-092F-467F-A655-E6979BE5ECE2}">
      <dgm:prSet phldrT="[Text]"/>
      <dgm:spPr/>
      <dgm:t>
        <a:bodyPr/>
        <a:lstStyle/>
        <a:p>
          <a:r>
            <a:rPr lang="en-US" b="1" dirty="0">
              <a:latin typeface="Calibri" pitchFamily="34" charset="0"/>
            </a:rPr>
            <a:t>.NET Framework 4.5</a:t>
          </a:r>
          <a:endParaRPr lang="en-US" dirty="0"/>
        </a:p>
      </dgm:t>
    </dgm:pt>
    <dgm:pt modelId="{BF05FB7D-1F62-4DCA-B512-423D15587C98}" type="parTrans" cxnId="{3D3B5D3F-2299-4F19-B557-D12B4D273188}">
      <dgm:prSet/>
      <dgm:spPr/>
      <dgm:t>
        <a:bodyPr/>
        <a:lstStyle/>
        <a:p>
          <a:endParaRPr lang="en-US"/>
        </a:p>
      </dgm:t>
    </dgm:pt>
    <dgm:pt modelId="{14E5B406-DC4C-4EE5-985C-C2A4AFB68D72}" type="sibTrans" cxnId="{3D3B5D3F-2299-4F19-B557-D12B4D273188}">
      <dgm:prSet/>
      <dgm:spPr/>
      <dgm:t>
        <a:bodyPr/>
        <a:lstStyle/>
        <a:p>
          <a:endParaRPr lang="en-US"/>
        </a:p>
      </dgm:t>
    </dgm:pt>
    <dgm:pt modelId="{85DD169A-0EE9-4AB7-A154-FFCB2929BC6F}" type="pres">
      <dgm:prSet presAssocID="{1587AA00-76D2-4505-894F-CFB5F489F869}" presName="linear" presStyleCnt="0">
        <dgm:presLayoutVars>
          <dgm:dir/>
          <dgm:animLvl val="lvl"/>
          <dgm:resizeHandles val="exact"/>
        </dgm:presLayoutVars>
      </dgm:prSet>
      <dgm:spPr/>
    </dgm:pt>
    <dgm:pt modelId="{D438F71C-E17E-498B-8DD0-FC9EE0ED5E5F}" type="pres">
      <dgm:prSet presAssocID="{F932F0DE-FE59-46D6-9ECF-31FCAB81C8AF}" presName="parentLin" presStyleCnt="0"/>
      <dgm:spPr/>
    </dgm:pt>
    <dgm:pt modelId="{DA60238A-B5BB-4E09-88F2-B4ECCE384B4C}" type="pres">
      <dgm:prSet presAssocID="{F932F0DE-FE59-46D6-9ECF-31FCAB81C8AF}" presName="parentLeftMargin" presStyleLbl="node1" presStyleIdx="0" presStyleCnt="7"/>
      <dgm:spPr/>
    </dgm:pt>
    <dgm:pt modelId="{3E83E0C4-CA34-4101-A144-01264A95CE7E}" type="pres">
      <dgm:prSet presAssocID="{F932F0DE-FE59-46D6-9ECF-31FCAB81C8AF}" presName="parentText" presStyleLbl="node1" presStyleIdx="0" presStyleCnt="7">
        <dgm:presLayoutVars>
          <dgm:chMax val="0"/>
          <dgm:bulletEnabled val="1"/>
        </dgm:presLayoutVars>
      </dgm:prSet>
      <dgm:spPr/>
    </dgm:pt>
    <dgm:pt modelId="{8E770BC5-4806-4A70-ADA3-8E93C5902F10}" type="pres">
      <dgm:prSet presAssocID="{F932F0DE-FE59-46D6-9ECF-31FCAB81C8AF}" presName="negativeSpace" presStyleCnt="0"/>
      <dgm:spPr/>
    </dgm:pt>
    <dgm:pt modelId="{FEEF5BFD-ED61-48D8-BAA2-E6AEFC909BCA}" type="pres">
      <dgm:prSet presAssocID="{F932F0DE-FE59-46D6-9ECF-31FCAB81C8AF}" presName="childText" presStyleLbl="conFgAcc1" presStyleIdx="0" presStyleCnt="7">
        <dgm:presLayoutVars>
          <dgm:bulletEnabled val="1"/>
        </dgm:presLayoutVars>
      </dgm:prSet>
      <dgm:spPr/>
    </dgm:pt>
    <dgm:pt modelId="{F7AC3F64-06C8-42E7-B534-929CB48AC141}" type="pres">
      <dgm:prSet presAssocID="{4F41D1DE-8E57-40F0-A8FB-AF4508A830AC}" presName="spaceBetweenRectangles" presStyleCnt="0"/>
      <dgm:spPr/>
    </dgm:pt>
    <dgm:pt modelId="{BD94658F-E695-48B1-A291-B0DE9965CE72}" type="pres">
      <dgm:prSet presAssocID="{5B3E9A12-411A-4919-8B5A-47698F646F23}" presName="parentLin" presStyleCnt="0"/>
      <dgm:spPr/>
    </dgm:pt>
    <dgm:pt modelId="{D9DDE68F-3B4D-4BDA-BF15-0E544DFE2598}" type="pres">
      <dgm:prSet presAssocID="{5B3E9A12-411A-4919-8B5A-47698F646F23}" presName="parentLeftMargin" presStyleLbl="node1" presStyleIdx="0" presStyleCnt="7"/>
      <dgm:spPr/>
    </dgm:pt>
    <dgm:pt modelId="{4AB7C239-0B3C-4C30-A1BB-5ED43957E62C}" type="pres">
      <dgm:prSet presAssocID="{5B3E9A12-411A-4919-8B5A-47698F646F23}" presName="parentText" presStyleLbl="node1" presStyleIdx="1" presStyleCnt="7">
        <dgm:presLayoutVars>
          <dgm:chMax val="0"/>
          <dgm:bulletEnabled val="1"/>
        </dgm:presLayoutVars>
      </dgm:prSet>
      <dgm:spPr/>
    </dgm:pt>
    <dgm:pt modelId="{BE3857D2-54CC-41B6-AA51-A98C33176AB0}" type="pres">
      <dgm:prSet presAssocID="{5B3E9A12-411A-4919-8B5A-47698F646F23}" presName="negativeSpace" presStyleCnt="0"/>
      <dgm:spPr/>
    </dgm:pt>
    <dgm:pt modelId="{B268B70E-1897-491F-80DC-1BA618D2C0E5}" type="pres">
      <dgm:prSet presAssocID="{5B3E9A12-411A-4919-8B5A-47698F646F23}" presName="childText" presStyleLbl="conFgAcc1" presStyleIdx="1" presStyleCnt="7">
        <dgm:presLayoutVars>
          <dgm:bulletEnabled val="1"/>
        </dgm:presLayoutVars>
      </dgm:prSet>
      <dgm:spPr/>
    </dgm:pt>
    <dgm:pt modelId="{83359A76-6005-4C99-9CF6-49EE27C29182}" type="pres">
      <dgm:prSet presAssocID="{3F1477EE-4354-473F-8672-CA01E22A412D}" presName="spaceBetweenRectangles" presStyleCnt="0"/>
      <dgm:spPr/>
    </dgm:pt>
    <dgm:pt modelId="{8494FFD7-9D8A-4DC7-874C-6EA28521903F}" type="pres">
      <dgm:prSet presAssocID="{CAC8C940-AA95-4CDC-B7E7-67DB2021F206}" presName="parentLin" presStyleCnt="0"/>
      <dgm:spPr/>
    </dgm:pt>
    <dgm:pt modelId="{97293529-2BD7-4EA0-8D32-82B2179F4A4B}" type="pres">
      <dgm:prSet presAssocID="{CAC8C940-AA95-4CDC-B7E7-67DB2021F206}" presName="parentLeftMargin" presStyleLbl="node1" presStyleIdx="1" presStyleCnt="7"/>
      <dgm:spPr/>
    </dgm:pt>
    <dgm:pt modelId="{BE5ED55C-27E1-463C-97CF-ECD7DD189B0D}" type="pres">
      <dgm:prSet presAssocID="{CAC8C940-AA95-4CDC-B7E7-67DB2021F206}" presName="parentText" presStyleLbl="node1" presStyleIdx="2" presStyleCnt="7">
        <dgm:presLayoutVars>
          <dgm:chMax val="0"/>
          <dgm:bulletEnabled val="1"/>
        </dgm:presLayoutVars>
      </dgm:prSet>
      <dgm:spPr/>
    </dgm:pt>
    <dgm:pt modelId="{79BAB58F-4373-4ECA-8661-B9916CDCA826}" type="pres">
      <dgm:prSet presAssocID="{CAC8C940-AA95-4CDC-B7E7-67DB2021F206}" presName="negativeSpace" presStyleCnt="0"/>
      <dgm:spPr/>
    </dgm:pt>
    <dgm:pt modelId="{545BED1A-9712-486F-BF74-8B8CDD6A8DF7}" type="pres">
      <dgm:prSet presAssocID="{CAC8C940-AA95-4CDC-B7E7-67DB2021F206}" presName="childText" presStyleLbl="conFgAcc1" presStyleIdx="2" presStyleCnt="7">
        <dgm:presLayoutVars>
          <dgm:bulletEnabled val="1"/>
        </dgm:presLayoutVars>
      </dgm:prSet>
      <dgm:spPr/>
    </dgm:pt>
    <dgm:pt modelId="{6FAF2A4A-3EC6-47FE-8D59-DB95A62B45E4}" type="pres">
      <dgm:prSet presAssocID="{79851581-E69C-4946-9D04-2E1387852D2E}" presName="spaceBetweenRectangles" presStyleCnt="0"/>
      <dgm:spPr/>
    </dgm:pt>
    <dgm:pt modelId="{C285BF52-88A1-44CA-8012-C1BC76338DC7}" type="pres">
      <dgm:prSet presAssocID="{015F1D26-5A4C-41A9-BCF7-B8D86177D475}" presName="parentLin" presStyleCnt="0"/>
      <dgm:spPr/>
    </dgm:pt>
    <dgm:pt modelId="{C9EA8AE3-14D6-4DAA-88B3-CF8DAD933F9D}" type="pres">
      <dgm:prSet presAssocID="{015F1D26-5A4C-41A9-BCF7-B8D86177D475}" presName="parentLeftMargin" presStyleLbl="node1" presStyleIdx="2" presStyleCnt="7"/>
      <dgm:spPr/>
    </dgm:pt>
    <dgm:pt modelId="{304AC3EB-B539-487F-AC0B-3A3B51DA7D2F}" type="pres">
      <dgm:prSet presAssocID="{015F1D26-5A4C-41A9-BCF7-B8D86177D475}" presName="parentText" presStyleLbl="node1" presStyleIdx="3" presStyleCnt="7">
        <dgm:presLayoutVars>
          <dgm:chMax val="0"/>
          <dgm:bulletEnabled val="1"/>
        </dgm:presLayoutVars>
      </dgm:prSet>
      <dgm:spPr/>
    </dgm:pt>
    <dgm:pt modelId="{5066DE3A-4CDD-4261-B271-F9B1CF5A70E3}" type="pres">
      <dgm:prSet presAssocID="{015F1D26-5A4C-41A9-BCF7-B8D86177D475}" presName="negativeSpace" presStyleCnt="0"/>
      <dgm:spPr/>
    </dgm:pt>
    <dgm:pt modelId="{4B4DEA95-0AEC-4D84-8674-73E6FB8291B8}" type="pres">
      <dgm:prSet presAssocID="{015F1D26-5A4C-41A9-BCF7-B8D86177D475}" presName="childText" presStyleLbl="conFgAcc1" presStyleIdx="3" presStyleCnt="7">
        <dgm:presLayoutVars>
          <dgm:bulletEnabled val="1"/>
        </dgm:presLayoutVars>
      </dgm:prSet>
      <dgm:spPr/>
    </dgm:pt>
    <dgm:pt modelId="{2A513022-4D5A-49B5-8791-DBBD9789D6F6}" type="pres">
      <dgm:prSet presAssocID="{FA928D33-B329-477D-8BF5-16AC150E9676}" presName="spaceBetweenRectangles" presStyleCnt="0"/>
      <dgm:spPr/>
    </dgm:pt>
    <dgm:pt modelId="{55773CEF-32A2-4B88-944A-319B4709BDC9}" type="pres">
      <dgm:prSet presAssocID="{A7C5362A-B5C3-46C0-AADC-6922F99476FD}" presName="parentLin" presStyleCnt="0"/>
      <dgm:spPr/>
    </dgm:pt>
    <dgm:pt modelId="{7D9CE5B7-9CD0-40D5-B571-5FD0A84F5FB6}" type="pres">
      <dgm:prSet presAssocID="{A7C5362A-B5C3-46C0-AADC-6922F99476FD}" presName="parentLeftMargin" presStyleLbl="node1" presStyleIdx="3" presStyleCnt="7"/>
      <dgm:spPr/>
    </dgm:pt>
    <dgm:pt modelId="{EE186B6D-7413-4D15-A1FB-7797BAABACBB}" type="pres">
      <dgm:prSet presAssocID="{A7C5362A-B5C3-46C0-AADC-6922F99476FD}" presName="parentText" presStyleLbl="node1" presStyleIdx="4" presStyleCnt="7">
        <dgm:presLayoutVars>
          <dgm:chMax val="0"/>
          <dgm:bulletEnabled val="1"/>
        </dgm:presLayoutVars>
      </dgm:prSet>
      <dgm:spPr/>
    </dgm:pt>
    <dgm:pt modelId="{50224FE2-8B6E-4357-B5C2-475B5B19A745}" type="pres">
      <dgm:prSet presAssocID="{A7C5362A-B5C3-46C0-AADC-6922F99476FD}" presName="negativeSpace" presStyleCnt="0"/>
      <dgm:spPr/>
    </dgm:pt>
    <dgm:pt modelId="{C24BD834-CF7E-4257-9524-BB83A2E06F1F}" type="pres">
      <dgm:prSet presAssocID="{A7C5362A-B5C3-46C0-AADC-6922F99476FD}" presName="childText" presStyleLbl="conFgAcc1" presStyleIdx="4" presStyleCnt="7">
        <dgm:presLayoutVars>
          <dgm:bulletEnabled val="1"/>
        </dgm:presLayoutVars>
      </dgm:prSet>
      <dgm:spPr/>
    </dgm:pt>
    <dgm:pt modelId="{063114F7-F7C9-4FCE-A7E5-35224CC77C1C}" type="pres">
      <dgm:prSet presAssocID="{5AA2541A-C948-4598-9D3C-72F65D5971E9}" presName="spaceBetweenRectangles" presStyleCnt="0"/>
      <dgm:spPr/>
    </dgm:pt>
    <dgm:pt modelId="{A0CD7610-2AD0-4154-8EEB-BC1C733DA514}" type="pres">
      <dgm:prSet presAssocID="{3ABED94E-5D77-4E3F-81D8-8F7D0B3A4989}" presName="parentLin" presStyleCnt="0"/>
      <dgm:spPr/>
    </dgm:pt>
    <dgm:pt modelId="{E3BEE0DE-CB67-4C3E-BFF1-ACB296906212}" type="pres">
      <dgm:prSet presAssocID="{3ABED94E-5D77-4E3F-81D8-8F7D0B3A4989}" presName="parentLeftMargin" presStyleLbl="node1" presStyleIdx="4" presStyleCnt="7"/>
      <dgm:spPr/>
    </dgm:pt>
    <dgm:pt modelId="{556E3575-420E-43D4-8551-2641A8729CEC}" type="pres">
      <dgm:prSet presAssocID="{3ABED94E-5D77-4E3F-81D8-8F7D0B3A4989}" presName="parentText" presStyleLbl="node1" presStyleIdx="5" presStyleCnt="7">
        <dgm:presLayoutVars>
          <dgm:chMax val="0"/>
          <dgm:bulletEnabled val="1"/>
        </dgm:presLayoutVars>
      </dgm:prSet>
      <dgm:spPr/>
    </dgm:pt>
    <dgm:pt modelId="{80F64E5C-3CF7-4D6E-9ED7-46384819A401}" type="pres">
      <dgm:prSet presAssocID="{3ABED94E-5D77-4E3F-81D8-8F7D0B3A4989}" presName="negativeSpace" presStyleCnt="0"/>
      <dgm:spPr/>
    </dgm:pt>
    <dgm:pt modelId="{3A2C07F4-C567-49F3-8229-F939609FB034}" type="pres">
      <dgm:prSet presAssocID="{3ABED94E-5D77-4E3F-81D8-8F7D0B3A4989}" presName="childText" presStyleLbl="conFgAcc1" presStyleIdx="5" presStyleCnt="7">
        <dgm:presLayoutVars>
          <dgm:bulletEnabled val="1"/>
        </dgm:presLayoutVars>
      </dgm:prSet>
      <dgm:spPr/>
    </dgm:pt>
    <dgm:pt modelId="{1B1A4996-D987-4B1F-843A-4F964E2A2BBC}" type="pres">
      <dgm:prSet presAssocID="{56D0C020-3C42-43C1-B834-2485277E26B8}" presName="spaceBetweenRectangles" presStyleCnt="0"/>
      <dgm:spPr/>
    </dgm:pt>
    <dgm:pt modelId="{DD1FC7BA-A989-476A-8BA9-1E1FB3F92001}" type="pres">
      <dgm:prSet presAssocID="{DFB7616C-092F-467F-A655-E6979BE5ECE2}" presName="parentLin" presStyleCnt="0"/>
      <dgm:spPr/>
    </dgm:pt>
    <dgm:pt modelId="{13825A81-F077-4D4A-9B47-DE9973A3C096}" type="pres">
      <dgm:prSet presAssocID="{DFB7616C-092F-467F-A655-E6979BE5ECE2}" presName="parentLeftMargin" presStyleLbl="node1" presStyleIdx="5" presStyleCnt="7"/>
      <dgm:spPr/>
    </dgm:pt>
    <dgm:pt modelId="{32EF6447-C547-4BD5-AB7A-2B6644BEC356}" type="pres">
      <dgm:prSet presAssocID="{DFB7616C-092F-467F-A655-E6979BE5ECE2}" presName="parentText" presStyleLbl="node1" presStyleIdx="6" presStyleCnt="7">
        <dgm:presLayoutVars>
          <dgm:chMax val="0"/>
          <dgm:bulletEnabled val="1"/>
        </dgm:presLayoutVars>
      </dgm:prSet>
      <dgm:spPr/>
    </dgm:pt>
    <dgm:pt modelId="{2204C73A-240F-43C2-8196-18001F801B43}" type="pres">
      <dgm:prSet presAssocID="{DFB7616C-092F-467F-A655-E6979BE5ECE2}" presName="negativeSpace" presStyleCnt="0"/>
      <dgm:spPr/>
    </dgm:pt>
    <dgm:pt modelId="{5B82E6CD-E52A-485C-B2F5-7173F70A8E29}" type="pres">
      <dgm:prSet presAssocID="{DFB7616C-092F-467F-A655-E6979BE5ECE2}" presName="childText" presStyleLbl="conFgAcc1" presStyleIdx="6" presStyleCnt="7">
        <dgm:presLayoutVars>
          <dgm:bulletEnabled val="1"/>
        </dgm:presLayoutVars>
      </dgm:prSet>
      <dgm:spPr/>
    </dgm:pt>
  </dgm:ptLst>
  <dgm:cxnLst>
    <dgm:cxn modelId="{327E7306-314E-4B7D-9863-9E0697F2F567}" type="presOf" srcId="{A7C5362A-B5C3-46C0-AADC-6922F99476FD}" destId="{7D9CE5B7-9CD0-40D5-B571-5FD0A84F5FB6}" srcOrd="0" destOrd="0" presId="urn:microsoft.com/office/officeart/2005/8/layout/list1"/>
    <dgm:cxn modelId="{B6C6AD0E-C31F-4C5A-9DA6-8E6C61F5B97D}" type="presOf" srcId="{A7C5362A-B5C3-46C0-AADC-6922F99476FD}" destId="{EE186B6D-7413-4D15-A1FB-7797BAABACBB}" srcOrd="1" destOrd="0" presId="urn:microsoft.com/office/officeart/2005/8/layout/list1"/>
    <dgm:cxn modelId="{763B6A16-088B-4023-A3BC-5D1BAF6E0082}" type="presOf" srcId="{015F1D26-5A4C-41A9-BCF7-B8D86177D475}" destId="{304AC3EB-B539-487F-AC0B-3A3B51DA7D2F}" srcOrd="1" destOrd="0" presId="urn:microsoft.com/office/officeart/2005/8/layout/list1"/>
    <dgm:cxn modelId="{1E890F30-F96F-4466-A595-6DD14657AD55}" type="presOf" srcId="{F932F0DE-FE59-46D6-9ECF-31FCAB81C8AF}" destId="{3E83E0C4-CA34-4101-A144-01264A95CE7E}" srcOrd="1" destOrd="0" presId="urn:microsoft.com/office/officeart/2005/8/layout/list1"/>
    <dgm:cxn modelId="{B653DE3B-DB3A-488F-BFC6-68D3FA9B70E5}" type="presOf" srcId="{3ABED94E-5D77-4E3F-81D8-8F7D0B3A4989}" destId="{E3BEE0DE-CB67-4C3E-BFF1-ACB296906212}" srcOrd="0" destOrd="0" presId="urn:microsoft.com/office/officeart/2005/8/layout/list1"/>
    <dgm:cxn modelId="{3D3B5D3F-2299-4F19-B557-D12B4D273188}" srcId="{1587AA00-76D2-4505-894F-CFB5F489F869}" destId="{DFB7616C-092F-467F-A655-E6979BE5ECE2}" srcOrd="6" destOrd="0" parTransId="{BF05FB7D-1F62-4DCA-B512-423D15587C98}" sibTransId="{14E5B406-DC4C-4EE5-985C-C2A4AFB68D72}"/>
    <dgm:cxn modelId="{5CD8D369-21D7-4326-AB5C-1BAD92E693A8}" type="presOf" srcId="{015F1D26-5A4C-41A9-BCF7-B8D86177D475}" destId="{C9EA8AE3-14D6-4DAA-88B3-CF8DAD933F9D}" srcOrd="0" destOrd="0" presId="urn:microsoft.com/office/officeart/2005/8/layout/list1"/>
    <dgm:cxn modelId="{A84CBF6F-0CE7-40FF-92AD-BE8F40B9DBF8}" srcId="{1587AA00-76D2-4505-894F-CFB5F489F869}" destId="{CAC8C940-AA95-4CDC-B7E7-67DB2021F206}" srcOrd="2" destOrd="0" parTransId="{4520CD95-846D-46BD-89BE-BE21351E8A46}" sibTransId="{79851581-E69C-4946-9D04-2E1387852D2E}"/>
    <dgm:cxn modelId="{8019D06F-6404-4A26-9243-7060D410ECD4}" type="presOf" srcId="{5B3E9A12-411A-4919-8B5A-47698F646F23}" destId="{D9DDE68F-3B4D-4BDA-BF15-0E544DFE2598}" srcOrd="0" destOrd="0" presId="urn:microsoft.com/office/officeart/2005/8/layout/list1"/>
    <dgm:cxn modelId="{70D53753-7EB4-40C1-8919-3986F9CFAB3C}" type="presOf" srcId="{DFB7616C-092F-467F-A655-E6979BE5ECE2}" destId="{32EF6447-C547-4BD5-AB7A-2B6644BEC356}" srcOrd="1" destOrd="0" presId="urn:microsoft.com/office/officeart/2005/8/layout/list1"/>
    <dgm:cxn modelId="{EA3E6158-FA73-461E-A2FF-E590DBF4614D}" type="presOf" srcId="{CAC8C940-AA95-4CDC-B7E7-67DB2021F206}" destId="{97293529-2BD7-4EA0-8D32-82B2179F4A4B}" srcOrd="0" destOrd="0" presId="urn:microsoft.com/office/officeart/2005/8/layout/list1"/>
    <dgm:cxn modelId="{228C8F7F-A167-4A98-A96A-440FEFDE7A47}" type="presOf" srcId="{1587AA00-76D2-4505-894F-CFB5F489F869}" destId="{85DD169A-0EE9-4AB7-A154-FFCB2929BC6F}" srcOrd="0" destOrd="0" presId="urn:microsoft.com/office/officeart/2005/8/layout/list1"/>
    <dgm:cxn modelId="{03418693-80C9-4B90-B056-4BF23178105F}" type="presOf" srcId="{CAC8C940-AA95-4CDC-B7E7-67DB2021F206}" destId="{BE5ED55C-27E1-463C-97CF-ECD7DD189B0D}" srcOrd="1" destOrd="0" presId="urn:microsoft.com/office/officeart/2005/8/layout/list1"/>
    <dgm:cxn modelId="{42513794-8E62-4EEB-ABDB-2CB8897B762C}" type="presOf" srcId="{3ABED94E-5D77-4E3F-81D8-8F7D0B3A4989}" destId="{556E3575-420E-43D4-8551-2641A8729CEC}" srcOrd="1" destOrd="0" presId="urn:microsoft.com/office/officeart/2005/8/layout/list1"/>
    <dgm:cxn modelId="{F446AF9D-D5F4-4F6A-8DE3-97BD57BE3062}" type="presOf" srcId="{F932F0DE-FE59-46D6-9ECF-31FCAB81C8AF}" destId="{DA60238A-B5BB-4E09-88F2-B4ECCE384B4C}" srcOrd="0" destOrd="0" presId="urn:microsoft.com/office/officeart/2005/8/layout/list1"/>
    <dgm:cxn modelId="{504D8C9F-ED8D-47C6-AC50-5F43B5A063D7}" srcId="{1587AA00-76D2-4505-894F-CFB5F489F869}" destId="{3ABED94E-5D77-4E3F-81D8-8F7D0B3A4989}" srcOrd="5" destOrd="0" parTransId="{900AF4CE-094F-4FCE-AB73-05BAB168F344}" sibTransId="{56D0C020-3C42-43C1-B834-2485277E26B8}"/>
    <dgm:cxn modelId="{93D921A1-B525-4AF4-8584-5BB322609084}" srcId="{1587AA00-76D2-4505-894F-CFB5F489F869}" destId="{F932F0DE-FE59-46D6-9ECF-31FCAB81C8AF}" srcOrd="0" destOrd="0" parTransId="{6DAAAA19-FB26-41D0-BBC7-55460BEBFE01}" sibTransId="{4F41D1DE-8E57-40F0-A8FB-AF4508A830AC}"/>
    <dgm:cxn modelId="{7FF152A5-E5B7-44EC-95BD-E0530DE1968F}" srcId="{1587AA00-76D2-4505-894F-CFB5F489F869}" destId="{015F1D26-5A4C-41A9-BCF7-B8D86177D475}" srcOrd="3" destOrd="0" parTransId="{6D41EB87-0C22-4C00-8CC3-637B2BDF7298}" sibTransId="{FA928D33-B329-477D-8BF5-16AC150E9676}"/>
    <dgm:cxn modelId="{FC0051B7-403F-4675-865E-DAA350790E67}" type="presOf" srcId="{5B3E9A12-411A-4919-8B5A-47698F646F23}" destId="{4AB7C239-0B3C-4C30-A1BB-5ED43957E62C}" srcOrd="1" destOrd="0" presId="urn:microsoft.com/office/officeart/2005/8/layout/list1"/>
    <dgm:cxn modelId="{B14798BF-7FE7-45BE-BBFD-E3B691CCA338}" srcId="{1587AA00-76D2-4505-894F-CFB5F489F869}" destId="{A7C5362A-B5C3-46C0-AADC-6922F99476FD}" srcOrd="4" destOrd="0" parTransId="{9C932E7B-DDC6-4466-8D11-16F09644767C}" sibTransId="{5AA2541A-C948-4598-9D3C-72F65D5971E9}"/>
    <dgm:cxn modelId="{C672C7DD-E4B6-462D-B5F7-69A728FFCB91}" srcId="{1587AA00-76D2-4505-894F-CFB5F489F869}" destId="{5B3E9A12-411A-4919-8B5A-47698F646F23}" srcOrd="1" destOrd="0" parTransId="{C478567C-257D-46CE-9745-9576CBD29B24}" sibTransId="{3F1477EE-4354-473F-8672-CA01E22A412D}"/>
    <dgm:cxn modelId="{7A38D9ED-4FC2-400A-A198-61B89EFBA1B3}" type="presOf" srcId="{DFB7616C-092F-467F-A655-E6979BE5ECE2}" destId="{13825A81-F077-4D4A-9B47-DE9973A3C096}" srcOrd="0" destOrd="0" presId="urn:microsoft.com/office/officeart/2005/8/layout/list1"/>
    <dgm:cxn modelId="{55ED720B-724F-4F88-9249-9F0956813D93}" type="presParOf" srcId="{85DD169A-0EE9-4AB7-A154-FFCB2929BC6F}" destId="{D438F71C-E17E-498B-8DD0-FC9EE0ED5E5F}" srcOrd="0" destOrd="0" presId="urn:microsoft.com/office/officeart/2005/8/layout/list1"/>
    <dgm:cxn modelId="{B566728C-72D8-4CDA-86F0-30DD66E04AAD}" type="presParOf" srcId="{D438F71C-E17E-498B-8DD0-FC9EE0ED5E5F}" destId="{DA60238A-B5BB-4E09-88F2-B4ECCE384B4C}" srcOrd="0" destOrd="0" presId="urn:microsoft.com/office/officeart/2005/8/layout/list1"/>
    <dgm:cxn modelId="{96F628A4-6198-4BCD-BABC-1BE71A3A2F53}" type="presParOf" srcId="{D438F71C-E17E-498B-8DD0-FC9EE0ED5E5F}" destId="{3E83E0C4-CA34-4101-A144-01264A95CE7E}" srcOrd="1" destOrd="0" presId="urn:microsoft.com/office/officeart/2005/8/layout/list1"/>
    <dgm:cxn modelId="{617F4020-0CFF-46B4-9E1B-31A9E59670F5}" type="presParOf" srcId="{85DD169A-0EE9-4AB7-A154-FFCB2929BC6F}" destId="{8E770BC5-4806-4A70-ADA3-8E93C5902F10}" srcOrd="1" destOrd="0" presId="urn:microsoft.com/office/officeart/2005/8/layout/list1"/>
    <dgm:cxn modelId="{11828001-3E07-49A8-B04E-374098AEB453}" type="presParOf" srcId="{85DD169A-0EE9-4AB7-A154-FFCB2929BC6F}" destId="{FEEF5BFD-ED61-48D8-BAA2-E6AEFC909BCA}" srcOrd="2" destOrd="0" presId="urn:microsoft.com/office/officeart/2005/8/layout/list1"/>
    <dgm:cxn modelId="{8E608434-7918-462B-B641-82CFA4516810}" type="presParOf" srcId="{85DD169A-0EE9-4AB7-A154-FFCB2929BC6F}" destId="{F7AC3F64-06C8-42E7-B534-929CB48AC141}" srcOrd="3" destOrd="0" presId="urn:microsoft.com/office/officeart/2005/8/layout/list1"/>
    <dgm:cxn modelId="{2594AFC9-1690-430E-88B5-2E2A94763B5C}" type="presParOf" srcId="{85DD169A-0EE9-4AB7-A154-FFCB2929BC6F}" destId="{BD94658F-E695-48B1-A291-B0DE9965CE72}" srcOrd="4" destOrd="0" presId="urn:microsoft.com/office/officeart/2005/8/layout/list1"/>
    <dgm:cxn modelId="{DEF79F43-141C-4566-91FA-098CBA3884D9}" type="presParOf" srcId="{BD94658F-E695-48B1-A291-B0DE9965CE72}" destId="{D9DDE68F-3B4D-4BDA-BF15-0E544DFE2598}" srcOrd="0" destOrd="0" presId="urn:microsoft.com/office/officeart/2005/8/layout/list1"/>
    <dgm:cxn modelId="{2973E017-4AD5-4470-95DC-5263504C9EFF}" type="presParOf" srcId="{BD94658F-E695-48B1-A291-B0DE9965CE72}" destId="{4AB7C239-0B3C-4C30-A1BB-5ED43957E62C}" srcOrd="1" destOrd="0" presId="urn:microsoft.com/office/officeart/2005/8/layout/list1"/>
    <dgm:cxn modelId="{573E307E-CD15-46F4-AEFF-7E503A39C6E1}" type="presParOf" srcId="{85DD169A-0EE9-4AB7-A154-FFCB2929BC6F}" destId="{BE3857D2-54CC-41B6-AA51-A98C33176AB0}" srcOrd="5" destOrd="0" presId="urn:microsoft.com/office/officeart/2005/8/layout/list1"/>
    <dgm:cxn modelId="{AEBC1ABE-E63C-4CC4-835D-4CA14227272F}" type="presParOf" srcId="{85DD169A-0EE9-4AB7-A154-FFCB2929BC6F}" destId="{B268B70E-1897-491F-80DC-1BA618D2C0E5}" srcOrd="6" destOrd="0" presId="urn:microsoft.com/office/officeart/2005/8/layout/list1"/>
    <dgm:cxn modelId="{A3AC9CFC-823F-4269-A4BC-3E07886BDBB7}" type="presParOf" srcId="{85DD169A-0EE9-4AB7-A154-FFCB2929BC6F}" destId="{83359A76-6005-4C99-9CF6-49EE27C29182}" srcOrd="7" destOrd="0" presId="urn:microsoft.com/office/officeart/2005/8/layout/list1"/>
    <dgm:cxn modelId="{D1F6CEB3-0691-4014-8B96-1A504CC9C709}" type="presParOf" srcId="{85DD169A-0EE9-4AB7-A154-FFCB2929BC6F}" destId="{8494FFD7-9D8A-4DC7-874C-6EA28521903F}" srcOrd="8" destOrd="0" presId="urn:microsoft.com/office/officeart/2005/8/layout/list1"/>
    <dgm:cxn modelId="{61025D7C-EDAA-470E-9D2B-8F2ACA77C266}" type="presParOf" srcId="{8494FFD7-9D8A-4DC7-874C-6EA28521903F}" destId="{97293529-2BD7-4EA0-8D32-82B2179F4A4B}" srcOrd="0" destOrd="0" presId="urn:microsoft.com/office/officeart/2005/8/layout/list1"/>
    <dgm:cxn modelId="{CE8859C0-392D-49B9-998A-B8E630388B20}" type="presParOf" srcId="{8494FFD7-9D8A-4DC7-874C-6EA28521903F}" destId="{BE5ED55C-27E1-463C-97CF-ECD7DD189B0D}" srcOrd="1" destOrd="0" presId="urn:microsoft.com/office/officeart/2005/8/layout/list1"/>
    <dgm:cxn modelId="{FF5359A5-9EAF-47E3-9764-55C3D3B796DF}" type="presParOf" srcId="{85DD169A-0EE9-4AB7-A154-FFCB2929BC6F}" destId="{79BAB58F-4373-4ECA-8661-B9916CDCA826}" srcOrd="9" destOrd="0" presId="urn:microsoft.com/office/officeart/2005/8/layout/list1"/>
    <dgm:cxn modelId="{A2B5D4C0-BF04-4CB7-936F-82FABC06B3E2}" type="presParOf" srcId="{85DD169A-0EE9-4AB7-A154-FFCB2929BC6F}" destId="{545BED1A-9712-486F-BF74-8B8CDD6A8DF7}" srcOrd="10" destOrd="0" presId="urn:microsoft.com/office/officeart/2005/8/layout/list1"/>
    <dgm:cxn modelId="{F559449B-63DC-45CF-A27D-B1DFEFF3FACE}" type="presParOf" srcId="{85DD169A-0EE9-4AB7-A154-FFCB2929BC6F}" destId="{6FAF2A4A-3EC6-47FE-8D59-DB95A62B45E4}" srcOrd="11" destOrd="0" presId="urn:microsoft.com/office/officeart/2005/8/layout/list1"/>
    <dgm:cxn modelId="{FF089CF3-E22D-4033-8FF4-A16B8BEB9385}" type="presParOf" srcId="{85DD169A-0EE9-4AB7-A154-FFCB2929BC6F}" destId="{C285BF52-88A1-44CA-8012-C1BC76338DC7}" srcOrd="12" destOrd="0" presId="urn:microsoft.com/office/officeart/2005/8/layout/list1"/>
    <dgm:cxn modelId="{D563F9DD-683A-430B-AEAD-6ABAE33E5814}" type="presParOf" srcId="{C285BF52-88A1-44CA-8012-C1BC76338DC7}" destId="{C9EA8AE3-14D6-4DAA-88B3-CF8DAD933F9D}" srcOrd="0" destOrd="0" presId="urn:microsoft.com/office/officeart/2005/8/layout/list1"/>
    <dgm:cxn modelId="{C5899115-D450-4456-94D7-48C491B5C49D}" type="presParOf" srcId="{C285BF52-88A1-44CA-8012-C1BC76338DC7}" destId="{304AC3EB-B539-487F-AC0B-3A3B51DA7D2F}" srcOrd="1" destOrd="0" presId="urn:microsoft.com/office/officeart/2005/8/layout/list1"/>
    <dgm:cxn modelId="{8979AE9A-3A03-489A-B7FD-511378A40851}" type="presParOf" srcId="{85DD169A-0EE9-4AB7-A154-FFCB2929BC6F}" destId="{5066DE3A-4CDD-4261-B271-F9B1CF5A70E3}" srcOrd="13" destOrd="0" presId="urn:microsoft.com/office/officeart/2005/8/layout/list1"/>
    <dgm:cxn modelId="{835075E0-A319-4B82-AA12-DE0DF22D3B9A}" type="presParOf" srcId="{85DD169A-0EE9-4AB7-A154-FFCB2929BC6F}" destId="{4B4DEA95-0AEC-4D84-8674-73E6FB8291B8}" srcOrd="14" destOrd="0" presId="urn:microsoft.com/office/officeart/2005/8/layout/list1"/>
    <dgm:cxn modelId="{6F41F04B-AF1B-4CCA-B5D9-8014122325AA}" type="presParOf" srcId="{85DD169A-0EE9-4AB7-A154-FFCB2929BC6F}" destId="{2A513022-4D5A-49B5-8791-DBBD9789D6F6}" srcOrd="15" destOrd="0" presId="urn:microsoft.com/office/officeart/2005/8/layout/list1"/>
    <dgm:cxn modelId="{3E7FD93B-D95D-4D3F-8536-230C09FD5F5C}" type="presParOf" srcId="{85DD169A-0EE9-4AB7-A154-FFCB2929BC6F}" destId="{55773CEF-32A2-4B88-944A-319B4709BDC9}" srcOrd="16" destOrd="0" presId="urn:microsoft.com/office/officeart/2005/8/layout/list1"/>
    <dgm:cxn modelId="{AA79AC3B-1CDE-4121-B953-43591D9CE18D}" type="presParOf" srcId="{55773CEF-32A2-4B88-944A-319B4709BDC9}" destId="{7D9CE5B7-9CD0-40D5-B571-5FD0A84F5FB6}" srcOrd="0" destOrd="0" presId="urn:microsoft.com/office/officeart/2005/8/layout/list1"/>
    <dgm:cxn modelId="{A598CE8F-C48C-49D6-8035-D6920BEB990E}" type="presParOf" srcId="{55773CEF-32A2-4B88-944A-319B4709BDC9}" destId="{EE186B6D-7413-4D15-A1FB-7797BAABACBB}" srcOrd="1" destOrd="0" presId="urn:microsoft.com/office/officeart/2005/8/layout/list1"/>
    <dgm:cxn modelId="{04F31EBB-F1FF-49EE-8ABF-D8C08A243241}" type="presParOf" srcId="{85DD169A-0EE9-4AB7-A154-FFCB2929BC6F}" destId="{50224FE2-8B6E-4357-B5C2-475B5B19A745}" srcOrd="17" destOrd="0" presId="urn:microsoft.com/office/officeart/2005/8/layout/list1"/>
    <dgm:cxn modelId="{159C99AA-F148-4782-AA18-76835AC55937}" type="presParOf" srcId="{85DD169A-0EE9-4AB7-A154-FFCB2929BC6F}" destId="{C24BD834-CF7E-4257-9524-BB83A2E06F1F}" srcOrd="18" destOrd="0" presId="urn:microsoft.com/office/officeart/2005/8/layout/list1"/>
    <dgm:cxn modelId="{C2EC194F-A3C5-4C48-8A6C-DB87094F0613}" type="presParOf" srcId="{85DD169A-0EE9-4AB7-A154-FFCB2929BC6F}" destId="{063114F7-F7C9-4FCE-A7E5-35224CC77C1C}" srcOrd="19" destOrd="0" presId="urn:microsoft.com/office/officeart/2005/8/layout/list1"/>
    <dgm:cxn modelId="{39EA3E43-0DA0-4CB2-AF3D-9459278EFF9A}" type="presParOf" srcId="{85DD169A-0EE9-4AB7-A154-FFCB2929BC6F}" destId="{A0CD7610-2AD0-4154-8EEB-BC1C733DA514}" srcOrd="20" destOrd="0" presId="urn:microsoft.com/office/officeart/2005/8/layout/list1"/>
    <dgm:cxn modelId="{D1AA4E7B-71D4-4C93-B26C-86433A59B614}" type="presParOf" srcId="{A0CD7610-2AD0-4154-8EEB-BC1C733DA514}" destId="{E3BEE0DE-CB67-4C3E-BFF1-ACB296906212}" srcOrd="0" destOrd="0" presId="urn:microsoft.com/office/officeart/2005/8/layout/list1"/>
    <dgm:cxn modelId="{363B2E2B-C9C9-44E2-9C56-1E80B06B706B}" type="presParOf" srcId="{A0CD7610-2AD0-4154-8EEB-BC1C733DA514}" destId="{556E3575-420E-43D4-8551-2641A8729CEC}" srcOrd="1" destOrd="0" presId="urn:microsoft.com/office/officeart/2005/8/layout/list1"/>
    <dgm:cxn modelId="{2992B251-6709-4F3D-95B4-0C39E3394ED4}" type="presParOf" srcId="{85DD169A-0EE9-4AB7-A154-FFCB2929BC6F}" destId="{80F64E5C-3CF7-4D6E-9ED7-46384819A401}" srcOrd="21" destOrd="0" presId="urn:microsoft.com/office/officeart/2005/8/layout/list1"/>
    <dgm:cxn modelId="{36197425-26DA-4C2C-AAE6-CC946BD234EE}" type="presParOf" srcId="{85DD169A-0EE9-4AB7-A154-FFCB2929BC6F}" destId="{3A2C07F4-C567-49F3-8229-F939609FB034}" srcOrd="22" destOrd="0" presId="urn:microsoft.com/office/officeart/2005/8/layout/list1"/>
    <dgm:cxn modelId="{F09A2634-BABB-484B-8674-937AA1671D80}" type="presParOf" srcId="{85DD169A-0EE9-4AB7-A154-FFCB2929BC6F}" destId="{1B1A4996-D987-4B1F-843A-4F964E2A2BBC}" srcOrd="23" destOrd="0" presId="urn:microsoft.com/office/officeart/2005/8/layout/list1"/>
    <dgm:cxn modelId="{E1019E52-B144-49C5-845D-AC4269377CF1}" type="presParOf" srcId="{85DD169A-0EE9-4AB7-A154-FFCB2929BC6F}" destId="{DD1FC7BA-A989-476A-8BA9-1E1FB3F92001}" srcOrd="24" destOrd="0" presId="urn:microsoft.com/office/officeart/2005/8/layout/list1"/>
    <dgm:cxn modelId="{66ACF363-A54F-4A14-A571-29DF67DFC4C7}" type="presParOf" srcId="{DD1FC7BA-A989-476A-8BA9-1E1FB3F92001}" destId="{13825A81-F077-4D4A-9B47-DE9973A3C096}" srcOrd="0" destOrd="0" presId="urn:microsoft.com/office/officeart/2005/8/layout/list1"/>
    <dgm:cxn modelId="{3CA5A3AC-B4B2-4672-A166-820C4DDCD76B}" type="presParOf" srcId="{DD1FC7BA-A989-476A-8BA9-1E1FB3F92001}" destId="{32EF6447-C547-4BD5-AB7A-2B6644BEC356}" srcOrd="1" destOrd="0" presId="urn:microsoft.com/office/officeart/2005/8/layout/list1"/>
    <dgm:cxn modelId="{622EDD60-69EC-4EC0-A581-754D1623C655}" type="presParOf" srcId="{85DD169A-0EE9-4AB7-A154-FFCB2929BC6F}" destId="{2204C73A-240F-43C2-8196-18001F801B43}" srcOrd="25" destOrd="0" presId="urn:microsoft.com/office/officeart/2005/8/layout/list1"/>
    <dgm:cxn modelId="{91B6653B-2D8C-4103-BE6E-5801F768F40F}" type="presParOf" srcId="{85DD169A-0EE9-4AB7-A154-FFCB2929BC6F}" destId="{5B82E6CD-E52A-485C-B2F5-7173F70A8E29}"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47157D-491E-41FC-B6FB-DAD7E053534C}" type="doc">
      <dgm:prSet loTypeId="urn:microsoft.com/office/officeart/2005/8/layout/chevron2" loCatId="list" qsTypeId="urn:microsoft.com/office/officeart/2005/8/quickstyle/simple3" qsCatId="simple" csTypeId="urn:microsoft.com/office/officeart/2005/8/colors/colorful1" csCatId="colorful" phldr="1"/>
      <dgm:spPr/>
      <dgm:t>
        <a:bodyPr/>
        <a:lstStyle/>
        <a:p>
          <a:endParaRPr lang="en-US"/>
        </a:p>
      </dgm:t>
    </dgm:pt>
    <dgm:pt modelId="{85746BA1-C70B-4FAC-903D-5D83BC73E809}">
      <dgm:prSet phldrT="[Text]" custT="1"/>
      <dgm:spPr/>
      <dgm:t>
        <a:bodyPr/>
        <a:lstStyle/>
        <a:p>
          <a:r>
            <a:rPr lang="en-US" sz="1700" b="1" dirty="0"/>
            <a:t>Common Language Runtime (CLR)</a:t>
          </a:r>
        </a:p>
      </dgm:t>
    </dgm:pt>
    <dgm:pt modelId="{957151FB-51F1-42D8-B6DF-88A504B46ABC}" type="parTrans" cxnId="{FC8099AA-F419-4457-B034-A0B317513DE4}">
      <dgm:prSet/>
      <dgm:spPr/>
      <dgm:t>
        <a:bodyPr/>
        <a:lstStyle/>
        <a:p>
          <a:endParaRPr lang="en-US"/>
        </a:p>
      </dgm:t>
    </dgm:pt>
    <dgm:pt modelId="{C229B88D-F50C-4BB6-8A12-F8ADC92751DB}" type="sibTrans" cxnId="{FC8099AA-F419-4457-B034-A0B317513DE4}">
      <dgm:prSet/>
      <dgm:spPr/>
      <dgm:t>
        <a:bodyPr/>
        <a:lstStyle/>
        <a:p>
          <a:endParaRPr lang="en-US"/>
        </a:p>
      </dgm:t>
    </dgm:pt>
    <dgm:pt modelId="{DE9152D7-E4CA-4B9E-81A1-135189CA9240}">
      <dgm:prSet phldrT="[Text]"/>
      <dgm:spPr/>
      <dgm:t>
        <a:bodyPr/>
        <a:lstStyle/>
        <a:p>
          <a:r>
            <a:rPr lang="en-US" dirty="0"/>
            <a:t>Is a backbone of .NET Framework</a:t>
          </a:r>
        </a:p>
      </dgm:t>
    </dgm:pt>
    <dgm:pt modelId="{94D541DB-98DC-4FC5-BA92-51C0A2BBF87E}" type="parTrans" cxnId="{9A9C2F91-74D0-4888-A5A3-08433AD5F0D5}">
      <dgm:prSet/>
      <dgm:spPr/>
      <dgm:t>
        <a:bodyPr/>
        <a:lstStyle/>
        <a:p>
          <a:endParaRPr lang="en-US"/>
        </a:p>
      </dgm:t>
    </dgm:pt>
    <dgm:pt modelId="{57D246CF-59DB-43F0-BD83-4A9D20B2DF84}" type="sibTrans" cxnId="{9A9C2F91-74D0-4888-A5A3-08433AD5F0D5}">
      <dgm:prSet/>
      <dgm:spPr/>
      <dgm:t>
        <a:bodyPr/>
        <a:lstStyle/>
        <a:p>
          <a:endParaRPr lang="en-US"/>
        </a:p>
      </dgm:t>
    </dgm:pt>
    <dgm:pt modelId="{6B5CBAAF-39F9-48A5-910B-1AA89173CEA0}">
      <dgm:prSet phldrT="[Text]"/>
      <dgm:spPr>
        <a:solidFill>
          <a:srgbClr val="92D050"/>
        </a:solidFill>
      </dgm:spPr>
      <dgm:t>
        <a:bodyPr/>
        <a:lstStyle/>
        <a:p>
          <a:r>
            <a:rPr lang="en-US" b="1" dirty="0"/>
            <a:t>.NET Framework Class Library (FCL)</a:t>
          </a:r>
        </a:p>
      </dgm:t>
    </dgm:pt>
    <dgm:pt modelId="{C07CDD84-D5B6-46B1-96E8-F3BE93BB2BFC}" type="parTrans" cxnId="{296DD4F8-6385-4A46-93BE-C6EC291988F1}">
      <dgm:prSet/>
      <dgm:spPr/>
      <dgm:t>
        <a:bodyPr/>
        <a:lstStyle/>
        <a:p>
          <a:endParaRPr lang="en-US"/>
        </a:p>
      </dgm:t>
    </dgm:pt>
    <dgm:pt modelId="{5CC0989A-A041-43CC-89EC-CE473F7456CA}" type="sibTrans" cxnId="{296DD4F8-6385-4A46-93BE-C6EC291988F1}">
      <dgm:prSet/>
      <dgm:spPr/>
      <dgm:t>
        <a:bodyPr/>
        <a:lstStyle/>
        <a:p>
          <a:endParaRPr lang="en-US"/>
        </a:p>
      </dgm:t>
    </dgm:pt>
    <dgm:pt modelId="{91E50E67-EC1A-4A0E-A4C4-D755F475DC20}">
      <dgm:prSet phldrT="[Text]"/>
      <dgm:spPr/>
      <dgm:t>
        <a:bodyPr/>
        <a:lstStyle/>
        <a:p>
          <a:r>
            <a:rPr lang="en-US" dirty="0"/>
            <a:t>Is a comprehensive object-oriented collection of reusable types. </a:t>
          </a:r>
        </a:p>
      </dgm:t>
    </dgm:pt>
    <dgm:pt modelId="{59B08377-4062-40D8-9EB9-EB8B4791E8E4}" type="parTrans" cxnId="{C17B2B44-4B6B-4B7D-BF02-931391B7D4D0}">
      <dgm:prSet/>
      <dgm:spPr/>
      <dgm:t>
        <a:bodyPr/>
        <a:lstStyle/>
        <a:p>
          <a:endParaRPr lang="en-US"/>
        </a:p>
      </dgm:t>
    </dgm:pt>
    <dgm:pt modelId="{200DB677-6E81-4C35-A96E-BAAA1CA92339}" type="sibTrans" cxnId="{C17B2B44-4B6B-4B7D-BF02-931391B7D4D0}">
      <dgm:prSet/>
      <dgm:spPr/>
      <dgm:t>
        <a:bodyPr/>
        <a:lstStyle/>
        <a:p>
          <a:endParaRPr lang="en-US"/>
        </a:p>
      </dgm:t>
    </dgm:pt>
    <dgm:pt modelId="{C89A8841-CC78-4E38-8D3D-D5E708E91E63}">
      <dgm:prSet/>
      <dgm:spPr/>
      <dgm:t>
        <a:bodyPr/>
        <a:lstStyle/>
        <a:p>
          <a:r>
            <a:rPr lang="en-US" dirty="0"/>
            <a:t>Performs various functions such as: </a:t>
          </a:r>
        </a:p>
      </dgm:t>
    </dgm:pt>
    <dgm:pt modelId="{EDB9C3E6-2CDD-4A64-84C2-EA6BEBCE6FBC}" type="parTrans" cxnId="{73BBA9F6-C935-4240-8503-037DE4D8DFD1}">
      <dgm:prSet/>
      <dgm:spPr/>
      <dgm:t>
        <a:bodyPr/>
        <a:lstStyle/>
        <a:p>
          <a:endParaRPr lang="en-US"/>
        </a:p>
      </dgm:t>
    </dgm:pt>
    <dgm:pt modelId="{BBFB9E7C-5506-4D6B-9005-6AF5FF0DE17F}" type="sibTrans" cxnId="{73BBA9F6-C935-4240-8503-037DE4D8DFD1}">
      <dgm:prSet/>
      <dgm:spPr/>
      <dgm:t>
        <a:bodyPr/>
        <a:lstStyle/>
        <a:p>
          <a:endParaRPr lang="en-US"/>
        </a:p>
      </dgm:t>
    </dgm:pt>
    <dgm:pt modelId="{39857778-8CB2-4B26-B8E5-6269DF313C7A}">
      <dgm:prSet/>
      <dgm:spPr/>
      <dgm:t>
        <a:bodyPr/>
        <a:lstStyle/>
        <a:p>
          <a:r>
            <a:rPr lang="en-US" dirty="0"/>
            <a:t>Error handling, Code safety verification</a:t>
          </a:r>
        </a:p>
      </dgm:t>
    </dgm:pt>
    <dgm:pt modelId="{37CA50E7-A28E-49C2-B141-0A0A01169DE9}" type="parTrans" cxnId="{01C09238-9325-4EAF-8B65-D9ECD2E85614}">
      <dgm:prSet/>
      <dgm:spPr/>
      <dgm:t>
        <a:bodyPr/>
        <a:lstStyle/>
        <a:p>
          <a:endParaRPr lang="en-US"/>
        </a:p>
      </dgm:t>
    </dgm:pt>
    <dgm:pt modelId="{2BE719D2-D1DF-4608-B399-4196F01FB772}" type="sibTrans" cxnId="{01C09238-9325-4EAF-8B65-D9ECD2E85614}">
      <dgm:prSet/>
      <dgm:spPr/>
      <dgm:t>
        <a:bodyPr/>
        <a:lstStyle/>
        <a:p>
          <a:endParaRPr lang="en-US"/>
        </a:p>
      </dgm:t>
    </dgm:pt>
    <dgm:pt modelId="{709EFE61-7E9B-43ED-90AF-16592213A31E}">
      <dgm:prSet/>
      <dgm:spPr/>
      <dgm:t>
        <a:bodyPr/>
        <a:lstStyle/>
        <a:p>
          <a:r>
            <a:rPr lang="en-US" dirty="0"/>
            <a:t>Garbage collection(GC)</a:t>
          </a:r>
        </a:p>
      </dgm:t>
    </dgm:pt>
    <dgm:pt modelId="{5B764592-2AEE-43F5-BA91-B23C8493D599}" type="parTrans" cxnId="{DFC83B1D-C1CE-4DB3-B1D0-B6C61CF58D67}">
      <dgm:prSet/>
      <dgm:spPr/>
      <dgm:t>
        <a:bodyPr/>
        <a:lstStyle/>
        <a:p>
          <a:endParaRPr lang="en-US"/>
        </a:p>
      </dgm:t>
    </dgm:pt>
    <dgm:pt modelId="{E94F1CBD-514C-442E-BF4C-64D79CFEB600}" type="sibTrans" cxnId="{DFC83B1D-C1CE-4DB3-B1D0-B6C61CF58D67}">
      <dgm:prSet/>
      <dgm:spPr/>
      <dgm:t>
        <a:bodyPr/>
        <a:lstStyle/>
        <a:p>
          <a:endParaRPr lang="en-US"/>
        </a:p>
      </dgm:t>
    </dgm:pt>
    <dgm:pt modelId="{EBDB186D-D325-480E-9DCB-BC75F2E30F4F}">
      <dgm:prSet/>
      <dgm:spPr/>
      <dgm:t>
        <a:bodyPr/>
        <a:lstStyle/>
        <a:p>
          <a:r>
            <a:rPr lang="en-US" dirty="0"/>
            <a:t>Used to develop applications ranging from traditional command-line to GUI applications that can be used on the Web.</a:t>
          </a:r>
        </a:p>
      </dgm:t>
    </dgm:pt>
    <dgm:pt modelId="{1E56856E-4FB4-4AED-9CA1-2DF56D4D0BE6}" type="parTrans" cxnId="{9A6D189D-7D7E-4664-875E-534D82813269}">
      <dgm:prSet/>
      <dgm:spPr/>
      <dgm:t>
        <a:bodyPr/>
        <a:lstStyle/>
        <a:p>
          <a:endParaRPr lang="en-US"/>
        </a:p>
      </dgm:t>
    </dgm:pt>
    <dgm:pt modelId="{9FD1B069-BC25-4249-BBCE-7349F2C1F0BB}" type="sibTrans" cxnId="{9A6D189D-7D7E-4664-875E-534D82813269}">
      <dgm:prSet/>
      <dgm:spPr/>
      <dgm:t>
        <a:bodyPr/>
        <a:lstStyle/>
        <a:p>
          <a:endParaRPr lang="en-US"/>
        </a:p>
      </dgm:t>
    </dgm:pt>
    <dgm:pt modelId="{82B3C3C4-E289-46C7-B5BD-CEFE41A0FA6D}">
      <dgm:prSet/>
      <dgm:spPr/>
      <dgm:t>
        <a:bodyPr/>
        <a:lstStyle/>
        <a:p>
          <a:r>
            <a:rPr lang="en-US" dirty="0"/>
            <a:t>Memory management,  Code execution</a:t>
          </a:r>
        </a:p>
      </dgm:t>
    </dgm:pt>
    <dgm:pt modelId="{07008C91-2E45-4686-8E2E-10F1B695B0F3}" type="sibTrans" cxnId="{A6CC64B7-07D5-443A-9221-000B105C6A8C}">
      <dgm:prSet/>
      <dgm:spPr/>
      <dgm:t>
        <a:bodyPr/>
        <a:lstStyle/>
        <a:p>
          <a:endParaRPr lang="en-US"/>
        </a:p>
      </dgm:t>
    </dgm:pt>
    <dgm:pt modelId="{6D0E651C-34F9-4C72-9C25-5F8B9095BEAA}" type="parTrans" cxnId="{A6CC64B7-07D5-443A-9221-000B105C6A8C}">
      <dgm:prSet/>
      <dgm:spPr/>
      <dgm:t>
        <a:bodyPr/>
        <a:lstStyle/>
        <a:p>
          <a:endParaRPr lang="en-US"/>
        </a:p>
      </dgm:t>
    </dgm:pt>
    <dgm:pt modelId="{2DBEE3D7-32E8-43F5-9EBA-73C62AB76F4B}" type="pres">
      <dgm:prSet presAssocID="{2F47157D-491E-41FC-B6FB-DAD7E053534C}" presName="linearFlow" presStyleCnt="0">
        <dgm:presLayoutVars>
          <dgm:dir/>
          <dgm:animLvl val="lvl"/>
          <dgm:resizeHandles val="exact"/>
        </dgm:presLayoutVars>
      </dgm:prSet>
      <dgm:spPr/>
    </dgm:pt>
    <dgm:pt modelId="{D2835AA7-CE24-4594-B78E-C0B39CF7428D}" type="pres">
      <dgm:prSet presAssocID="{85746BA1-C70B-4FAC-903D-5D83BC73E809}" presName="composite" presStyleCnt="0"/>
      <dgm:spPr/>
    </dgm:pt>
    <dgm:pt modelId="{F8AC5E0A-C134-4D53-A385-A1ABB60691B7}" type="pres">
      <dgm:prSet presAssocID="{85746BA1-C70B-4FAC-903D-5D83BC73E809}" presName="parentText" presStyleLbl="alignNode1" presStyleIdx="0" presStyleCnt="2">
        <dgm:presLayoutVars>
          <dgm:chMax val="1"/>
          <dgm:bulletEnabled val="1"/>
        </dgm:presLayoutVars>
      </dgm:prSet>
      <dgm:spPr/>
    </dgm:pt>
    <dgm:pt modelId="{B03D0B5A-542F-41A6-BA46-25CBAF9B10B5}" type="pres">
      <dgm:prSet presAssocID="{85746BA1-C70B-4FAC-903D-5D83BC73E809}" presName="descendantText" presStyleLbl="alignAcc1" presStyleIdx="0" presStyleCnt="2">
        <dgm:presLayoutVars>
          <dgm:bulletEnabled val="1"/>
        </dgm:presLayoutVars>
      </dgm:prSet>
      <dgm:spPr/>
    </dgm:pt>
    <dgm:pt modelId="{DFBF5636-A6AB-4DEF-B29E-367D82501E00}" type="pres">
      <dgm:prSet presAssocID="{C229B88D-F50C-4BB6-8A12-F8ADC92751DB}" presName="sp" presStyleCnt="0"/>
      <dgm:spPr/>
    </dgm:pt>
    <dgm:pt modelId="{0FD00148-23AA-42F0-80DA-92706BC0D6F0}" type="pres">
      <dgm:prSet presAssocID="{6B5CBAAF-39F9-48A5-910B-1AA89173CEA0}" presName="composite" presStyleCnt="0"/>
      <dgm:spPr/>
    </dgm:pt>
    <dgm:pt modelId="{05871FED-960C-4B3C-8731-455CD98A5940}" type="pres">
      <dgm:prSet presAssocID="{6B5CBAAF-39F9-48A5-910B-1AA89173CEA0}" presName="parentText" presStyleLbl="alignNode1" presStyleIdx="1" presStyleCnt="2">
        <dgm:presLayoutVars>
          <dgm:chMax val="1"/>
          <dgm:bulletEnabled val="1"/>
        </dgm:presLayoutVars>
      </dgm:prSet>
      <dgm:spPr/>
    </dgm:pt>
    <dgm:pt modelId="{F47CCE4D-1245-4637-8FCF-245286A6086C}" type="pres">
      <dgm:prSet presAssocID="{6B5CBAAF-39F9-48A5-910B-1AA89173CEA0}" presName="descendantText" presStyleLbl="alignAcc1" presStyleIdx="1" presStyleCnt="2">
        <dgm:presLayoutVars>
          <dgm:bulletEnabled val="1"/>
        </dgm:presLayoutVars>
      </dgm:prSet>
      <dgm:spPr/>
    </dgm:pt>
  </dgm:ptLst>
  <dgm:cxnLst>
    <dgm:cxn modelId="{FC68F100-13E8-403E-8753-74AFFD2C42B3}" type="presOf" srcId="{39857778-8CB2-4B26-B8E5-6269DF313C7A}" destId="{B03D0B5A-542F-41A6-BA46-25CBAF9B10B5}" srcOrd="0" destOrd="3" presId="urn:microsoft.com/office/officeart/2005/8/layout/chevron2"/>
    <dgm:cxn modelId="{B2694607-51DC-4515-B87B-0C37F94A4FA5}" type="presOf" srcId="{2F47157D-491E-41FC-B6FB-DAD7E053534C}" destId="{2DBEE3D7-32E8-43F5-9EBA-73C62AB76F4B}" srcOrd="0" destOrd="0" presId="urn:microsoft.com/office/officeart/2005/8/layout/chevron2"/>
    <dgm:cxn modelId="{B0810C08-A1C4-46BD-B10C-AF22A458B47E}" type="presOf" srcId="{709EFE61-7E9B-43ED-90AF-16592213A31E}" destId="{B03D0B5A-542F-41A6-BA46-25CBAF9B10B5}" srcOrd="0" destOrd="4" presId="urn:microsoft.com/office/officeart/2005/8/layout/chevron2"/>
    <dgm:cxn modelId="{DFC83B1D-C1CE-4DB3-B1D0-B6C61CF58D67}" srcId="{C89A8841-CC78-4E38-8D3D-D5E708E91E63}" destId="{709EFE61-7E9B-43ED-90AF-16592213A31E}" srcOrd="2" destOrd="0" parTransId="{5B764592-2AEE-43F5-BA91-B23C8493D599}" sibTransId="{E94F1CBD-514C-442E-BF4C-64D79CFEB600}"/>
    <dgm:cxn modelId="{68DB331F-ACC1-49DE-A7C4-E22718DB47B5}" type="presOf" srcId="{85746BA1-C70B-4FAC-903D-5D83BC73E809}" destId="{F8AC5E0A-C134-4D53-A385-A1ABB60691B7}" srcOrd="0" destOrd="0" presId="urn:microsoft.com/office/officeart/2005/8/layout/chevron2"/>
    <dgm:cxn modelId="{D6892627-DB4D-4573-B3E5-53FE9470C129}" type="presOf" srcId="{EBDB186D-D325-480E-9DCB-BC75F2E30F4F}" destId="{F47CCE4D-1245-4637-8FCF-245286A6086C}" srcOrd="0" destOrd="1" presId="urn:microsoft.com/office/officeart/2005/8/layout/chevron2"/>
    <dgm:cxn modelId="{01C09238-9325-4EAF-8B65-D9ECD2E85614}" srcId="{C89A8841-CC78-4E38-8D3D-D5E708E91E63}" destId="{39857778-8CB2-4B26-B8E5-6269DF313C7A}" srcOrd="1" destOrd="0" parTransId="{37CA50E7-A28E-49C2-B141-0A0A01169DE9}" sibTransId="{2BE719D2-D1DF-4608-B399-4196F01FB772}"/>
    <dgm:cxn modelId="{C17B2B44-4B6B-4B7D-BF02-931391B7D4D0}" srcId="{6B5CBAAF-39F9-48A5-910B-1AA89173CEA0}" destId="{91E50E67-EC1A-4A0E-A4C4-D755F475DC20}" srcOrd="0" destOrd="0" parTransId="{59B08377-4062-40D8-9EB9-EB8B4791E8E4}" sibTransId="{200DB677-6E81-4C35-A96E-BAAA1CA92339}"/>
    <dgm:cxn modelId="{90F3F687-EEA6-44D2-B648-4431EF0DDFDF}" type="presOf" srcId="{82B3C3C4-E289-46C7-B5BD-CEFE41A0FA6D}" destId="{B03D0B5A-542F-41A6-BA46-25CBAF9B10B5}" srcOrd="0" destOrd="2" presId="urn:microsoft.com/office/officeart/2005/8/layout/chevron2"/>
    <dgm:cxn modelId="{9A9C2F91-74D0-4888-A5A3-08433AD5F0D5}" srcId="{85746BA1-C70B-4FAC-903D-5D83BC73E809}" destId="{DE9152D7-E4CA-4B9E-81A1-135189CA9240}" srcOrd="0" destOrd="0" parTransId="{94D541DB-98DC-4FC5-BA92-51C0A2BBF87E}" sibTransId="{57D246CF-59DB-43F0-BD83-4A9D20B2DF84}"/>
    <dgm:cxn modelId="{9A6D189D-7D7E-4664-875E-534D82813269}" srcId="{6B5CBAAF-39F9-48A5-910B-1AA89173CEA0}" destId="{EBDB186D-D325-480E-9DCB-BC75F2E30F4F}" srcOrd="1" destOrd="0" parTransId="{1E56856E-4FB4-4AED-9CA1-2DF56D4D0BE6}" sibTransId="{9FD1B069-BC25-4249-BBCE-7349F2C1F0BB}"/>
    <dgm:cxn modelId="{FC8099AA-F419-4457-B034-A0B317513DE4}" srcId="{2F47157D-491E-41FC-B6FB-DAD7E053534C}" destId="{85746BA1-C70B-4FAC-903D-5D83BC73E809}" srcOrd="0" destOrd="0" parTransId="{957151FB-51F1-42D8-B6DF-88A504B46ABC}" sibTransId="{C229B88D-F50C-4BB6-8A12-F8ADC92751DB}"/>
    <dgm:cxn modelId="{6C232BAE-18DF-4D69-822D-7BBDBFD72A05}" type="presOf" srcId="{DE9152D7-E4CA-4B9E-81A1-135189CA9240}" destId="{B03D0B5A-542F-41A6-BA46-25CBAF9B10B5}" srcOrd="0" destOrd="0" presId="urn:microsoft.com/office/officeart/2005/8/layout/chevron2"/>
    <dgm:cxn modelId="{A6CC64B7-07D5-443A-9221-000B105C6A8C}" srcId="{C89A8841-CC78-4E38-8D3D-D5E708E91E63}" destId="{82B3C3C4-E289-46C7-B5BD-CEFE41A0FA6D}" srcOrd="0" destOrd="0" parTransId="{6D0E651C-34F9-4C72-9C25-5F8B9095BEAA}" sibTransId="{07008C91-2E45-4686-8E2E-10F1B695B0F3}"/>
    <dgm:cxn modelId="{8F88FDCA-B48C-47C4-9932-720797C9D55B}" type="presOf" srcId="{6B5CBAAF-39F9-48A5-910B-1AA89173CEA0}" destId="{05871FED-960C-4B3C-8731-455CD98A5940}" srcOrd="0" destOrd="0" presId="urn:microsoft.com/office/officeart/2005/8/layout/chevron2"/>
    <dgm:cxn modelId="{660237F1-DB51-4922-983A-CC51ADFC9813}" type="presOf" srcId="{C89A8841-CC78-4E38-8D3D-D5E708E91E63}" destId="{B03D0B5A-542F-41A6-BA46-25CBAF9B10B5}" srcOrd="0" destOrd="1" presId="urn:microsoft.com/office/officeart/2005/8/layout/chevron2"/>
    <dgm:cxn modelId="{73BBA9F6-C935-4240-8503-037DE4D8DFD1}" srcId="{85746BA1-C70B-4FAC-903D-5D83BC73E809}" destId="{C89A8841-CC78-4E38-8D3D-D5E708E91E63}" srcOrd="1" destOrd="0" parTransId="{EDB9C3E6-2CDD-4A64-84C2-EA6BEBCE6FBC}" sibTransId="{BBFB9E7C-5506-4D6B-9005-6AF5FF0DE17F}"/>
    <dgm:cxn modelId="{296DD4F8-6385-4A46-93BE-C6EC291988F1}" srcId="{2F47157D-491E-41FC-B6FB-DAD7E053534C}" destId="{6B5CBAAF-39F9-48A5-910B-1AA89173CEA0}" srcOrd="1" destOrd="0" parTransId="{C07CDD84-D5B6-46B1-96E8-F3BE93BB2BFC}" sibTransId="{5CC0989A-A041-43CC-89EC-CE473F7456CA}"/>
    <dgm:cxn modelId="{362FF2FE-9286-4AC2-B946-4738B210A723}" type="presOf" srcId="{91E50E67-EC1A-4A0E-A4C4-D755F475DC20}" destId="{F47CCE4D-1245-4637-8FCF-245286A6086C}" srcOrd="0" destOrd="0" presId="urn:microsoft.com/office/officeart/2005/8/layout/chevron2"/>
    <dgm:cxn modelId="{2B5DC381-7A47-4EC1-8F73-AA88AD50496B}" type="presParOf" srcId="{2DBEE3D7-32E8-43F5-9EBA-73C62AB76F4B}" destId="{D2835AA7-CE24-4594-B78E-C0B39CF7428D}" srcOrd="0" destOrd="0" presId="urn:microsoft.com/office/officeart/2005/8/layout/chevron2"/>
    <dgm:cxn modelId="{37406B97-0A31-4B43-B249-2A918765829E}" type="presParOf" srcId="{D2835AA7-CE24-4594-B78E-C0B39CF7428D}" destId="{F8AC5E0A-C134-4D53-A385-A1ABB60691B7}" srcOrd="0" destOrd="0" presId="urn:microsoft.com/office/officeart/2005/8/layout/chevron2"/>
    <dgm:cxn modelId="{67B49617-12D9-43E3-A3AB-C7DE4C837F65}" type="presParOf" srcId="{D2835AA7-CE24-4594-B78E-C0B39CF7428D}" destId="{B03D0B5A-542F-41A6-BA46-25CBAF9B10B5}" srcOrd="1" destOrd="0" presId="urn:microsoft.com/office/officeart/2005/8/layout/chevron2"/>
    <dgm:cxn modelId="{534F17B0-684D-4279-A452-58E1980BB161}" type="presParOf" srcId="{2DBEE3D7-32E8-43F5-9EBA-73C62AB76F4B}" destId="{DFBF5636-A6AB-4DEF-B29E-367D82501E00}" srcOrd="1" destOrd="0" presId="urn:microsoft.com/office/officeart/2005/8/layout/chevron2"/>
    <dgm:cxn modelId="{5FC5DD8F-E7B1-4E6D-927D-2703BCA9495A}" type="presParOf" srcId="{2DBEE3D7-32E8-43F5-9EBA-73C62AB76F4B}" destId="{0FD00148-23AA-42F0-80DA-92706BC0D6F0}" srcOrd="2" destOrd="0" presId="urn:microsoft.com/office/officeart/2005/8/layout/chevron2"/>
    <dgm:cxn modelId="{DACEC422-B838-4F0B-8421-E11AC3F544A1}" type="presParOf" srcId="{0FD00148-23AA-42F0-80DA-92706BC0D6F0}" destId="{05871FED-960C-4B3C-8731-455CD98A5940}" srcOrd="0" destOrd="0" presId="urn:microsoft.com/office/officeart/2005/8/layout/chevron2"/>
    <dgm:cxn modelId="{651ADADE-BB3A-4FFC-8D10-8BDC8937F1CA}" type="presParOf" srcId="{0FD00148-23AA-42F0-80DA-92706BC0D6F0}" destId="{F47CCE4D-1245-4637-8FCF-245286A6086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F5BFD-ED61-48D8-BAA2-E6AEFC909BCA}">
      <dsp:nvSpPr>
        <dsp:cNvPr id="0" name=""/>
        <dsp:cNvSpPr/>
      </dsp:nvSpPr>
      <dsp:spPr>
        <a:xfrm>
          <a:off x="0" y="365324"/>
          <a:ext cx="3432370"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83E0C4-CA34-4101-A144-01264A95CE7E}">
      <dsp:nvSpPr>
        <dsp:cNvPr id="0" name=""/>
        <dsp:cNvSpPr/>
      </dsp:nvSpPr>
      <dsp:spPr>
        <a:xfrm>
          <a:off x="171618" y="114404"/>
          <a:ext cx="2402659"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1.0</a:t>
          </a:r>
          <a:endParaRPr lang="en-US" sz="1700" kern="1200" dirty="0"/>
        </a:p>
      </dsp:txBody>
      <dsp:txXfrm>
        <a:off x="196116" y="138902"/>
        <a:ext cx="2353663" cy="452844"/>
      </dsp:txXfrm>
    </dsp:sp>
    <dsp:sp modelId="{B268B70E-1897-491F-80DC-1BA618D2C0E5}">
      <dsp:nvSpPr>
        <dsp:cNvPr id="0" name=""/>
        <dsp:cNvSpPr/>
      </dsp:nvSpPr>
      <dsp:spPr>
        <a:xfrm>
          <a:off x="0" y="1136444"/>
          <a:ext cx="3432370" cy="428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B7C239-0B3C-4C30-A1BB-5ED43957E62C}">
      <dsp:nvSpPr>
        <dsp:cNvPr id="0" name=""/>
        <dsp:cNvSpPr/>
      </dsp:nvSpPr>
      <dsp:spPr>
        <a:xfrm>
          <a:off x="171618" y="885524"/>
          <a:ext cx="2402659"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1.1</a:t>
          </a:r>
          <a:endParaRPr lang="en-US" sz="1700" kern="1200" dirty="0"/>
        </a:p>
      </dsp:txBody>
      <dsp:txXfrm>
        <a:off x="196116" y="910022"/>
        <a:ext cx="2353663" cy="452844"/>
      </dsp:txXfrm>
    </dsp:sp>
    <dsp:sp modelId="{545BED1A-9712-486F-BF74-8B8CDD6A8DF7}">
      <dsp:nvSpPr>
        <dsp:cNvPr id="0" name=""/>
        <dsp:cNvSpPr/>
      </dsp:nvSpPr>
      <dsp:spPr>
        <a:xfrm>
          <a:off x="0" y="1907564"/>
          <a:ext cx="3432370" cy="428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5ED55C-27E1-463C-97CF-ECD7DD189B0D}">
      <dsp:nvSpPr>
        <dsp:cNvPr id="0" name=""/>
        <dsp:cNvSpPr/>
      </dsp:nvSpPr>
      <dsp:spPr>
        <a:xfrm>
          <a:off x="171618" y="1656644"/>
          <a:ext cx="2402659"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2.0</a:t>
          </a:r>
          <a:endParaRPr lang="en-US" sz="1700" kern="1200" dirty="0"/>
        </a:p>
      </dsp:txBody>
      <dsp:txXfrm>
        <a:off x="196116" y="1681142"/>
        <a:ext cx="2353663" cy="452844"/>
      </dsp:txXfrm>
    </dsp:sp>
    <dsp:sp modelId="{4B4DEA95-0AEC-4D84-8674-73E6FB8291B8}">
      <dsp:nvSpPr>
        <dsp:cNvPr id="0" name=""/>
        <dsp:cNvSpPr/>
      </dsp:nvSpPr>
      <dsp:spPr>
        <a:xfrm>
          <a:off x="0" y="2678684"/>
          <a:ext cx="3432370"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AC3EB-B539-487F-AC0B-3A3B51DA7D2F}">
      <dsp:nvSpPr>
        <dsp:cNvPr id="0" name=""/>
        <dsp:cNvSpPr/>
      </dsp:nvSpPr>
      <dsp:spPr>
        <a:xfrm>
          <a:off x="171618" y="2427764"/>
          <a:ext cx="2402659"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3.0</a:t>
          </a:r>
          <a:endParaRPr lang="en-US" sz="1700" kern="1200" dirty="0"/>
        </a:p>
      </dsp:txBody>
      <dsp:txXfrm>
        <a:off x="196116" y="2452262"/>
        <a:ext cx="2353663" cy="452844"/>
      </dsp:txXfrm>
    </dsp:sp>
    <dsp:sp modelId="{C24BD834-CF7E-4257-9524-BB83A2E06F1F}">
      <dsp:nvSpPr>
        <dsp:cNvPr id="0" name=""/>
        <dsp:cNvSpPr/>
      </dsp:nvSpPr>
      <dsp:spPr>
        <a:xfrm>
          <a:off x="0" y="3449804"/>
          <a:ext cx="343237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186B6D-7413-4D15-A1FB-7797BAABACBB}">
      <dsp:nvSpPr>
        <dsp:cNvPr id="0" name=""/>
        <dsp:cNvSpPr/>
      </dsp:nvSpPr>
      <dsp:spPr>
        <a:xfrm>
          <a:off x="171618" y="3198884"/>
          <a:ext cx="2402659"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3.5</a:t>
          </a:r>
          <a:endParaRPr lang="en-US" sz="1700" kern="1200" dirty="0"/>
        </a:p>
      </dsp:txBody>
      <dsp:txXfrm>
        <a:off x="196116" y="3223382"/>
        <a:ext cx="2353663" cy="452844"/>
      </dsp:txXfrm>
    </dsp:sp>
    <dsp:sp modelId="{3A2C07F4-C567-49F3-8229-F939609FB034}">
      <dsp:nvSpPr>
        <dsp:cNvPr id="0" name=""/>
        <dsp:cNvSpPr/>
      </dsp:nvSpPr>
      <dsp:spPr>
        <a:xfrm>
          <a:off x="0" y="4220924"/>
          <a:ext cx="3432370"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6E3575-420E-43D4-8551-2641A8729CEC}">
      <dsp:nvSpPr>
        <dsp:cNvPr id="0" name=""/>
        <dsp:cNvSpPr/>
      </dsp:nvSpPr>
      <dsp:spPr>
        <a:xfrm>
          <a:off x="171618" y="3970004"/>
          <a:ext cx="2402659"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4.0</a:t>
          </a:r>
          <a:endParaRPr lang="en-US" sz="1700" kern="1200" dirty="0"/>
        </a:p>
      </dsp:txBody>
      <dsp:txXfrm>
        <a:off x="196116" y="3994502"/>
        <a:ext cx="2353663" cy="452844"/>
      </dsp:txXfrm>
    </dsp:sp>
    <dsp:sp modelId="{5B82E6CD-E52A-485C-B2F5-7173F70A8E29}">
      <dsp:nvSpPr>
        <dsp:cNvPr id="0" name=""/>
        <dsp:cNvSpPr/>
      </dsp:nvSpPr>
      <dsp:spPr>
        <a:xfrm>
          <a:off x="0" y="4992044"/>
          <a:ext cx="3432370" cy="428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EF6447-C547-4BD5-AB7A-2B6644BEC356}">
      <dsp:nvSpPr>
        <dsp:cNvPr id="0" name=""/>
        <dsp:cNvSpPr/>
      </dsp:nvSpPr>
      <dsp:spPr>
        <a:xfrm>
          <a:off x="171618" y="4741124"/>
          <a:ext cx="2402659"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4.5</a:t>
          </a:r>
          <a:endParaRPr lang="en-US" sz="1700" kern="1200" dirty="0"/>
        </a:p>
      </dsp:txBody>
      <dsp:txXfrm>
        <a:off x="196116" y="4765622"/>
        <a:ext cx="2353663"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C5E0A-C134-4D53-A385-A1ABB60691B7}">
      <dsp:nvSpPr>
        <dsp:cNvPr id="0" name=""/>
        <dsp:cNvSpPr/>
      </dsp:nvSpPr>
      <dsp:spPr>
        <a:xfrm rot="5400000">
          <a:off x="-338851" y="342924"/>
          <a:ext cx="2259010" cy="1581307"/>
        </a:xfrm>
        <a:prstGeom prst="chevron">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Common Language Runtime (CLR)</a:t>
          </a:r>
        </a:p>
      </dsp:txBody>
      <dsp:txXfrm rot="-5400000">
        <a:off x="1" y="794727"/>
        <a:ext cx="1581307" cy="677703"/>
      </dsp:txXfrm>
    </dsp:sp>
    <dsp:sp modelId="{B03D0B5A-542F-41A6-BA46-25CBAF9B10B5}">
      <dsp:nvSpPr>
        <dsp:cNvPr id="0" name=""/>
        <dsp:cNvSpPr/>
      </dsp:nvSpPr>
      <dsp:spPr>
        <a:xfrm rot="5400000">
          <a:off x="5313889" y="-3728508"/>
          <a:ext cx="1469128" cy="8934292"/>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Is a backbone of .NET Framework</a:t>
          </a:r>
        </a:p>
        <a:p>
          <a:pPr marL="171450" lvl="1" indent="-171450" algn="l" defTabSz="755650">
            <a:lnSpc>
              <a:spcPct val="90000"/>
            </a:lnSpc>
            <a:spcBef>
              <a:spcPct val="0"/>
            </a:spcBef>
            <a:spcAft>
              <a:spcPct val="15000"/>
            </a:spcAft>
            <a:buChar char="•"/>
          </a:pPr>
          <a:r>
            <a:rPr lang="en-US" sz="1700" kern="1200" dirty="0"/>
            <a:t>Performs various functions such as: </a:t>
          </a:r>
        </a:p>
        <a:p>
          <a:pPr marL="342900" lvl="2" indent="-171450" algn="l" defTabSz="755650">
            <a:lnSpc>
              <a:spcPct val="90000"/>
            </a:lnSpc>
            <a:spcBef>
              <a:spcPct val="0"/>
            </a:spcBef>
            <a:spcAft>
              <a:spcPct val="15000"/>
            </a:spcAft>
            <a:buChar char="•"/>
          </a:pPr>
          <a:r>
            <a:rPr lang="en-US" sz="1700" kern="1200" dirty="0"/>
            <a:t>Memory management,  Code execution</a:t>
          </a:r>
        </a:p>
        <a:p>
          <a:pPr marL="342900" lvl="2" indent="-171450" algn="l" defTabSz="755650">
            <a:lnSpc>
              <a:spcPct val="90000"/>
            </a:lnSpc>
            <a:spcBef>
              <a:spcPct val="0"/>
            </a:spcBef>
            <a:spcAft>
              <a:spcPct val="15000"/>
            </a:spcAft>
            <a:buChar char="•"/>
          </a:pPr>
          <a:r>
            <a:rPr lang="en-US" sz="1700" kern="1200" dirty="0"/>
            <a:t>Error handling, Code safety verification</a:t>
          </a:r>
        </a:p>
        <a:p>
          <a:pPr marL="342900" lvl="2" indent="-171450" algn="l" defTabSz="755650">
            <a:lnSpc>
              <a:spcPct val="90000"/>
            </a:lnSpc>
            <a:spcBef>
              <a:spcPct val="0"/>
            </a:spcBef>
            <a:spcAft>
              <a:spcPct val="15000"/>
            </a:spcAft>
            <a:buChar char="•"/>
          </a:pPr>
          <a:r>
            <a:rPr lang="en-US" sz="1700" kern="1200" dirty="0"/>
            <a:t>Garbage collection(GC)</a:t>
          </a:r>
        </a:p>
      </dsp:txBody>
      <dsp:txXfrm rot="-5400000">
        <a:off x="1581308" y="75790"/>
        <a:ext cx="8862575" cy="1325694"/>
      </dsp:txXfrm>
    </dsp:sp>
    <dsp:sp modelId="{05871FED-960C-4B3C-8731-455CD98A5940}">
      <dsp:nvSpPr>
        <dsp:cNvPr id="0" name=""/>
        <dsp:cNvSpPr/>
      </dsp:nvSpPr>
      <dsp:spPr>
        <a:xfrm rot="5400000">
          <a:off x="-338851" y="2316587"/>
          <a:ext cx="2259010" cy="1581307"/>
        </a:xfrm>
        <a:prstGeom prst="chevron">
          <a:avLst/>
        </a:prstGeom>
        <a:solidFill>
          <a:srgbClr val="92D050"/>
        </a:soli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.NET Framework Class Library (FCL)</a:t>
          </a:r>
        </a:p>
      </dsp:txBody>
      <dsp:txXfrm rot="-5400000">
        <a:off x="1" y="2768390"/>
        <a:ext cx="1581307" cy="677703"/>
      </dsp:txXfrm>
    </dsp:sp>
    <dsp:sp modelId="{F47CCE4D-1245-4637-8FCF-245286A6086C}">
      <dsp:nvSpPr>
        <dsp:cNvPr id="0" name=""/>
        <dsp:cNvSpPr/>
      </dsp:nvSpPr>
      <dsp:spPr>
        <a:xfrm rot="5400000">
          <a:off x="5314275" y="-1755231"/>
          <a:ext cx="1468356" cy="8934292"/>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Is a comprehensive object-oriented collection of reusable types. </a:t>
          </a:r>
        </a:p>
        <a:p>
          <a:pPr marL="171450" lvl="1" indent="-171450" algn="l" defTabSz="755650">
            <a:lnSpc>
              <a:spcPct val="90000"/>
            </a:lnSpc>
            <a:spcBef>
              <a:spcPct val="0"/>
            </a:spcBef>
            <a:spcAft>
              <a:spcPct val="15000"/>
            </a:spcAft>
            <a:buChar char="•"/>
          </a:pPr>
          <a:r>
            <a:rPr lang="en-US" sz="1700" kern="1200" dirty="0"/>
            <a:t>Used to develop applications ranging from traditional command-line to GUI applications that can be used on the Web.</a:t>
          </a:r>
        </a:p>
      </dsp:txBody>
      <dsp:txXfrm rot="-5400000">
        <a:off x="1581308" y="2049415"/>
        <a:ext cx="8862613" cy="132499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Common_Language_Infrastructure#cite_note-iso_iec_23271_2012-1" TargetMode="External"/><Relationship Id="rId3" Type="http://schemas.openxmlformats.org/officeDocument/2006/relationships/hyperlink" Target="https://en.wikipedia.org/wiki/Specification" TargetMode="External"/><Relationship Id="rId7" Type="http://schemas.openxmlformats.org/officeDocument/2006/relationships/hyperlink" Target="https://en.wikipedia.org/wiki/Ecma_International"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International_Organization_for_Standardization" TargetMode="External"/><Relationship Id="rId11" Type="http://schemas.openxmlformats.org/officeDocument/2006/relationships/hyperlink" Target="https://en.wikipedia.org/wiki/Computing_platform" TargetMode="External"/><Relationship Id="rId5" Type="http://schemas.openxmlformats.org/officeDocument/2006/relationships/hyperlink" Target="https://en.wikipedia.org/wiki/Microsoft" TargetMode="External"/><Relationship Id="rId10" Type="http://schemas.openxmlformats.org/officeDocument/2006/relationships/hyperlink" Target="https://en.wikipedia.org/wiki/List_of_CLI_languages" TargetMode="External"/><Relationship Id="rId4" Type="http://schemas.openxmlformats.org/officeDocument/2006/relationships/hyperlink" Target="https://en.wikipedia.org/wiki/Technical_standard" TargetMode="External"/><Relationship Id="rId9" Type="http://schemas.openxmlformats.org/officeDocument/2006/relationships/hyperlink" Target="https://en.wikipedia.org/wiki/Common_Language_Infrastructure#cite_note-ecma_355_2012-2"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3767705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CTS supports two categories of types: </a:t>
            </a:r>
          </a:p>
          <a:p>
            <a:r>
              <a:rPr lang="en-US" dirty="0"/>
              <a:t>• Value types: These contain their data directly and have copy semantics, which means when an object of such a type is copied its data is copied. </a:t>
            </a:r>
          </a:p>
          <a:p>
            <a:r>
              <a:rPr lang="en-US" dirty="0"/>
              <a:t>• Reference types: These contain references to the memory address where the data is stored. When an object of a reference type is copied, the reference is copied and not the data it points to.</a:t>
            </a:r>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67588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3643436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2574196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75102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a:t>
            </a:r>
            <a:r>
              <a:rPr lang="en-US" baseline="0" dirty="0"/>
              <a:t> Framework 1.0 was released Feb 13,  2002</a:t>
            </a:r>
            <a:endParaRPr lang="en-US" dirty="0"/>
          </a:p>
          <a:p>
            <a:endParaRPr lang="en-US" dirty="0"/>
          </a:p>
          <a:p>
            <a:r>
              <a:rPr lang="en-US" dirty="0"/>
              <a:t>.NET Core 1.0 was released on June 27</a:t>
            </a:r>
            <a:r>
              <a:rPr lang="en-US"/>
              <a:t>, 2016</a:t>
            </a:r>
          </a:p>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3793575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a:t>
            </a:r>
            <a:r>
              <a:rPr lang="en-US" baseline="0" dirty="0"/>
              <a:t> Framework 1.0 was released Feb 13, 2002</a:t>
            </a:r>
            <a:endParaRPr lang="en-US" dirty="0"/>
          </a:p>
          <a:p>
            <a:r>
              <a:rPr lang="en-US" dirty="0"/>
              <a:t>+.NET Core 1.0 was released on June 27, 2016</a:t>
            </a:r>
          </a:p>
          <a:p>
            <a:r>
              <a:rPr lang="en-US" dirty="0"/>
              <a:t>+.NET Core 2.0 was released on</a:t>
            </a:r>
            <a:r>
              <a:rPr lang="en-US" b="0" i="0" dirty="0">
                <a:solidFill>
                  <a:srgbClr val="212529"/>
                </a:solidFill>
                <a:effectLst/>
                <a:latin typeface="Segoe UI" panose="020B0502040204020203" pitchFamily="34" charset="0"/>
              </a:rPr>
              <a:t> August 14, 2017</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Core 3.0 was released on</a:t>
            </a:r>
            <a:r>
              <a:rPr lang="en-US" b="0" i="0" dirty="0">
                <a:solidFill>
                  <a:srgbClr val="212529"/>
                </a:solidFill>
                <a:effectLst/>
                <a:latin typeface="Segoe UI" panose="020B0502040204020203" pitchFamily="34" charset="0"/>
              </a:rPr>
              <a:t> September 23, 2019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Core 5.0 was released on</a:t>
            </a:r>
            <a:r>
              <a:rPr lang="en-US" b="0" i="0" dirty="0">
                <a:solidFill>
                  <a:srgbClr val="212529"/>
                </a:solidFill>
                <a:effectLst/>
                <a:latin typeface="Segoe UI" panose="020B0502040204020203" pitchFamily="34" charset="0"/>
              </a:rPr>
              <a:t> Jan 12,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554623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123346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Microsoft has scheduled the new .NET 5.0 (GA) for November 2020, .NET 6.0 (LTS) for November 2021, .NET 7.0 (GA) for November 2022, and .NET 8.0 (LTS) for November 2023.</a:t>
            </a:r>
          </a:p>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481690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a:t>
            </a:r>
            <a:r>
              <a:rPr lang="en-US" baseline="0" dirty="0"/>
              <a:t> Framework 1.0 was released Feb 13,  2002</a:t>
            </a:r>
            <a:endParaRPr lang="en-US" dirty="0"/>
          </a:p>
          <a:p>
            <a:endParaRPr lang="en-US" dirty="0"/>
          </a:p>
          <a:p>
            <a:r>
              <a:rPr lang="en-US" dirty="0"/>
              <a:t>.NET Core 1.0 was released on June 27, 2016</a:t>
            </a:r>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483791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a:t>
            </a:r>
            <a:r>
              <a:rPr lang="en-US" baseline="0" dirty="0"/>
              <a:t> Framework 1.0 was released Feb 13,  2002</a:t>
            </a:r>
            <a:endParaRPr lang="en-US" dirty="0"/>
          </a:p>
          <a:p>
            <a:endParaRPr lang="en-US" dirty="0"/>
          </a:p>
          <a:p>
            <a:r>
              <a:rPr lang="en-US" dirty="0"/>
              <a:t>.NET Core 1.0 was released on June 27, 2016</a:t>
            </a:r>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3891246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1738260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1449150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1671868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MSIL of the assemblies :</a:t>
            </a:r>
          </a:p>
          <a:p>
            <a:r>
              <a:rPr lang="en-US" dirty="0"/>
              <a:t>1.Install </a:t>
            </a:r>
            <a:r>
              <a:rPr lang="en-US" dirty="0" err="1"/>
              <a:t>ildasm</a:t>
            </a:r>
            <a:r>
              <a:rPr lang="en-US" dirty="0"/>
              <a:t> tool :  </a:t>
            </a:r>
            <a:r>
              <a:rPr lang="sv-SE" dirty="0"/>
              <a:t>dotnet tool install -g dotnet-ildasm</a:t>
            </a:r>
          </a:p>
          <a:p>
            <a:r>
              <a:rPr lang="sv-SE" dirty="0"/>
              <a:t>2.View IL : dotnet ildasm Create_ConsoleApp_CLI.dll -o OutpuFileILCode.il</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2985820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4084856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1436631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44</a:t>
            </a:fld>
            <a:endParaRPr lang="en-US"/>
          </a:p>
        </p:txBody>
      </p:sp>
    </p:spTree>
    <p:extLst>
      <p:ext uri="{BB962C8B-B14F-4D97-AF65-F5344CB8AC3E}">
        <p14:creationId xmlns:p14="http://schemas.microsoft.com/office/powerpoint/2010/main" val="3832371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45</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46</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3661926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146436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Common Language Infrastructure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CLI</a:t>
            </a:r>
            <a:r>
              <a:rPr lang="en-US" sz="1200" b="0" i="0" kern="1200" dirty="0">
                <a:solidFill>
                  <a:schemeClr val="tx1"/>
                </a:solidFill>
                <a:effectLst/>
                <a:latin typeface="+mn-lt"/>
                <a:ea typeface="+mn-ea"/>
                <a:cs typeface="+mn-cs"/>
              </a:rPr>
              <a:t>) is an open </a:t>
            </a:r>
            <a:r>
              <a:rPr lang="en-US" sz="1200" b="0" i="0" u="none" strike="noStrike" kern="1200" dirty="0">
                <a:solidFill>
                  <a:schemeClr val="tx1"/>
                </a:solidFill>
                <a:effectLst/>
                <a:latin typeface="+mn-lt"/>
                <a:ea typeface="+mn-ea"/>
                <a:cs typeface="+mn-cs"/>
                <a:hlinkClick r:id="rId3" tooltip="Specification"/>
              </a:rPr>
              <a:t>specification</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tooltip="Technical standard"/>
              </a:rPr>
              <a:t>technical standard</a:t>
            </a:r>
            <a:r>
              <a:rPr lang="en-US" sz="1200" b="0" i="0" kern="1200" dirty="0">
                <a:solidFill>
                  <a:schemeClr val="tx1"/>
                </a:solidFill>
                <a:effectLst/>
                <a:latin typeface="+mn-lt"/>
                <a:ea typeface="+mn-ea"/>
                <a:cs typeface="+mn-cs"/>
              </a:rPr>
              <a:t> originally developed by </a:t>
            </a:r>
            <a:r>
              <a:rPr lang="en-US" sz="1200" b="0" i="0" u="none" strike="noStrike" kern="1200" dirty="0">
                <a:solidFill>
                  <a:schemeClr val="tx1"/>
                </a:solidFill>
                <a:effectLst/>
                <a:latin typeface="+mn-lt"/>
                <a:ea typeface="+mn-ea"/>
                <a:cs typeface="+mn-cs"/>
                <a:hlinkClick r:id="rId5" tooltip="Microsoft"/>
              </a:rPr>
              <a:t>Microsoft</a:t>
            </a:r>
            <a:r>
              <a:rPr lang="en-US" sz="1200" b="0" i="0" kern="1200" dirty="0">
                <a:solidFill>
                  <a:schemeClr val="tx1"/>
                </a:solidFill>
                <a:effectLst/>
                <a:latin typeface="+mn-lt"/>
                <a:ea typeface="+mn-ea"/>
                <a:cs typeface="+mn-cs"/>
              </a:rPr>
              <a:t> and standardized by </a:t>
            </a:r>
            <a:r>
              <a:rPr lang="en-US" sz="1200" b="0" i="0" u="none" strike="noStrike" kern="1200" dirty="0">
                <a:solidFill>
                  <a:schemeClr val="tx1"/>
                </a:solidFill>
                <a:effectLst/>
                <a:latin typeface="+mn-lt"/>
                <a:ea typeface="+mn-ea"/>
                <a:cs typeface="+mn-cs"/>
                <a:hlinkClick r:id="rId6" tooltip="International Organization for Standardization"/>
              </a:rPr>
              <a:t>ISO</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ISO/IEC 23271</a:t>
            </a:r>
            <a:r>
              <a:rPr lang="en-US" sz="1200" b="0" i="0"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hlinkClick r:id="rId7" tooltip="Ecma International"/>
              </a:rPr>
              <a:t>Ecma</a:t>
            </a:r>
            <a:r>
              <a:rPr lang="en-US" sz="1200" b="0" i="0" u="none" strike="noStrike" kern="1200" dirty="0">
                <a:solidFill>
                  <a:schemeClr val="tx1"/>
                </a:solidFill>
                <a:effectLst/>
                <a:latin typeface="+mn-lt"/>
                <a:ea typeface="+mn-ea"/>
                <a:cs typeface="+mn-cs"/>
                <a:hlinkClick r:id="rId7" tooltip="Ecma International"/>
              </a:rPr>
              <a:t> International</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ECMA 335</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8"/>
              </a:rPr>
              <a:t>[1]</a:t>
            </a:r>
            <a:r>
              <a:rPr lang="en-US" sz="1200" b="0" i="0" u="none" strike="noStrike" kern="1200" baseline="30000" dirty="0">
                <a:solidFill>
                  <a:schemeClr val="tx1"/>
                </a:solidFill>
                <a:effectLst/>
                <a:latin typeface="+mn-lt"/>
                <a:ea typeface="+mn-ea"/>
                <a:cs typeface="+mn-cs"/>
                <a:hlinkClick r:id="rId9"/>
              </a:rPr>
              <a:t>[2]</a:t>
            </a:r>
            <a:r>
              <a:rPr lang="en-US" sz="1200" b="0" i="0" kern="1200" dirty="0">
                <a:solidFill>
                  <a:schemeClr val="tx1"/>
                </a:solidFill>
                <a:effectLst/>
                <a:latin typeface="+mn-lt"/>
                <a:ea typeface="+mn-ea"/>
                <a:cs typeface="+mn-cs"/>
              </a:rPr>
              <a:t> that describes executable code and a runtime environment that allows </a:t>
            </a:r>
            <a:r>
              <a:rPr lang="en-US" sz="1200" b="0" i="0" u="none" strike="noStrike" kern="1200" dirty="0">
                <a:solidFill>
                  <a:schemeClr val="tx1"/>
                </a:solidFill>
                <a:effectLst/>
                <a:latin typeface="+mn-lt"/>
                <a:ea typeface="+mn-ea"/>
                <a:cs typeface="+mn-cs"/>
                <a:hlinkClick r:id="rId10" tooltip="List of CLI languages"/>
              </a:rPr>
              <a:t>multiple high-level languages</a:t>
            </a:r>
            <a:r>
              <a:rPr lang="en-US" sz="1200" b="0" i="0" kern="1200" dirty="0">
                <a:solidFill>
                  <a:schemeClr val="tx1"/>
                </a:solidFill>
                <a:effectLst/>
                <a:latin typeface="+mn-lt"/>
                <a:ea typeface="+mn-ea"/>
                <a:cs typeface="+mn-cs"/>
              </a:rPr>
              <a:t> to be used on different </a:t>
            </a:r>
            <a:r>
              <a:rPr lang="en-US" sz="1200" b="0" i="0" u="none" strike="noStrike" kern="1200" dirty="0">
                <a:solidFill>
                  <a:schemeClr val="tx1"/>
                </a:solidFill>
                <a:effectLst/>
                <a:latin typeface="+mn-lt"/>
                <a:ea typeface="+mn-ea"/>
                <a:cs typeface="+mn-cs"/>
                <a:hlinkClick r:id="rId11" tooltip="Computing platform"/>
              </a:rPr>
              <a:t>computer platforms</a:t>
            </a:r>
            <a:r>
              <a:rPr lang="en-US" sz="1200" b="0" i="0" kern="1200" dirty="0">
                <a:solidFill>
                  <a:schemeClr val="tx1"/>
                </a:solidFill>
                <a:effectLst/>
                <a:latin typeface="+mn-lt"/>
                <a:ea typeface="+mn-ea"/>
                <a:cs typeface="+mn-cs"/>
              </a:rPr>
              <a:t> without being rewritten for specific architectures. </a:t>
            </a:r>
          </a:p>
          <a:p>
            <a:r>
              <a:rPr lang="en-US" sz="1200" b="0" i="0" kern="1200" dirty="0">
                <a:solidFill>
                  <a:srgbClr val="C00000"/>
                </a:solidFill>
                <a:effectLst/>
                <a:latin typeface="+mn-lt"/>
                <a:ea typeface="+mn-ea"/>
                <a:cs typeface="+mn-cs"/>
              </a:rPr>
              <a:t>This implies it is platform agnostic</a:t>
            </a:r>
            <a:endParaRPr lang="en-US" dirty="0">
              <a:solidFill>
                <a:srgbClr val="C00000"/>
              </a:solidFill>
            </a:endParaRPr>
          </a:p>
        </p:txBody>
      </p:sp>
      <p:sp>
        <p:nvSpPr>
          <p:cNvPr id="4" name="Slide Number Placeholder 3"/>
          <p:cNvSpPr>
            <a:spLocks noGrp="1"/>
          </p:cNvSpPr>
          <p:nvPr>
            <p:ph type="sldNum" sz="quarter" idx="5"/>
          </p:nvPr>
        </p:nvSpPr>
        <p:spPr/>
        <p:txBody>
          <a:bodyPr/>
          <a:lstStyle/>
          <a:p>
            <a:fld id="{DD46C0E5-5FD0-48D4-A8DC-243893429241}" type="slidenum">
              <a:rPr lang="en-US" smtClean="0"/>
              <a:t>11</a:t>
            </a:fld>
            <a:endParaRPr lang="en-US"/>
          </a:p>
        </p:txBody>
      </p:sp>
    </p:spTree>
    <p:extLst>
      <p:ext uri="{BB962C8B-B14F-4D97-AF65-F5344CB8AC3E}">
        <p14:creationId xmlns:p14="http://schemas.microsoft.com/office/powerpoint/2010/main" val="3811795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3482643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1584338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dotnet/api/system.boolean" TargetMode="External"/><Relationship Id="rId7" Type="http://schemas.openxmlformats.org/officeDocument/2006/relationships/hyperlink" Target="https://docs.microsoft.com/en-us/dotnet/api/system.uint6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microsoft.com/en-us/dotnet/api/system.int32" TargetMode="External"/><Relationship Id="rId5" Type="http://schemas.openxmlformats.org/officeDocument/2006/relationships/hyperlink" Target="https://docs.microsoft.com/en-us/dotnet/api/system.char" TargetMode="External"/><Relationship Id="rId4" Type="http://schemas.openxmlformats.org/officeDocument/2006/relationships/hyperlink" Target="https://docs.microsoft.com/en-us/dotnet/api/system.byt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dotnet/csharp/language-referenc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dotnet/core/tools/dotne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nuget/quickstart/install-and-use-a-package-in-visual-studio"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docs.microsoft.com/en-us/nuget/quickstart/install-and-use-a-package-using-the-dotnet-cli" TargetMode="External"/><Relationship Id="rId4" Type="http://schemas.openxmlformats.org/officeDocument/2006/relationships/hyperlink" Target="https://docs.microsoft.com/en-us/nuget/quickstart/install-and-use-a-package-in-visual-studio-mac"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Introduction to .NET Core Platform and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8293-873B-450C-8B77-3CF484A618C2}"/>
              </a:ext>
            </a:extLst>
          </p:cNvPr>
          <p:cNvSpPr>
            <a:spLocks noGrp="1"/>
          </p:cNvSpPr>
          <p:nvPr>
            <p:ph type="title"/>
          </p:nvPr>
        </p:nvSpPr>
        <p:spPr>
          <a:xfrm>
            <a:off x="449319" y="662253"/>
            <a:ext cx="8043040" cy="575433"/>
          </a:xfrm>
        </p:spPr>
        <p:txBody>
          <a:bodyPr>
            <a:normAutofit/>
          </a:bodyPr>
          <a:lstStyle/>
          <a:p>
            <a:pPr>
              <a:lnSpc>
                <a:spcPct val="80000"/>
              </a:lnSpc>
            </a:pPr>
            <a:r>
              <a:rPr lang="en-US" sz="3600" b="1" dirty="0"/>
              <a:t>Common Language Infrastructure</a:t>
            </a:r>
          </a:p>
        </p:txBody>
      </p:sp>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10</a:t>
            </a:fld>
            <a:endParaRPr lang="en-US" dirty="0"/>
          </a:p>
        </p:txBody>
      </p:sp>
      <p:grpSp>
        <p:nvGrpSpPr>
          <p:cNvPr id="8" name="Group 7">
            <a:extLst>
              <a:ext uri="{FF2B5EF4-FFF2-40B4-BE49-F238E27FC236}">
                <a16:creationId xmlns:a16="http://schemas.microsoft.com/office/drawing/2014/main" id="{E59960C7-68FA-4BE5-AB1D-265EFC8D8B73}"/>
              </a:ext>
            </a:extLst>
          </p:cNvPr>
          <p:cNvGrpSpPr/>
          <p:nvPr/>
        </p:nvGrpSpPr>
        <p:grpSpPr>
          <a:xfrm>
            <a:off x="3477254" y="1216663"/>
            <a:ext cx="5447694" cy="5169443"/>
            <a:chOff x="3874982" y="1311256"/>
            <a:chExt cx="5447694" cy="5169443"/>
          </a:xfrm>
        </p:grpSpPr>
        <p:sp>
          <p:nvSpPr>
            <p:cNvPr id="6" name="object 3">
              <a:extLst>
                <a:ext uri="{FF2B5EF4-FFF2-40B4-BE49-F238E27FC236}">
                  <a16:creationId xmlns:a16="http://schemas.microsoft.com/office/drawing/2014/main" id="{A91EBF4C-732E-4E2C-8963-CB78AF32D1BE}"/>
                </a:ext>
              </a:extLst>
            </p:cNvPr>
            <p:cNvSpPr/>
            <p:nvPr/>
          </p:nvSpPr>
          <p:spPr>
            <a:xfrm>
              <a:off x="3874982" y="1311256"/>
              <a:ext cx="5447694" cy="5169443"/>
            </a:xfrm>
            <a:prstGeom prst="rect">
              <a:avLst/>
            </a:prstGeom>
            <a:blipFill>
              <a:blip r:embed="rId2"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091295FB-ECF7-4065-98BC-5D10076215B5}"/>
                </a:ext>
              </a:extLst>
            </p:cNvPr>
            <p:cNvSpPr/>
            <p:nvPr/>
          </p:nvSpPr>
          <p:spPr>
            <a:xfrm>
              <a:off x="3874982" y="3170848"/>
              <a:ext cx="3482259" cy="591855"/>
            </a:xfrm>
            <a:custGeom>
              <a:avLst/>
              <a:gdLst/>
              <a:ahLst/>
              <a:cxnLst/>
              <a:rect l="l" t="t" r="r" b="b"/>
              <a:pathLst>
                <a:path w="5929630" h="929004">
                  <a:moveTo>
                    <a:pt x="0" y="154812"/>
                  </a:moveTo>
                  <a:lnTo>
                    <a:pt x="7882" y="105891"/>
                  </a:lnTo>
                  <a:lnTo>
                    <a:pt x="29833" y="63395"/>
                  </a:lnTo>
                  <a:lnTo>
                    <a:pt x="63313" y="29878"/>
                  </a:lnTo>
                  <a:lnTo>
                    <a:pt x="105777" y="7895"/>
                  </a:lnTo>
                  <a:lnTo>
                    <a:pt x="154686" y="0"/>
                  </a:lnTo>
                  <a:lnTo>
                    <a:pt x="5774435" y="0"/>
                  </a:lnTo>
                  <a:lnTo>
                    <a:pt x="5823357" y="7895"/>
                  </a:lnTo>
                  <a:lnTo>
                    <a:pt x="5865853" y="29878"/>
                  </a:lnTo>
                  <a:lnTo>
                    <a:pt x="5899370" y="63395"/>
                  </a:lnTo>
                  <a:lnTo>
                    <a:pt x="5921353" y="105891"/>
                  </a:lnTo>
                  <a:lnTo>
                    <a:pt x="5929249" y="154812"/>
                  </a:lnTo>
                  <a:lnTo>
                    <a:pt x="5929249" y="773938"/>
                  </a:lnTo>
                  <a:lnTo>
                    <a:pt x="5921353" y="822859"/>
                  </a:lnTo>
                  <a:lnTo>
                    <a:pt x="5899370" y="865355"/>
                  </a:lnTo>
                  <a:lnTo>
                    <a:pt x="5865853" y="898872"/>
                  </a:lnTo>
                  <a:lnTo>
                    <a:pt x="5823357" y="920855"/>
                  </a:lnTo>
                  <a:lnTo>
                    <a:pt x="5774435" y="928751"/>
                  </a:lnTo>
                  <a:lnTo>
                    <a:pt x="154686" y="928751"/>
                  </a:lnTo>
                  <a:lnTo>
                    <a:pt x="105777" y="920855"/>
                  </a:lnTo>
                  <a:lnTo>
                    <a:pt x="63313" y="898872"/>
                  </a:lnTo>
                  <a:lnTo>
                    <a:pt x="29833" y="865355"/>
                  </a:lnTo>
                  <a:lnTo>
                    <a:pt x="7882" y="822859"/>
                  </a:lnTo>
                  <a:lnTo>
                    <a:pt x="0" y="773938"/>
                  </a:lnTo>
                  <a:lnTo>
                    <a:pt x="0" y="154812"/>
                  </a:lnTo>
                  <a:close/>
                </a:path>
              </a:pathLst>
            </a:custGeom>
            <a:ln w="38100">
              <a:solidFill>
                <a:srgbClr val="085091"/>
              </a:solidFill>
            </a:ln>
          </p:spPr>
          <p:txBody>
            <a:bodyPr wrap="square" lIns="0" tIns="0" rIns="0" bIns="0" rtlCol="0"/>
            <a:lstStyle/>
            <a:p>
              <a:endParaRPr/>
            </a:p>
          </p:txBody>
        </p:sp>
      </p:grpSp>
    </p:spTree>
    <p:extLst>
      <p:ext uri="{BB962C8B-B14F-4D97-AF65-F5344CB8AC3E}">
        <p14:creationId xmlns:p14="http://schemas.microsoft.com/office/powerpoint/2010/main" val="188843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8293-873B-450C-8B77-3CF484A618C2}"/>
              </a:ext>
            </a:extLst>
          </p:cNvPr>
          <p:cNvSpPr>
            <a:spLocks noGrp="1"/>
          </p:cNvSpPr>
          <p:nvPr>
            <p:ph type="title"/>
          </p:nvPr>
        </p:nvSpPr>
        <p:spPr>
          <a:xfrm>
            <a:off x="459829" y="730987"/>
            <a:ext cx="8043040" cy="575433"/>
          </a:xfrm>
        </p:spPr>
        <p:txBody>
          <a:bodyPr>
            <a:normAutofit/>
          </a:bodyPr>
          <a:lstStyle/>
          <a:p>
            <a:pPr>
              <a:lnSpc>
                <a:spcPct val="80000"/>
              </a:lnSpc>
            </a:pPr>
            <a:r>
              <a:rPr lang="en-US" sz="3600" b="1" dirty="0"/>
              <a:t>Common Language Infrastructure</a:t>
            </a:r>
          </a:p>
        </p:txBody>
      </p:sp>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83973" y="1505188"/>
            <a:ext cx="11793396" cy="4902432"/>
          </a:xfrm>
          <a:prstGeom prst="rect">
            <a:avLst/>
          </a:prstGeom>
        </p:spPr>
        <p:txBody>
          <a:bodyPr vert="horz" wrap="square" lIns="0" tIns="12700" rIns="0" bIns="0" rtlCol="0">
            <a:spAutoFit/>
          </a:bodyPr>
          <a:lstStyle/>
          <a:p>
            <a:pPr marL="342900" marR="13335" indent="-342900" algn="just">
              <a:lnSpc>
                <a:spcPct val="150000"/>
              </a:lnSpc>
              <a:spcBef>
                <a:spcPts val="1200"/>
              </a:spcBef>
              <a:spcAft>
                <a:spcPts val="1200"/>
              </a:spcAft>
              <a:buClr>
                <a:srgbClr val="973735"/>
              </a:buClr>
              <a:buSzPct val="50000"/>
              <a:buFont typeface="Wingdings" pitchFamily="2" charset="2"/>
              <a:buChar char="u"/>
              <a:tabLst>
                <a:tab pos="285750" algn="l"/>
              </a:tabLst>
              <a:defRPr/>
            </a:pPr>
            <a:r>
              <a:rPr sz="2800" dirty="0"/>
              <a:t>CLI allows for cross-language development</a:t>
            </a:r>
          </a:p>
          <a:p>
            <a:pPr marL="342900" marR="13335" indent="-342900" algn="just">
              <a:lnSpc>
                <a:spcPct val="150000"/>
              </a:lnSpc>
              <a:spcBef>
                <a:spcPts val="1200"/>
              </a:spcBef>
              <a:spcAft>
                <a:spcPts val="1200"/>
              </a:spcAft>
              <a:buClr>
                <a:srgbClr val="973735"/>
              </a:buClr>
              <a:buSzPct val="50000"/>
              <a:buFont typeface="Wingdings" pitchFamily="2" charset="2"/>
              <a:buChar char="u"/>
              <a:tabLst>
                <a:tab pos="285750" algn="l"/>
              </a:tabLst>
              <a:defRPr/>
            </a:pPr>
            <a:r>
              <a:rPr sz="2800" dirty="0"/>
              <a:t>Four components:</a:t>
            </a:r>
          </a:p>
          <a:p>
            <a:pPr marL="800100" marR="13335" lvl="1" indent="-342900" algn="just">
              <a:lnSpc>
                <a:spcPct val="150000"/>
              </a:lnSpc>
              <a:spcBef>
                <a:spcPts val="1200"/>
              </a:spcBef>
              <a:spcAft>
                <a:spcPts val="1200"/>
              </a:spcAft>
              <a:buClr>
                <a:srgbClr val="C00000"/>
              </a:buClr>
              <a:buSzPct val="70000"/>
              <a:buFont typeface="Wingdings" panose="05000000000000000000" pitchFamily="2" charset="2"/>
              <a:buChar char="§"/>
              <a:tabLst>
                <a:tab pos="652780" algn="l"/>
                <a:tab pos="653415" algn="l"/>
              </a:tabLst>
              <a:defRPr/>
            </a:pPr>
            <a:r>
              <a:rPr sz="2300" dirty="0"/>
              <a:t>Common Type System (CTS)</a:t>
            </a:r>
          </a:p>
          <a:p>
            <a:pPr marL="800100" marR="13335" lvl="1" indent="-342900" algn="just">
              <a:lnSpc>
                <a:spcPct val="150000"/>
              </a:lnSpc>
              <a:spcBef>
                <a:spcPts val="1200"/>
              </a:spcBef>
              <a:spcAft>
                <a:spcPts val="1200"/>
              </a:spcAft>
              <a:buClr>
                <a:srgbClr val="C00000"/>
              </a:buClr>
              <a:buSzPct val="70000"/>
              <a:buFont typeface="Wingdings" panose="05000000000000000000" pitchFamily="2" charset="2"/>
              <a:buChar char="§"/>
              <a:tabLst>
                <a:tab pos="652780" algn="l"/>
                <a:tab pos="653415" algn="l"/>
              </a:tabLst>
              <a:defRPr/>
            </a:pPr>
            <a:r>
              <a:rPr sz="2300" dirty="0"/>
              <a:t>Meta-data in a language agnostic fashion</a:t>
            </a:r>
          </a:p>
          <a:p>
            <a:pPr marL="800100" marR="13335" lvl="1" indent="-342900" algn="just">
              <a:lnSpc>
                <a:spcPct val="150000"/>
              </a:lnSpc>
              <a:spcBef>
                <a:spcPts val="1200"/>
              </a:spcBef>
              <a:spcAft>
                <a:spcPts val="1200"/>
              </a:spcAft>
              <a:buClr>
                <a:srgbClr val="C00000"/>
              </a:buClr>
              <a:buSzPct val="70000"/>
              <a:buFont typeface="Wingdings" panose="05000000000000000000" pitchFamily="2" charset="2"/>
              <a:buChar char="§"/>
              <a:tabLst>
                <a:tab pos="652780" algn="l"/>
                <a:tab pos="653415" algn="l"/>
              </a:tabLst>
              <a:defRPr/>
            </a:pPr>
            <a:r>
              <a:rPr sz="2300" dirty="0"/>
              <a:t>Common Language Specification – behaviors that all  languages need to follow</a:t>
            </a:r>
          </a:p>
          <a:p>
            <a:pPr marL="800100" marR="13335" lvl="1" indent="-342900" algn="just">
              <a:lnSpc>
                <a:spcPct val="150000"/>
              </a:lnSpc>
              <a:spcBef>
                <a:spcPts val="1200"/>
              </a:spcBef>
              <a:spcAft>
                <a:spcPts val="1200"/>
              </a:spcAft>
              <a:buClr>
                <a:srgbClr val="C00000"/>
              </a:buClr>
              <a:buSzPct val="70000"/>
              <a:buFont typeface="Wingdings" panose="05000000000000000000" pitchFamily="2" charset="2"/>
              <a:buChar char="§"/>
              <a:tabLst>
                <a:tab pos="652780" algn="l"/>
                <a:tab pos="653415" algn="l"/>
              </a:tabLst>
              <a:defRPr/>
            </a:pPr>
            <a:r>
              <a:rPr sz="2300" dirty="0"/>
              <a:t>A Virtual Execution System (VES)</a:t>
            </a:r>
          </a:p>
        </p:txBody>
      </p:sp>
    </p:spTree>
    <p:extLst>
      <p:ext uri="{BB962C8B-B14F-4D97-AF65-F5344CB8AC3E}">
        <p14:creationId xmlns:p14="http://schemas.microsoft.com/office/powerpoint/2010/main" val="365336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3E66-D859-437B-ADA6-0AB1CDCB5B62}"/>
              </a:ext>
            </a:extLst>
          </p:cNvPr>
          <p:cNvSpPr>
            <a:spLocks noGrp="1"/>
          </p:cNvSpPr>
          <p:nvPr>
            <p:ph type="title"/>
          </p:nvPr>
        </p:nvSpPr>
        <p:spPr>
          <a:xfrm>
            <a:off x="533400" y="704293"/>
            <a:ext cx="6844862" cy="575433"/>
          </a:xfrm>
        </p:spPr>
        <p:txBody>
          <a:bodyPr>
            <a:normAutofit/>
          </a:bodyPr>
          <a:lstStyle/>
          <a:p>
            <a:pPr>
              <a:lnSpc>
                <a:spcPct val="80000"/>
              </a:lnSpc>
            </a:pPr>
            <a:r>
              <a:rPr lang="en-US" sz="3600" b="1" dirty="0"/>
              <a:t>Common Type System (CTS)</a:t>
            </a:r>
          </a:p>
        </p:txBody>
      </p:sp>
      <p:sp>
        <p:nvSpPr>
          <p:cNvPr id="4" name="Date Placeholder 3">
            <a:extLst>
              <a:ext uri="{FF2B5EF4-FFF2-40B4-BE49-F238E27FC236}">
                <a16:creationId xmlns:a16="http://schemas.microsoft.com/office/drawing/2014/main" id="{333DBC5E-D6E6-49F9-9135-B2188B218ECF}"/>
              </a:ext>
            </a:extLst>
          </p:cNvPr>
          <p:cNvSpPr>
            <a:spLocks noGrp="1"/>
          </p:cNvSpPr>
          <p:nvPr>
            <p:ph type="dt" sz="half" idx="10"/>
          </p:nvPr>
        </p:nvSpPr>
        <p:spPr/>
        <p:txBody>
          <a:bodyPr/>
          <a:lstStyle/>
          <a:p>
            <a:fld id="{5DCBE059-FAD7-45D8-8659-E6542D1E092D}" type="datetime1">
              <a:rPr lang="en-US" smtClean="0">
                <a:latin typeface="+mj-lt"/>
              </a:rPr>
              <a:t>1/3/2022</a:t>
            </a:fld>
            <a:endParaRPr lang="en-US" dirty="0">
              <a:latin typeface="+mj-lt"/>
            </a:endParaRPr>
          </a:p>
        </p:txBody>
      </p:sp>
      <p:sp>
        <p:nvSpPr>
          <p:cNvPr id="5" name="Slide Number Placeholder 4">
            <a:extLst>
              <a:ext uri="{FF2B5EF4-FFF2-40B4-BE49-F238E27FC236}">
                <a16:creationId xmlns:a16="http://schemas.microsoft.com/office/drawing/2014/main" id="{40414EDC-F622-4D23-97C5-500107F6AB68}"/>
              </a:ext>
            </a:extLst>
          </p:cNvPr>
          <p:cNvSpPr>
            <a:spLocks noGrp="1"/>
          </p:cNvSpPr>
          <p:nvPr>
            <p:ph type="sldNum" sz="quarter" idx="12"/>
          </p:nvPr>
        </p:nvSpPr>
        <p:spPr/>
        <p:txBody>
          <a:bodyPr/>
          <a:lstStyle/>
          <a:p>
            <a:fld id="{CC0149FD-98BB-4821-915B-09C9BFE4B727}" type="slidenum">
              <a:rPr lang="en-US" smtClean="0">
                <a:latin typeface="+mj-lt"/>
              </a:rPr>
              <a:pPr/>
              <a:t>12</a:t>
            </a:fld>
            <a:endParaRPr lang="en-US" dirty="0">
              <a:latin typeface="+mj-lt"/>
            </a:endParaRPr>
          </a:p>
        </p:txBody>
      </p:sp>
      <p:sp>
        <p:nvSpPr>
          <p:cNvPr id="61" name="TextBox 60">
            <a:extLst>
              <a:ext uri="{FF2B5EF4-FFF2-40B4-BE49-F238E27FC236}">
                <a16:creationId xmlns:a16="http://schemas.microsoft.com/office/drawing/2014/main" id="{B59DFD94-C2FC-475D-A0FF-8D75D431C59E}"/>
              </a:ext>
            </a:extLst>
          </p:cNvPr>
          <p:cNvSpPr txBox="1"/>
          <p:nvPr/>
        </p:nvSpPr>
        <p:spPr>
          <a:xfrm>
            <a:off x="-63698" y="1414402"/>
            <a:ext cx="12127878" cy="4934684"/>
          </a:xfrm>
          <a:prstGeom prst="rect">
            <a:avLst/>
          </a:prstGeom>
          <a:noFill/>
        </p:spPr>
        <p:txBody>
          <a:bodyPr wrap="square">
            <a:spAutoFit/>
          </a:bodyPr>
          <a:lstStyle/>
          <a:p>
            <a:pPr marL="342900" marR="13335" indent="-342900" algn="just">
              <a:spcBef>
                <a:spcPts val="1000"/>
              </a:spcBef>
              <a:spcAft>
                <a:spcPts val="600"/>
              </a:spcAft>
              <a:buClr>
                <a:srgbClr val="973735"/>
              </a:buClr>
              <a:buSzPct val="50000"/>
              <a:buFont typeface="Wingdings" pitchFamily="2" charset="2"/>
              <a:buChar char="u"/>
              <a:tabLst>
                <a:tab pos="285750" algn="l"/>
              </a:tabLst>
              <a:defRPr/>
            </a:pPr>
            <a:r>
              <a:rPr lang="en-US" sz="2600" dirty="0"/>
              <a:t>The common type system defines how types are declared, used, and managed in the common language runtime, and is also an important part of the runtime's support for cross-language integration. The common type system performs the following functions:</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Establishes a framework that helps enable cross-language integration, type safety, and high-performance code execution</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Provides an object-oriented model that supports the complete implementation of many programming languages</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Defines rules that languages must follow, which helps ensure that objects written in different languages can interact with each other</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Provides a library that contains the primitive data types (such as </a:t>
            </a:r>
            <a:r>
              <a:rPr lang="en-US" sz="2300" dirty="0">
                <a:solidFill>
                  <a:srgbClr val="0070C0"/>
                </a:solidFill>
                <a:hlinkClick r:id="rId3">
                  <a:extLst>
                    <a:ext uri="{A12FA001-AC4F-418D-AE19-62706E023703}">
                      <ahyp:hlinkClr xmlns:ahyp="http://schemas.microsoft.com/office/drawing/2018/hyperlinkcolor" val="tx"/>
                    </a:ext>
                  </a:extLst>
                </a:hlinkClick>
              </a:rPr>
              <a:t>Boolean</a:t>
            </a:r>
            <a:r>
              <a:rPr lang="en-US" sz="2300" dirty="0"/>
              <a:t>, </a:t>
            </a:r>
            <a:r>
              <a:rPr lang="en-US" sz="2300" dirty="0">
                <a:solidFill>
                  <a:srgbClr val="0070C0"/>
                </a:solidFill>
                <a:hlinkClick r:id="rId4">
                  <a:extLst>
                    <a:ext uri="{A12FA001-AC4F-418D-AE19-62706E023703}">
                      <ahyp:hlinkClr xmlns:ahyp="http://schemas.microsoft.com/office/drawing/2018/hyperlinkcolor" val="tx"/>
                    </a:ext>
                  </a:extLst>
                </a:hlinkClick>
              </a:rPr>
              <a:t>Byte</a:t>
            </a:r>
            <a:r>
              <a:rPr lang="en-US" sz="2300" dirty="0"/>
              <a:t>, </a:t>
            </a:r>
            <a:r>
              <a:rPr lang="en-US" sz="2300" dirty="0">
                <a:solidFill>
                  <a:srgbClr val="0070C0"/>
                </a:solidFill>
                <a:hlinkClick r:id="rId5">
                  <a:extLst>
                    <a:ext uri="{A12FA001-AC4F-418D-AE19-62706E023703}">
                      <ahyp:hlinkClr xmlns:ahyp="http://schemas.microsoft.com/office/drawing/2018/hyperlinkcolor" val="tx"/>
                    </a:ext>
                  </a:extLst>
                </a:hlinkClick>
              </a:rPr>
              <a:t>Char</a:t>
            </a:r>
            <a:r>
              <a:rPr lang="en-US" sz="2300" dirty="0"/>
              <a:t>, </a:t>
            </a:r>
            <a:r>
              <a:rPr lang="en-US" sz="2300" dirty="0">
                <a:solidFill>
                  <a:srgbClr val="0070C0"/>
                </a:solidFill>
                <a:hlinkClick r:id="rId6">
                  <a:extLst>
                    <a:ext uri="{A12FA001-AC4F-418D-AE19-62706E023703}">
                      <ahyp:hlinkClr xmlns:ahyp="http://schemas.microsoft.com/office/drawing/2018/hyperlinkcolor" val="tx"/>
                    </a:ext>
                  </a:extLst>
                </a:hlinkClick>
              </a:rPr>
              <a:t>Int32</a:t>
            </a:r>
            <a:r>
              <a:rPr lang="en-US" sz="2300" dirty="0"/>
              <a:t>, and </a:t>
            </a:r>
            <a:r>
              <a:rPr lang="en-US" sz="2300" dirty="0">
                <a:solidFill>
                  <a:srgbClr val="0070C0"/>
                </a:solidFill>
                <a:hlinkClick r:id="rId7">
                  <a:extLst>
                    <a:ext uri="{A12FA001-AC4F-418D-AE19-62706E023703}">
                      <ahyp:hlinkClr xmlns:ahyp="http://schemas.microsoft.com/office/drawing/2018/hyperlinkcolor" val="tx"/>
                    </a:ext>
                  </a:extLst>
                </a:hlinkClick>
              </a:rPr>
              <a:t>UInt64</a:t>
            </a:r>
            <a:r>
              <a:rPr lang="en-US" sz="2300" dirty="0"/>
              <a:t>) used in application development</a:t>
            </a:r>
          </a:p>
        </p:txBody>
      </p:sp>
    </p:spTree>
    <p:extLst>
      <p:ext uri="{BB962C8B-B14F-4D97-AF65-F5344CB8AC3E}">
        <p14:creationId xmlns:p14="http://schemas.microsoft.com/office/powerpoint/2010/main" val="4151559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3E66-D859-437B-ADA6-0AB1CDCB5B62}"/>
              </a:ext>
            </a:extLst>
          </p:cNvPr>
          <p:cNvSpPr>
            <a:spLocks noGrp="1"/>
          </p:cNvSpPr>
          <p:nvPr>
            <p:ph type="title"/>
          </p:nvPr>
        </p:nvSpPr>
        <p:spPr>
          <a:xfrm>
            <a:off x="265173" y="701896"/>
            <a:ext cx="6844862" cy="575433"/>
          </a:xfrm>
        </p:spPr>
        <p:txBody>
          <a:bodyPr>
            <a:normAutofit/>
          </a:bodyPr>
          <a:lstStyle/>
          <a:p>
            <a:pPr>
              <a:lnSpc>
                <a:spcPct val="80000"/>
              </a:lnSpc>
            </a:pPr>
            <a:r>
              <a:rPr lang="en-US" sz="3600" b="1" dirty="0"/>
              <a:t>Common Type System (CTS)</a:t>
            </a:r>
          </a:p>
        </p:txBody>
      </p:sp>
      <p:sp>
        <p:nvSpPr>
          <p:cNvPr id="4" name="Date Placeholder 3">
            <a:extLst>
              <a:ext uri="{FF2B5EF4-FFF2-40B4-BE49-F238E27FC236}">
                <a16:creationId xmlns:a16="http://schemas.microsoft.com/office/drawing/2014/main" id="{333DBC5E-D6E6-49F9-9135-B2188B218ECF}"/>
              </a:ext>
            </a:extLst>
          </p:cNvPr>
          <p:cNvSpPr>
            <a:spLocks noGrp="1"/>
          </p:cNvSpPr>
          <p:nvPr>
            <p:ph type="dt" sz="half" idx="10"/>
          </p:nvPr>
        </p:nvSpPr>
        <p:spPr/>
        <p:txBody>
          <a:bodyPr/>
          <a:lstStyle/>
          <a:p>
            <a:fld id="{5DCBE059-FAD7-45D8-8659-E6542D1E092D}" type="datetime1">
              <a:rPr lang="en-US" smtClean="0">
                <a:latin typeface="+mj-lt"/>
              </a:rPr>
              <a:t>1/3/2022</a:t>
            </a:fld>
            <a:endParaRPr lang="en-US" dirty="0">
              <a:latin typeface="+mj-lt"/>
            </a:endParaRPr>
          </a:p>
        </p:txBody>
      </p:sp>
      <p:sp>
        <p:nvSpPr>
          <p:cNvPr id="5" name="Slide Number Placeholder 4">
            <a:extLst>
              <a:ext uri="{FF2B5EF4-FFF2-40B4-BE49-F238E27FC236}">
                <a16:creationId xmlns:a16="http://schemas.microsoft.com/office/drawing/2014/main" id="{40414EDC-F622-4D23-97C5-500107F6AB68}"/>
              </a:ext>
            </a:extLst>
          </p:cNvPr>
          <p:cNvSpPr>
            <a:spLocks noGrp="1"/>
          </p:cNvSpPr>
          <p:nvPr>
            <p:ph type="sldNum" sz="quarter" idx="12"/>
          </p:nvPr>
        </p:nvSpPr>
        <p:spPr/>
        <p:txBody>
          <a:bodyPr/>
          <a:lstStyle/>
          <a:p>
            <a:fld id="{CC0149FD-98BB-4821-915B-09C9BFE4B727}" type="slidenum">
              <a:rPr lang="en-US" smtClean="0">
                <a:latin typeface="+mj-lt"/>
              </a:rPr>
              <a:pPr/>
              <a:t>13</a:t>
            </a:fld>
            <a:endParaRPr lang="en-US" dirty="0">
              <a:latin typeface="+mj-lt"/>
            </a:endParaRPr>
          </a:p>
        </p:txBody>
      </p:sp>
      <p:sp>
        <p:nvSpPr>
          <p:cNvPr id="9" name="TextBox 8">
            <a:extLst>
              <a:ext uri="{FF2B5EF4-FFF2-40B4-BE49-F238E27FC236}">
                <a16:creationId xmlns:a16="http://schemas.microsoft.com/office/drawing/2014/main" id="{F7A1C22E-7CDE-4FC0-884F-473C6DE08078}"/>
              </a:ext>
            </a:extLst>
          </p:cNvPr>
          <p:cNvSpPr txBox="1"/>
          <p:nvPr/>
        </p:nvSpPr>
        <p:spPr>
          <a:xfrm>
            <a:off x="-58992" y="1277329"/>
            <a:ext cx="12093676" cy="5164042"/>
          </a:xfrm>
          <a:prstGeom prst="rect">
            <a:avLst/>
          </a:prstGeom>
          <a:noFill/>
        </p:spPr>
        <p:txBody>
          <a:bodyPr wrap="square">
            <a:spAutoFit/>
          </a:bodyPr>
          <a:lstStyle/>
          <a:p>
            <a:pPr marL="342900" marR="13335" indent="-342900" algn="just">
              <a:lnSpc>
                <a:spcPct val="150000"/>
              </a:lnSpc>
              <a:spcBef>
                <a:spcPts val="1000"/>
              </a:spcBef>
              <a:spcAft>
                <a:spcPts val="1000"/>
              </a:spcAft>
              <a:buClr>
                <a:srgbClr val="973735"/>
              </a:buClr>
              <a:buSzPct val="50000"/>
              <a:buFont typeface="Wingdings" pitchFamily="2" charset="2"/>
              <a:buChar char="u"/>
              <a:tabLst>
                <a:tab pos="285750" algn="l"/>
              </a:tabLst>
              <a:defRPr/>
            </a:pPr>
            <a:r>
              <a:rPr lang="en-US" sz="2600" dirty="0"/>
              <a:t>The common type system in .NET supports the following five categories of types: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Classes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Structures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Enumerations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Interfaces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Delegates</a:t>
            </a:r>
          </a:p>
        </p:txBody>
      </p:sp>
    </p:spTree>
    <p:extLst>
      <p:ext uri="{BB962C8B-B14F-4D97-AF65-F5344CB8AC3E}">
        <p14:creationId xmlns:p14="http://schemas.microsoft.com/office/powerpoint/2010/main" val="1412142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3E66-D859-437B-ADA6-0AB1CDCB5B62}"/>
              </a:ext>
            </a:extLst>
          </p:cNvPr>
          <p:cNvSpPr>
            <a:spLocks noGrp="1"/>
          </p:cNvSpPr>
          <p:nvPr>
            <p:ph type="title"/>
          </p:nvPr>
        </p:nvSpPr>
        <p:spPr>
          <a:xfrm>
            <a:off x="317091" y="704291"/>
            <a:ext cx="6844862" cy="575433"/>
          </a:xfrm>
        </p:spPr>
        <p:txBody>
          <a:bodyPr>
            <a:normAutofit/>
          </a:bodyPr>
          <a:lstStyle/>
          <a:p>
            <a:pPr>
              <a:lnSpc>
                <a:spcPct val="80000"/>
              </a:lnSpc>
            </a:pPr>
            <a:r>
              <a:rPr lang="en-US" sz="3600" b="1" dirty="0"/>
              <a:t>CTS Data Types</a:t>
            </a:r>
          </a:p>
        </p:txBody>
      </p:sp>
      <p:sp>
        <p:nvSpPr>
          <p:cNvPr id="4" name="Date Placeholder 3">
            <a:extLst>
              <a:ext uri="{FF2B5EF4-FFF2-40B4-BE49-F238E27FC236}">
                <a16:creationId xmlns:a16="http://schemas.microsoft.com/office/drawing/2014/main" id="{333DBC5E-D6E6-49F9-9135-B2188B218ECF}"/>
              </a:ext>
            </a:extLst>
          </p:cNvPr>
          <p:cNvSpPr>
            <a:spLocks noGrp="1"/>
          </p:cNvSpPr>
          <p:nvPr>
            <p:ph type="dt" sz="half" idx="10"/>
          </p:nvPr>
        </p:nvSpPr>
        <p:spPr/>
        <p:txBody>
          <a:bodyPr/>
          <a:lstStyle/>
          <a:p>
            <a:fld id="{5DCBE059-FAD7-45D8-8659-E6542D1E092D}" type="datetime1">
              <a:rPr lang="en-US" smtClean="0">
                <a:latin typeface="+mj-lt"/>
              </a:rPr>
              <a:t>1/3/2022</a:t>
            </a:fld>
            <a:endParaRPr lang="en-US" dirty="0">
              <a:latin typeface="+mj-lt"/>
            </a:endParaRPr>
          </a:p>
        </p:txBody>
      </p:sp>
      <p:sp>
        <p:nvSpPr>
          <p:cNvPr id="5" name="Slide Number Placeholder 4">
            <a:extLst>
              <a:ext uri="{FF2B5EF4-FFF2-40B4-BE49-F238E27FC236}">
                <a16:creationId xmlns:a16="http://schemas.microsoft.com/office/drawing/2014/main" id="{40414EDC-F622-4D23-97C5-500107F6AB68}"/>
              </a:ext>
            </a:extLst>
          </p:cNvPr>
          <p:cNvSpPr>
            <a:spLocks noGrp="1"/>
          </p:cNvSpPr>
          <p:nvPr>
            <p:ph type="sldNum" sz="quarter" idx="12"/>
          </p:nvPr>
        </p:nvSpPr>
        <p:spPr/>
        <p:txBody>
          <a:bodyPr/>
          <a:lstStyle/>
          <a:p>
            <a:fld id="{CC0149FD-98BB-4821-915B-09C9BFE4B727}" type="slidenum">
              <a:rPr lang="en-US" smtClean="0">
                <a:latin typeface="+mj-lt"/>
              </a:rPr>
              <a:pPr/>
              <a:t>14</a:t>
            </a:fld>
            <a:endParaRPr lang="en-US" dirty="0">
              <a:latin typeface="+mj-lt"/>
            </a:endParaRPr>
          </a:p>
        </p:txBody>
      </p:sp>
      <p:sp>
        <p:nvSpPr>
          <p:cNvPr id="7" name="object 3">
            <a:extLst>
              <a:ext uri="{FF2B5EF4-FFF2-40B4-BE49-F238E27FC236}">
                <a16:creationId xmlns:a16="http://schemas.microsoft.com/office/drawing/2014/main" id="{7702379A-337D-414B-A195-2962279C354D}"/>
              </a:ext>
            </a:extLst>
          </p:cNvPr>
          <p:cNvSpPr/>
          <p:nvPr/>
        </p:nvSpPr>
        <p:spPr>
          <a:xfrm>
            <a:off x="1370584" y="1399172"/>
            <a:ext cx="9175530" cy="499179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57012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291149" y="646941"/>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a:t>The </a:t>
            </a:r>
            <a:r>
              <a:rPr lang="en-US" sz="4000" b="1" dirty="0"/>
              <a:t>.NET Framework Architecture</a:t>
            </a:r>
          </a:p>
        </p:txBody>
      </p:sp>
      <p:sp>
        <p:nvSpPr>
          <p:cNvPr id="7" name="TextBox 6">
            <a:extLst>
              <a:ext uri="{FF2B5EF4-FFF2-40B4-BE49-F238E27FC236}">
                <a16:creationId xmlns:a16="http://schemas.microsoft.com/office/drawing/2014/main" id="{06E0B064-86F5-402C-AC96-92781B7E8582}"/>
              </a:ext>
            </a:extLst>
          </p:cNvPr>
          <p:cNvSpPr txBox="1"/>
          <p:nvPr/>
        </p:nvSpPr>
        <p:spPr>
          <a:xfrm>
            <a:off x="0" y="1519071"/>
            <a:ext cx="11936361" cy="4866525"/>
          </a:xfrm>
          <a:prstGeom prst="rect">
            <a:avLst/>
          </a:prstGeom>
          <a:noFill/>
        </p:spPr>
        <p:txBody>
          <a:bodyPr wrap="square">
            <a:spAutoFit/>
          </a:bodyPr>
          <a:lstStyle/>
          <a:p>
            <a:pPr marL="342900" marR="0" lvl="0" indent="-342900" algn="just">
              <a:spcBef>
                <a:spcPts val="1000"/>
              </a:spcBef>
              <a:spcAft>
                <a:spcPts val="800"/>
              </a:spcAft>
              <a:buClr>
                <a:srgbClr val="973735"/>
              </a:buClr>
              <a:buSzPct val="50000"/>
              <a:buFont typeface="Wingdings" pitchFamily="2" charset="2"/>
              <a:buChar char="u"/>
              <a:tabLst>
                <a:tab pos="241300" algn="l"/>
              </a:tabLst>
              <a:defRPr/>
            </a:pPr>
            <a:r>
              <a:rPr lang="en-US" sz="2800" b="1" dirty="0"/>
              <a:t>Common Language Specification (CLS)</a:t>
            </a:r>
          </a:p>
          <a:p>
            <a:pPr marL="747713" marR="0" lvl="0" indent="-347663" algn="just">
              <a:lnSpc>
                <a:spcPct val="150000"/>
              </a:lnSpc>
              <a:spcBef>
                <a:spcPts val="1000"/>
              </a:spcBef>
              <a:spcAft>
                <a:spcPts val="8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The CLS comprises a set of rules that any language that targets the CLI needs to adhere to, to be able to interoperate with other </a:t>
            </a:r>
            <a:r>
              <a:rPr lang="en-US" sz="2300">
                <a:solidFill>
                  <a:srgbClr val="111111"/>
                </a:solidFill>
                <a:latin typeface="+mj-lt"/>
              </a:rPr>
              <a:t>CLS-compliant languages</a:t>
            </a:r>
            <a:endParaRPr lang="en-US" sz="2300" dirty="0">
              <a:solidFill>
                <a:srgbClr val="111111"/>
              </a:solidFill>
              <a:latin typeface="+mj-lt"/>
            </a:endParaRPr>
          </a:p>
          <a:p>
            <a:pPr marL="747713" marR="0" lvl="0" indent="-347663" algn="just">
              <a:lnSpc>
                <a:spcPct val="150000"/>
              </a:lnSpc>
              <a:spcBef>
                <a:spcPts val="1000"/>
              </a:spcBef>
              <a:spcAft>
                <a:spcPts val="8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CLS rules fall into the broader rules of the CTS and therefore it can be said that the CLS is a subset </a:t>
            </a:r>
            <a:r>
              <a:rPr lang="en-US" sz="2300">
                <a:solidFill>
                  <a:srgbClr val="111111"/>
                </a:solidFill>
                <a:latin typeface="+mj-lt"/>
              </a:rPr>
              <a:t>of CTS</a:t>
            </a:r>
            <a:endParaRPr lang="en-US" sz="2300" dirty="0">
              <a:solidFill>
                <a:srgbClr val="111111"/>
              </a:solidFill>
              <a:latin typeface="+mj-lt"/>
            </a:endParaRPr>
          </a:p>
          <a:p>
            <a:pPr marL="747713" marR="0" lvl="0" indent="-347663" algn="just">
              <a:lnSpc>
                <a:spcPct val="150000"/>
              </a:lnSpc>
              <a:spcBef>
                <a:spcPts val="1000"/>
              </a:spcBef>
              <a:spcAft>
                <a:spcPts val="8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Language constructs that make it impossible to easily verify the type safety of the code were excluded from the CLS so that all languages that work with the CLS can produce </a:t>
            </a:r>
            <a:r>
              <a:rPr lang="en-US" sz="2300">
                <a:solidFill>
                  <a:srgbClr val="111111"/>
                </a:solidFill>
                <a:latin typeface="+mj-lt"/>
              </a:rPr>
              <a:t>verifiable code</a:t>
            </a:r>
            <a:endParaRPr lang="en-US" sz="2600" dirty="0"/>
          </a:p>
        </p:txBody>
      </p:sp>
    </p:spTree>
    <p:extLst>
      <p:ext uri="{BB962C8B-B14F-4D97-AF65-F5344CB8AC3E}">
        <p14:creationId xmlns:p14="http://schemas.microsoft.com/office/powerpoint/2010/main" val="3282511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475229" y="629513"/>
            <a:ext cx="8546589"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dirty="0"/>
              <a:t>The .NET Framework Architecture</a:t>
            </a:r>
          </a:p>
        </p:txBody>
      </p:sp>
      <p:sp>
        <p:nvSpPr>
          <p:cNvPr id="9" name="TextBox 8">
            <a:extLst>
              <a:ext uri="{FF2B5EF4-FFF2-40B4-BE49-F238E27FC236}">
                <a16:creationId xmlns:a16="http://schemas.microsoft.com/office/drawing/2014/main" id="{BF717376-EFC5-440A-AA63-FB7B8B5D35C7}"/>
              </a:ext>
            </a:extLst>
          </p:cNvPr>
          <p:cNvSpPr txBox="1"/>
          <p:nvPr/>
        </p:nvSpPr>
        <p:spPr>
          <a:xfrm>
            <a:off x="3002018" y="6015985"/>
            <a:ext cx="5872655" cy="446276"/>
          </a:xfrm>
          <a:prstGeom prst="rect">
            <a:avLst/>
          </a:prstGeom>
          <a:noFill/>
        </p:spPr>
        <p:txBody>
          <a:bodyPr wrap="square">
            <a:spAutoFit/>
          </a:bodyPr>
          <a:lstStyle/>
          <a:p>
            <a:pPr algn="just">
              <a:spcBef>
                <a:spcPts val="1000"/>
              </a:spcBef>
              <a:spcAft>
                <a:spcPts val="800"/>
              </a:spcAft>
              <a:buClr>
                <a:srgbClr val="973735"/>
              </a:buClr>
              <a:buSzPct val="50000"/>
              <a:tabLst>
                <a:tab pos="241300" algn="l"/>
              </a:tabLst>
              <a:defRPr/>
            </a:pPr>
            <a:r>
              <a:rPr lang="en-US" sz="2300" dirty="0"/>
              <a:t>The relationship between the CTS and CLS</a:t>
            </a:r>
          </a:p>
        </p:txBody>
      </p:sp>
      <p:pic>
        <p:nvPicPr>
          <p:cNvPr id="6" name="Picture 5">
            <a:extLst>
              <a:ext uri="{FF2B5EF4-FFF2-40B4-BE49-F238E27FC236}">
                <a16:creationId xmlns:a16="http://schemas.microsoft.com/office/drawing/2014/main" id="{9861FBAF-C99B-4F0F-92FE-8A83A77A95AC}"/>
              </a:ext>
            </a:extLst>
          </p:cNvPr>
          <p:cNvPicPr>
            <a:picLocks noChangeAspect="1"/>
          </p:cNvPicPr>
          <p:nvPr/>
        </p:nvPicPr>
        <p:blipFill>
          <a:blip r:embed="rId3"/>
          <a:stretch>
            <a:fillRect/>
          </a:stretch>
        </p:blipFill>
        <p:spPr>
          <a:xfrm>
            <a:off x="3122944" y="1292553"/>
            <a:ext cx="5265353" cy="4799583"/>
          </a:xfrm>
          <a:prstGeom prst="rect">
            <a:avLst/>
          </a:prstGeom>
        </p:spPr>
      </p:pic>
    </p:spTree>
    <p:extLst>
      <p:ext uri="{BB962C8B-B14F-4D97-AF65-F5344CB8AC3E}">
        <p14:creationId xmlns:p14="http://schemas.microsoft.com/office/powerpoint/2010/main" val="3725674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32601" y="697289"/>
            <a:ext cx="8799788" cy="575433"/>
          </a:xfrm>
        </p:spPr>
        <p:txBody>
          <a:bodyPr>
            <a:noAutofit/>
          </a:bodyPr>
          <a:lstStyle/>
          <a:p>
            <a:r>
              <a:rPr lang="en-US" altLang="ko-KR" sz="4000" b="1" dirty="0">
                <a:latin typeface="Arial" panose="020B0604020202020204" pitchFamily="34" charset="0"/>
                <a:cs typeface="Arial" panose="020B0604020202020204" pitchFamily="34" charset="0"/>
              </a:rPr>
              <a:t>Cross-Platform Application</a:t>
            </a:r>
            <a:endParaRPr lang="en-US" sz="4000" b="1" dirty="0"/>
          </a:p>
        </p:txBody>
      </p:sp>
      <p:sp>
        <p:nvSpPr>
          <p:cNvPr id="6" name="TextBox 5">
            <a:extLst>
              <a:ext uri="{FF2B5EF4-FFF2-40B4-BE49-F238E27FC236}">
                <a16:creationId xmlns:a16="http://schemas.microsoft.com/office/drawing/2014/main" id="{77B2D6EC-2073-478C-9F19-6751C408F9B8}"/>
              </a:ext>
            </a:extLst>
          </p:cNvPr>
          <p:cNvSpPr txBox="1"/>
          <p:nvPr/>
        </p:nvSpPr>
        <p:spPr>
          <a:xfrm>
            <a:off x="30283" y="1419472"/>
            <a:ext cx="11886415" cy="2150397"/>
          </a:xfrm>
          <a:prstGeom prst="rect">
            <a:avLst/>
          </a:prstGeom>
          <a:noFill/>
        </p:spPr>
        <p:txBody>
          <a:bodyPr wrap="square">
            <a:spAutoFit/>
          </a:bodyPr>
          <a:lstStyle/>
          <a:p>
            <a:pPr algn="just">
              <a:lnSpc>
                <a:spcPct val="150000"/>
              </a:lnSpc>
              <a:spcBef>
                <a:spcPts val="1200"/>
              </a:spcBef>
              <a:spcAft>
                <a:spcPts val="1200"/>
              </a:spcAft>
            </a:pPr>
            <a:r>
              <a:rPr lang="en-US" sz="2300" b="0" i="0" dirty="0">
                <a:solidFill>
                  <a:srgbClr val="222222"/>
                </a:solidFill>
                <a:effectLst/>
                <a:latin typeface="+mj-lt"/>
              </a:rPr>
              <a:t>“</a:t>
            </a:r>
            <a:r>
              <a:rPr lang="en-US" sz="2300" b="0" i="1" dirty="0">
                <a:solidFill>
                  <a:srgbClr val="222222"/>
                </a:solidFill>
                <a:effectLst/>
                <a:latin typeface="+mj-lt"/>
              </a:rPr>
              <a:t>Write once, run anywhere” seems to be the mantra that finds favor with application developers nowadays. This reduces the need for developers to write a lot of redundant code. .NET, an open source offering from Microsoft, is just the tool for writing code for a cross-platform application that will work on Windows, Linux and </a:t>
            </a:r>
            <a:r>
              <a:rPr lang="en-US" sz="2300" b="0" i="1">
                <a:solidFill>
                  <a:srgbClr val="222222"/>
                </a:solidFill>
                <a:effectLst/>
                <a:latin typeface="+mj-lt"/>
              </a:rPr>
              <a:t>macOS systems</a:t>
            </a:r>
            <a:endParaRPr lang="en-US" sz="2300" dirty="0">
              <a:latin typeface="+mj-lt"/>
            </a:endParaRPr>
          </a:p>
        </p:txBody>
      </p:sp>
      <p:pic>
        <p:nvPicPr>
          <p:cNvPr id="7" name="Picture 6">
            <a:extLst>
              <a:ext uri="{FF2B5EF4-FFF2-40B4-BE49-F238E27FC236}">
                <a16:creationId xmlns:a16="http://schemas.microsoft.com/office/drawing/2014/main" id="{B8F6ED22-D0A0-4094-A420-0B02EA1C2097}"/>
              </a:ext>
            </a:extLst>
          </p:cNvPr>
          <p:cNvPicPr>
            <a:picLocks noChangeAspect="1"/>
          </p:cNvPicPr>
          <p:nvPr/>
        </p:nvPicPr>
        <p:blipFill>
          <a:blip r:embed="rId3"/>
          <a:stretch>
            <a:fillRect/>
          </a:stretch>
        </p:blipFill>
        <p:spPr>
          <a:xfrm>
            <a:off x="3797507" y="3566648"/>
            <a:ext cx="4439674" cy="2839791"/>
          </a:xfrm>
          <a:prstGeom prst="rect">
            <a:avLst/>
          </a:prstGeom>
        </p:spPr>
      </p:pic>
    </p:spTree>
    <p:extLst>
      <p:ext uri="{BB962C8B-B14F-4D97-AF65-F5344CB8AC3E}">
        <p14:creationId xmlns:p14="http://schemas.microsoft.com/office/powerpoint/2010/main" val="2449178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68946" y="720006"/>
            <a:ext cx="11154104" cy="575433"/>
          </a:xfrm>
        </p:spPr>
        <p:txBody>
          <a:bodyPr>
            <a:noAutofit/>
          </a:bodyPr>
          <a:lstStyle/>
          <a:p>
            <a:r>
              <a:rPr lang="en-US" altLang="ko-KR" sz="4000" b="1" dirty="0">
                <a:latin typeface="Arial" panose="020B0604020202020204" pitchFamily="34" charset="0"/>
                <a:cs typeface="Arial" panose="020B0604020202020204" pitchFamily="34" charset="0"/>
              </a:rPr>
              <a:t>Cross-Platform Application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8824" y="1470707"/>
            <a:ext cx="12241160" cy="475001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A platform is a computer hardware and software combination on which a program runs. A platform is a combination of both hardware resources: CPU frequency, RAM size, HDD space, GPU capacity,…and also the software platform being provided to install on such as Operating system; Third-party or extended framework(.NET or JVM,..)</a:t>
            </a: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Cross-platform support runs on multiple platforms. In a sense, it means that a code can run on multiple frameworks, platforms, operating systems, and </a:t>
            </a:r>
            <a:r>
              <a:rPr lang="en-US" sz="2600">
                <a:solidFill>
                  <a:srgbClr val="111111"/>
                </a:solidFill>
                <a:latin typeface="+mj-lt"/>
              </a:rPr>
              <a:t>machine architectures</a:t>
            </a:r>
            <a:endParaRPr lang="en-US" sz="2600" dirty="0">
              <a:solidFill>
                <a:srgbClr val="111111"/>
              </a:solidFill>
              <a:latin typeface="+mj-lt"/>
            </a:endParaRP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A cross-platform programming language is one that can run on multiple frameworks, operating systems, and machine architectures. Many factors cause the language or tool to be able to run on multiple machines </a:t>
            </a:r>
            <a:r>
              <a:rPr lang="en-US" sz="2600">
                <a:solidFill>
                  <a:srgbClr val="111111"/>
                </a:solidFill>
                <a:latin typeface="+mj-lt"/>
              </a:rPr>
              <a:t>and platforms</a:t>
            </a:r>
            <a:endParaRPr lang="en-US" sz="2600" dirty="0">
              <a:solidFill>
                <a:srgbClr val="111111"/>
              </a:solidFill>
              <a:latin typeface="+mj-lt"/>
            </a:endParaRPr>
          </a:p>
        </p:txBody>
      </p:sp>
    </p:spTree>
    <p:extLst>
      <p:ext uri="{BB962C8B-B14F-4D97-AF65-F5344CB8AC3E}">
        <p14:creationId xmlns:p14="http://schemas.microsoft.com/office/powerpoint/2010/main" val="4258310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Overview .NET Core</a:t>
            </a:r>
            <a:endParaRPr lang="en-US" sz="4400" dirty="0">
              <a:solidFill>
                <a:schemeClr val="accent2"/>
              </a:solidFill>
            </a:endParaRPr>
          </a:p>
        </p:txBody>
      </p:sp>
    </p:spTree>
    <p:extLst>
      <p:ext uri="{BB962C8B-B14F-4D97-AF65-F5344CB8AC3E}">
        <p14:creationId xmlns:p14="http://schemas.microsoft.com/office/powerpoint/2010/main" val="156611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762740" y="1597572"/>
            <a:ext cx="11092929" cy="4883128"/>
          </a:xfrm>
        </p:spPr>
        <p:txBody>
          <a:bodyPr>
            <a:noAutofit/>
          </a:bodyPr>
          <a:lstStyle/>
          <a:p>
            <a:pPr marL="342900" indent="-342900">
              <a:lnSpc>
                <a:spcPct val="100000"/>
              </a:lnSpc>
              <a:buClr>
                <a:srgbClr val="973735"/>
              </a:buClr>
              <a:buSzPct val="50000"/>
              <a:buFont typeface="Wingdings" pitchFamily="2" charset="2"/>
              <a:buChar char="u"/>
              <a:defRPr/>
            </a:pPr>
            <a:r>
              <a:rPr lang="en-US" dirty="0"/>
              <a:t>Overview .NET Framework Architecture</a:t>
            </a:r>
          </a:p>
          <a:p>
            <a:pPr marL="342900" indent="-342900">
              <a:lnSpc>
                <a:spcPct val="100000"/>
              </a:lnSpc>
              <a:buClr>
                <a:srgbClr val="973735"/>
              </a:buClr>
              <a:buSzPct val="50000"/>
              <a:buFont typeface="Wingdings" pitchFamily="2" charset="2"/>
              <a:buChar char="u"/>
              <a:defRPr/>
            </a:pPr>
            <a:r>
              <a:rPr lang="en-US" dirty="0"/>
              <a:t>Overview .NET Core and .NET</a:t>
            </a:r>
          </a:p>
          <a:p>
            <a:pPr marL="342900" indent="-342900">
              <a:lnSpc>
                <a:spcPct val="100000"/>
              </a:lnSpc>
              <a:buClr>
                <a:srgbClr val="973735"/>
              </a:buClr>
              <a:buSzPct val="50000"/>
              <a:buFont typeface="Wingdings" pitchFamily="2" charset="2"/>
              <a:buChar char="u"/>
              <a:defRPr/>
            </a:pPr>
            <a:r>
              <a:rPr lang="en-US" dirty="0"/>
              <a:t>Introduction to Cross-platform application with .NET</a:t>
            </a:r>
          </a:p>
          <a:p>
            <a:pPr marL="342900" indent="-342900">
              <a:lnSpc>
                <a:spcPct val="100000"/>
              </a:lnSpc>
              <a:buClr>
                <a:srgbClr val="973735"/>
              </a:buClr>
              <a:buSzPct val="50000"/>
              <a:buFont typeface="Wingdings" pitchFamily="2" charset="2"/>
              <a:buChar char="u"/>
              <a:defRPr/>
            </a:pPr>
            <a:r>
              <a:rPr lang="en-US" dirty="0"/>
              <a:t>Explain why .NET Core and C# Language is selected as develop application?</a:t>
            </a:r>
          </a:p>
          <a:p>
            <a:pPr marL="342900" indent="-342900">
              <a:lnSpc>
                <a:spcPct val="100000"/>
              </a:lnSpc>
              <a:buClr>
                <a:srgbClr val="973735"/>
              </a:buClr>
              <a:buSzPct val="50000"/>
              <a:buFont typeface="Wingdings" pitchFamily="2" charset="2"/>
              <a:buChar char="u"/>
              <a:defRPr/>
            </a:pPr>
            <a:r>
              <a:rPr lang="en-US" dirty="0"/>
              <a:t>Explain meaning "dotnet CLI ”</a:t>
            </a:r>
          </a:p>
          <a:p>
            <a:pPr marL="342900" indent="-342900">
              <a:lnSpc>
                <a:spcPct val="100000"/>
              </a:lnSpc>
              <a:buClr>
                <a:srgbClr val="973735"/>
              </a:buClr>
              <a:buSzPct val="50000"/>
              <a:buFont typeface="Wingdings" pitchFamily="2" charset="2"/>
              <a:buChar char="u"/>
              <a:defRPr/>
            </a:pPr>
            <a:r>
              <a:rPr lang="en-US" dirty="0"/>
              <a:t>Explain about NuGet package</a:t>
            </a:r>
          </a:p>
          <a:p>
            <a:pPr marL="342900" indent="-342900">
              <a:lnSpc>
                <a:spcPct val="100000"/>
              </a:lnSpc>
              <a:buClr>
                <a:srgbClr val="973735"/>
              </a:buClr>
              <a:buSzPct val="50000"/>
              <a:buFont typeface="Wingdings" pitchFamily="2" charset="2"/>
              <a:buChar char="u"/>
              <a:defRPr/>
            </a:pPr>
            <a:r>
              <a:rPr lang="en-US" dirty="0"/>
              <a:t>Demo create and run C# Console Application on Windows, Mac and Linux using “dotnet CLI”</a:t>
            </a:r>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622540" y="742367"/>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607" y="706634"/>
            <a:ext cx="6390290"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What is the .NET Core?</a:t>
            </a:r>
          </a:p>
        </p:txBody>
      </p:sp>
      <p:sp>
        <p:nvSpPr>
          <p:cNvPr id="3" name="object 3"/>
          <p:cNvSpPr txBox="1"/>
          <p:nvPr/>
        </p:nvSpPr>
        <p:spPr>
          <a:xfrm>
            <a:off x="19664" y="1478753"/>
            <a:ext cx="12103510" cy="4754763"/>
          </a:xfrm>
          <a:prstGeom prst="rect">
            <a:avLst/>
          </a:prstGeom>
        </p:spPr>
        <p:txBody>
          <a:bodyPr vert="horz" wrap="square" lIns="0" tIns="12065" rIns="0" bIns="0" rtlCol="0">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latin typeface="+mj-lt"/>
              </a:rPr>
              <a:t>It </a:t>
            </a:r>
            <a:r>
              <a:rPr lang="en-US" sz="2600" dirty="0">
                <a:latin typeface="+mj-lt"/>
              </a:rPr>
              <a:t>is a cross-platform, open-source framework that implements .</a:t>
            </a:r>
            <a:r>
              <a:rPr lang="en-US" sz="2600">
                <a:latin typeface="+mj-lt"/>
              </a:rPr>
              <a:t>NET Standard</a:t>
            </a:r>
            <a:endParaRPr lang="en-US" sz="2600" dirty="0">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It includes </a:t>
            </a:r>
            <a:r>
              <a:rPr lang="en-US" sz="2600" b="1" dirty="0">
                <a:latin typeface="+mj-lt"/>
              </a:rPr>
              <a:t>JIT(</a:t>
            </a:r>
            <a:r>
              <a:rPr lang="en-US" sz="2600" b="1" i="0" dirty="0">
                <a:effectLst/>
                <a:latin typeface="+mj-lt"/>
              </a:rPr>
              <a:t>Just-In-Time</a:t>
            </a:r>
            <a:r>
              <a:rPr lang="en-US" sz="2600" b="1" dirty="0">
                <a:latin typeface="+mj-lt"/>
              </a:rPr>
              <a:t>)</a:t>
            </a:r>
            <a:r>
              <a:rPr lang="en-US" sz="2600" b="1" i="0" dirty="0">
                <a:effectLst/>
                <a:latin typeface="+mj-lt"/>
              </a:rPr>
              <a:t> </a:t>
            </a:r>
            <a:r>
              <a:rPr lang="en-US" sz="2600" b="1" dirty="0">
                <a:latin typeface="+mj-lt"/>
              </a:rPr>
              <a:t>Compiler</a:t>
            </a:r>
            <a:r>
              <a:rPr lang="en-US" sz="2600" dirty="0">
                <a:latin typeface="+mj-lt"/>
              </a:rPr>
              <a:t>, </a:t>
            </a:r>
            <a:r>
              <a:rPr lang="en-US" sz="2600" b="1" dirty="0">
                <a:latin typeface="+mj-lt"/>
              </a:rPr>
              <a:t>GC(Garbage Collection)</a:t>
            </a:r>
            <a:r>
              <a:rPr lang="en-US" sz="2600" dirty="0">
                <a:latin typeface="+mj-lt"/>
              </a:rPr>
              <a:t> and several </a:t>
            </a:r>
            <a:r>
              <a:rPr lang="en-US" sz="2600">
                <a:latin typeface="+mj-lt"/>
              </a:rPr>
              <a:t>low-level classes</a:t>
            </a:r>
            <a:endParaRPr lang="en-US" sz="2600" dirty="0">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It provides a runtime known as </a:t>
            </a:r>
            <a:r>
              <a:rPr lang="en-US" sz="2600" b="1" dirty="0">
                <a:latin typeface="+mj-lt"/>
              </a:rPr>
              <a:t>.NET Core CLR</a:t>
            </a:r>
            <a:r>
              <a:rPr lang="en-US" sz="2600" dirty="0">
                <a:latin typeface="+mj-lt"/>
              </a:rPr>
              <a:t>, framework class libraries, which are primitive libraries known as </a:t>
            </a:r>
            <a:r>
              <a:rPr lang="en-US" sz="2600" b="1" dirty="0" err="1">
                <a:latin typeface="+mj-lt"/>
              </a:rPr>
              <a:t>CoreFX</a:t>
            </a:r>
            <a:r>
              <a:rPr lang="en-US" sz="2600" dirty="0">
                <a:latin typeface="+mj-lt"/>
              </a:rPr>
              <a:t>, and APIs that are similar to </a:t>
            </a:r>
            <a:r>
              <a:rPr lang="en-US" sz="2600" b="1" dirty="0">
                <a:latin typeface="+mj-lt"/>
              </a:rPr>
              <a:t>CLR</a:t>
            </a:r>
            <a:r>
              <a:rPr lang="en-US" sz="2600" dirty="0">
                <a:latin typeface="+mj-lt"/>
              </a:rPr>
              <a:t> and </a:t>
            </a:r>
            <a:r>
              <a:rPr lang="en-US" sz="2600" b="1" dirty="0">
                <a:latin typeface="+mj-lt"/>
              </a:rPr>
              <a:t>BCL(Base Class Library)</a:t>
            </a:r>
            <a:r>
              <a:rPr lang="en-US" sz="2600" dirty="0">
                <a:latin typeface="+mj-lt"/>
              </a:rPr>
              <a:t> of .</a:t>
            </a:r>
            <a:r>
              <a:rPr lang="en-US" sz="2600" b="1" dirty="0">
                <a:latin typeface="+mj-lt"/>
              </a:rPr>
              <a:t>NET Framework</a:t>
            </a:r>
            <a:r>
              <a:rPr lang="en-US" sz="2600" dirty="0">
                <a:latin typeface="+mj-lt"/>
              </a:rPr>
              <a:t>, but have a smaller footprint (lesser dependencies on other assemblies)</a:t>
            </a:r>
            <a:endParaRPr lang="en-US" sz="2600" dirty="0">
              <a:solidFill>
                <a:srgbClr val="111111"/>
              </a:solidFill>
              <a:latin typeface="+mj-lt"/>
            </a:endParaRPr>
          </a:p>
        </p:txBody>
      </p:sp>
      <p:sp>
        <p:nvSpPr>
          <p:cNvPr id="4" name="Date Placeholder 3">
            <a:extLst>
              <a:ext uri="{FF2B5EF4-FFF2-40B4-BE49-F238E27FC236}">
                <a16:creationId xmlns:a16="http://schemas.microsoft.com/office/drawing/2014/main" id="{08678701-A6B1-45D1-AF86-EAAFDAE5C642}"/>
              </a:ext>
            </a:extLst>
          </p:cNvPr>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5" name="Slide Number Placeholder 5">
            <a:extLst>
              <a:ext uri="{FF2B5EF4-FFF2-40B4-BE49-F238E27FC236}">
                <a16:creationId xmlns:a16="http://schemas.microsoft.com/office/drawing/2014/main" id="{842CA7F7-8F4F-413F-A166-3CDD7D6B692F}"/>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Tree>
    <p:extLst>
      <p:ext uri="{BB962C8B-B14F-4D97-AF65-F5344CB8AC3E}">
        <p14:creationId xmlns:p14="http://schemas.microsoft.com/office/powerpoint/2010/main" val="375896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CA5A22-36E6-429F-99F6-FC10E53CB809}"/>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D18220DB-B7DA-49D6-9133-597B5085490C}"/>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7" name="TextBox 6">
            <a:extLst>
              <a:ext uri="{FF2B5EF4-FFF2-40B4-BE49-F238E27FC236}">
                <a16:creationId xmlns:a16="http://schemas.microsoft.com/office/drawing/2014/main" id="{54236486-400A-40BF-8DAA-43901520EF8D}"/>
              </a:ext>
            </a:extLst>
          </p:cNvPr>
          <p:cNvSpPr txBox="1"/>
          <p:nvPr/>
        </p:nvSpPr>
        <p:spPr>
          <a:xfrm>
            <a:off x="0" y="1584996"/>
            <a:ext cx="12024852"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err="1">
                <a:latin typeface="+mj-lt"/>
              </a:rPr>
              <a:t>CoreFX</a:t>
            </a:r>
            <a:r>
              <a:rPr lang="en-US" sz="2600" dirty="0">
                <a:latin typeface="+mj-lt"/>
              </a:rPr>
              <a:t> is made of foundation class libraries. These come as alternatives to CLR and BCL of .NET Framework. It comes integrated with .NET </a:t>
            </a:r>
            <a:r>
              <a:rPr lang="en-US" sz="2600">
                <a:latin typeface="+mj-lt"/>
              </a:rPr>
              <a:t>Core CLI</a:t>
            </a:r>
            <a:endParaRPr lang="en-US" sz="2600" dirty="0">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It supports modern application frameworks such as </a:t>
            </a:r>
            <a:r>
              <a:rPr lang="en-US" sz="2600" dirty="0" err="1">
                <a:latin typeface="+mj-lt"/>
              </a:rPr>
              <a:t>gRPC</a:t>
            </a:r>
            <a:r>
              <a:rPr lang="en-US" sz="2600" dirty="0">
                <a:latin typeface="+mj-lt"/>
              </a:rPr>
              <a:t>, ML.NET for Machine Learning, ASP.NET Core Razor Pages, </a:t>
            </a:r>
            <a:r>
              <a:rPr lang="en-US" sz="2600" dirty="0" err="1">
                <a:latin typeface="+mj-lt"/>
              </a:rPr>
              <a:t>Blazor</a:t>
            </a:r>
            <a:r>
              <a:rPr lang="en-US" sz="2600" dirty="0">
                <a:latin typeface="+mj-lt"/>
              </a:rPr>
              <a:t> (for </a:t>
            </a:r>
            <a:r>
              <a:rPr lang="en-US" sz="2600" dirty="0" err="1">
                <a:latin typeface="+mj-lt"/>
              </a:rPr>
              <a:t>WebAssembly</a:t>
            </a:r>
            <a:r>
              <a:rPr lang="en-US" sz="2600" dirty="0">
                <a:latin typeface="+mj-lt"/>
              </a:rPr>
              <a:t>), UWP(Universal Windows Platform</a:t>
            </a:r>
            <a:r>
              <a:rPr lang="en-US" sz="2600">
                <a:latin typeface="+mj-lt"/>
              </a:rPr>
              <a:t>), etc</a:t>
            </a:r>
            <a:endParaRPr lang="en-US" sz="2600" dirty="0">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The </a:t>
            </a:r>
            <a:r>
              <a:rPr lang="en-US" sz="2600" b="1" dirty="0">
                <a:latin typeface="+mj-lt"/>
              </a:rPr>
              <a:t>.NET Core 5(.NET)</a:t>
            </a:r>
            <a:r>
              <a:rPr lang="en-US" sz="2600" dirty="0">
                <a:latin typeface="+mj-lt"/>
              </a:rPr>
              <a:t> version was released November 10</a:t>
            </a:r>
            <a:r>
              <a:rPr lang="en-US" sz="2600">
                <a:latin typeface="+mj-lt"/>
              </a:rPr>
              <a:t>, 2020</a:t>
            </a:r>
            <a:endParaRPr lang="en-US" sz="2600" dirty="0">
              <a:latin typeface="+mj-lt"/>
            </a:endParaRPr>
          </a:p>
        </p:txBody>
      </p:sp>
      <p:sp>
        <p:nvSpPr>
          <p:cNvPr id="8" name="object 2">
            <a:extLst>
              <a:ext uri="{FF2B5EF4-FFF2-40B4-BE49-F238E27FC236}">
                <a16:creationId xmlns:a16="http://schemas.microsoft.com/office/drawing/2014/main" id="{3D05E16C-147E-4FC6-9D6B-53DF298945AF}"/>
              </a:ext>
            </a:extLst>
          </p:cNvPr>
          <p:cNvSpPr txBox="1">
            <a:spLocks noGrp="1"/>
          </p:cNvSpPr>
          <p:nvPr>
            <p:ph type="title"/>
          </p:nvPr>
        </p:nvSpPr>
        <p:spPr>
          <a:xfrm>
            <a:off x="386255" y="724066"/>
            <a:ext cx="6390290"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What is the .NET Core?</a:t>
            </a:r>
          </a:p>
        </p:txBody>
      </p:sp>
    </p:spTree>
    <p:extLst>
      <p:ext uri="{BB962C8B-B14F-4D97-AF65-F5344CB8AC3E}">
        <p14:creationId xmlns:p14="http://schemas.microsoft.com/office/powerpoint/2010/main" val="3662748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435" y="613383"/>
            <a:ext cx="8855989" cy="689932"/>
          </a:xfrm>
          <a:prstGeom prst="rect">
            <a:avLst/>
          </a:prstGeom>
        </p:spPr>
        <p:txBody>
          <a:bodyPr vert="horz" wrap="square" lIns="0" tIns="12700" rIns="0" bIns="0" rtlCol="0">
            <a:spAutoFit/>
          </a:bodyPr>
          <a:lstStyle/>
          <a:p>
            <a:pPr marL="12700">
              <a:lnSpc>
                <a:spcPct val="100000"/>
              </a:lnSpc>
              <a:spcBef>
                <a:spcPts val="100"/>
              </a:spcBef>
            </a:pPr>
            <a:r>
              <a:rPr lang="en-US" b="1" dirty="0"/>
              <a:t>.NET 5 (.NET) </a:t>
            </a:r>
            <a:r>
              <a:rPr lang="en-US" b="1" i="0" dirty="0">
                <a:solidFill>
                  <a:srgbClr val="333333"/>
                </a:solidFill>
                <a:effectLst/>
                <a:latin typeface="Segoe UI" panose="020B0502040204020203" pitchFamily="34" charset="0"/>
              </a:rPr>
              <a:t>= .NET Core </a:t>
            </a:r>
            <a:r>
              <a:rPr lang="en-US" b="1" i="0" dirty="0" err="1">
                <a:solidFill>
                  <a:srgbClr val="333333"/>
                </a:solidFill>
                <a:effectLst/>
                <a:latin typeface="Segoe UI" panose="020B0502040204020203" pitchFamily="34" charset="0"/>
              </a:rPr>
              <a:t>vNext</a:t>
            </a:r>
            <a:endParaRPr lang="en-US" b="1" dirty="0"/>
          </a:p>
        </p:txBody>
      </p:sp>
      <p:sp>
        <p:nvSpPr>
          <p:cNvPr id="3" name="object 3"/>
          <p:cNvSpPr txBox="1"/>
          <p:nvPr/>
        </p:nvSpPr>
        <p:spPr>
          <a:xfrm>
            <a:off x="49160" y="1303315"/>
            <a:ext cx="11429260" cy="578685"/>
          </a:xfrm>
          <a:prstGeom prst="rect">
            <a:avLst/>
          </a:prstGeom>
        </p:spPr>
        <p:txBody>
          <a:bodyPr vert="horz" wrap="square" lIns="0" tIns="12065" rIns="0" bIns="0" rtlCol="0">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dirty="0">
                <a:solidFill>
                  <a:srgbClr val="111111"/>
                </a:solidFill>
              </a:rPr>
              <a:t>Released on November 10, 2020 (Visual </a:t>
            </a:r>
            <a:r>
              <a:rPr lang="en-US" sz="2800" b="0" i="0" dirty="0">
                <a:solidFill>
                  <a:srgbClr val="111111"/>
                </a:solidFill>
                <a:effectLst/>
              </a:rPr>
              <a:t>Studio 2019 and C# 9.0)</a:t>
            </a:r>
            <a:endParaRPr lang="en-US" sz="2800" dirty="0"/>
          </a:p>
        </p:txBody>
      </p:sp>
      <p:sp>
        <p:nvSpPr>
          <p:cNvPr id="4" name="Date Placeholder 3">
            <a:extLst>
              <a:ext uri="{FF2B5EF4-FFF2-40B4-BE49-F238E27FC236}">
                <a16:creationId xmlns:a16="http://schemas.microsoft.com/office/drawing/2014/main" id="{08678701-A6B1-45D1-AF86-EAAFDAE5C642}"/>
              </a:ext>
            </a:extLst>
          </p:cNvPr>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5" name="Slide Number Placeholder 5">
            <a:extLst>
              <a:ext uri="{FF2B5EF4-FFF2-40B4-BE49-F238E27FC236}">
                <a16:creationId xmlns:a16="http://schemas.microsoft.com/office/drawing/2014/main" id="{842CA7F7-8F4F-413F-A166-3CDD7D6B692F}"/>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7" name="Picture 6">
            <a:extLst>
              <a:ext uri="{FF2B5EF4-FFF2-40B4-BE49-F238E27FC236}">
                <a16:creationId xmlns:a16="http://schemas.microsoft.com/office/drawing/2014/main" id="{0D673448-3715-4AB2-B2CF-7A1139CEE29C}"/>
              </a:ext>
            </a:extLst>
          </p:cNvPr>
          <p:cNvPicPr>
            <a:picLocks noChangeAspect="1"/>
          </p:cNvPicPr>
          <p:nvPr/>
        </p:nvPicPr>
        <p:blipFill>
          <a:blip r:embed="rId3"/>
          <a:stretch>
            <a:fillRect/>
          </a:stretch>
        </p:blipFill>
        <p:spPr>
          <a:xfrm>
            <a:off x="676894" y="1983801"/>
            <a:ext cx="10930276" cy="4471026"/>
          </a:xfrm>
          <a:prstGeom prst="rect">
            <a:avLst/>
          </a:prstGeom>
        </p:spPr>
      </p:pic>
    </p:spTree>
    <p:extLst>
      <p:ext uri="{BB962C8B-B14F-4D97-AF65-F5344CB8AC3E}">
        <p14:creationId xmlns:p14="http://schemas.microsoft.com/office/powerpoint/2010/main" val="2117349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CA5A22-36E6-429F-99F6-FC10E53CB809}"/>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D18220DB-B7DA-49D6-9133-597B5085490C}"/>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7" name="TextBox 6">
            <a:extLst>
              <a:ext uri="{FF2B5EF4-FFF2-40B4-BE49-F238E27FC236}">
                <a16:creationId xmlns:a16="http://schemas.microsoft.com/office/drawing/2014/main" id="{54236486-400A-40BF-8DAA-43901520EF8D}"/>
              </a:ext>
            </a:extLst>
          </p:cNvPr>
          <p:cNvSpPr txBox="1"/>
          <p:nvPr/>
        </p:nvSpPr>
        <p:spPr>
          <a:xfrm>
            <a:off x="0" y="1704318"/>
            <a:ext cx="12064181" cy="4393767"/>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b="0" i="0" dirty="0">
                <a:solidFill>
                  <a:srgbClr val="212121"/>
                </a:solidFill>
                <a:effectLst/>
                <a:latin typeface="+mj-lt"/>
              </a:rPr>
              <a:t>.</a:t>
            </a:r>
            <a:r>
              <a:rPr lang="en-US" sz="2600" b="0" i="0" dirty="0">
                <a:solidFill>
                  <a:srgbClr val="212121"/>
                </a:solidFill>
                <a:effectLst/>
                <a:latin typeface="+mj-lt"/>
              </a:rPr>
              <a:t>NET Standard is a specification that can be used across all .NET implementations. It is used for developing library projects only. This means if we are creating a </a:t>
            </a:r>
            <a:r>
              <a:rPr lang="en-US" sz="2600" b="1" i="0" dirty="0">
                <a:solidFill>
                  <a:srgbClr val="212121"/>
                </a:solidFill>
                <a:effectLst/>
                <a:latin typeface="+mj-lt"/>
              </a:rPr>
              <a:t>library</a:t>
            </a:r>
            <a:r>
              <a:rPr lang="en-US" sz="2600" b="0" i="0" dirty="0">
                <a:solidFill>
                  <a:srgbClr val="212121"/>
                </a:solidFill>
                <a:effectLst/>
                <a:latin typeface="+mj-lt"/>
              </a:rPr>
              <a:t> in .NET Standard we can use those in .NET Framework and .</a:t>
            </a:r>
            <a:r>
              <a:rPr lang="en-US" sz="2600" b="0" i="0">
                <a:solidFill>
                  <a:srgbClr val="212121"/>
                </a:solidFill>
                <a:effectLst/>
                <a:latin typeface="+mj-lt"/>
              </a:rPr>
              <a:t>NET Core</a:t>
            </a:r>
            <a:endParaRPr lang="en-US" sz="2600" b="0" i="0" dirty="0">
              <a:solidFill>
                <a:srgbClr val="212121"/>
              </a:solidFill>
              <a:effectLst/>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0" i="0" dirty="0">
                <a:solidFill>
                  <a:srgbClr val="212121"/>
                </a:solidFill>
                <a:effectLst/>
                <a:latin typeface="+mj-lt"/>
              </a:rPr>
              <a:t>To create uniformity means to allow usage in all the .NET implementations. .NET Standard has support for Mono platform, Xamarin, Universal Windows Platform, </a:t>
            </a:r>
            <a:r>
              <a:rPr lang="en-US" sz="2600" b="0" i="0">
                <a:solidFill>
                  <a:srgbClr val="212121"/>
                </a:solidFill>
                <a:effectLst/>
                <a:latin typeface="+mj-lt"/>
              </a:rPr>
              <a:t>and Unity</a:t>
            </a:r>
            <a:endParaRPr lang="en-US" sz="2600" dirty="0">
              <a:latin typeface="+mj-lt"/>
            </a:endParaRPr>
          </a:p>
        </p:txBody>
      </p:sp>
      <p:sp>
        <p:nvSpPr>
          <p:cNvPr id="8" name="object 2">
            <a:extLst>
              <a:ext uri="{FF2B5EF4-FFF2-40B4-BE49-F238E27FC236}">
                <a16:creationId xmlns:a16="http://schemas.microsoft.com/office/drawing/2014/main" id="{3D05E16C-147E-4FC6-9D6B-53DF298945AF}"/>
              </a:ext>
            </a:extLst>
          </p:cNvPr>
          <p:cNvSpPr txBox="1">
            <a:spLocks noGrp="1"/>
          </p:cNvSpPr>
          <p:nvPr>
            <p:ph type="title"/>
          </p:nvPr>
        </p:nvSpPr>
        <p:spPr>
          <a:xfrm>
            <a:off x="320820" y="693327"/>
            <a:ext cx="6907924"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What is the .NET Standard?</a:t>
            </a:r>
          </a:p>
        </p:txBody>
      </p:sp>
    </p:spTree>
    <p:extLst>
      <p:ext uri="{BB962C8B-B14F-4D97-AF65-F5344CB8AC3E}">
        <p14:creationId xmlns:p14="http://schemas.microsoft.com/office/powerpoint/2010/main" val="2038526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CA5A22-36E6-429F-99F6-FC10E53CB809}"/>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D18220DB-B7DA-49D6-9133-597B5085490C}"/>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8" name="object 2">
            <a:extLst>
              <a:ext uri="{FF2B5EF4-FFF2-40B4-BE49-F238E27FC236}">
                <a16:creationId xmlns:a16="http://schemas.microsoft.com/office/drawing/2014/main" id="{3D05E16C-147E-4FC6-9D6B-53DF298945AF}"/>
              </a:ext>
            </a:extLst>
          </p:cNvPr>
          <p:cNvSpPr txBox="1">
            <a:spLocks noGrp="1"/>
          </p:cNvSpPr>
          <p:nvPr>
            <p:ph type="title"/>
          </p:nvPr>
        </p:nvSpPr>
        <p:spPr>
          <a:xfrm>
            <a:off x="369980" y="706634"/>
            <a:ext cx="9178160"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Comparisons Table</a:t>
            </a:r>
          </a:p>
        </p:txBody>
      </p:sp>
      <p:pic>
        <p:nvPicPr>
          <p:cNvPr id="3" name="Picture 2">
            <a:extLst>
              <a:ext uri="{FF2B5EF4-FFF2-40B4-BE49-F238E27FC236}">
                <a16:creationId xmlns:a16="http://schemas.microsoft.com/office/drawing/2014/main" id="{F94945DC-2518-475A-AC29-CE7D4B5043EB}"/>
              </a:ext>
            </a:extLst>
          </p:cNvPr>
          <p:cNvPicPr>
            <a:picLocks noChangeAspect="1"/>
          </p:cNvPicPr>
          <p:nvPr/>
        </p:nvPicPr>
        <p:blipFill>
          <a:blip r:embed="rId3"/>
          <a:stretch>
            <a:fillRect/>
          </a:stretch>
        </p:blipFill>
        <p:spPr>
          <a:xfrm>
            <a:off x="582975" y="1651819"/>
            <a:ext cx="11026049" cy="4499547"/>
          </a:xfrm>
          <a:prstGeom prst="rect">
            <a:avLst/>
          </a:prstGeom>
        </p:spPr>
      </p:pic>
    </p:spTree>
    <p:extLst>
      <p:ext uri="{BB962C8B-B14F-4D97-AF65-F5344CB8AC3E}">
        <p14:creationId xmlns:p14="http://schemas.microsoft.com/office/powerpoint/2010/main" val="857726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314124" y="667101"/>
            <a:ext cx="8718331"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dirty="0"/>
              <a:t>New features in .NET 5 (.NET)</a:t>
            </a:r>
          </a:p>
        </p:txBody>
      </p:sp>
      <p:sp>
        <p:nvSpPr>
          <p:cNvPr id="10" name="TextBox 9">
            <a:extLst>
              <a:ext uri="{FF2B5EF4-FFF2-40B4-BE49-F238E27FC236}">
                <a16:creationId xmlns:a16="http://schemas.microsoft.com/office/drawing/2014/main" id="{574CCE1A-789F-4282-8E05-7118E2C2724D}"/>
              </a:ext>
            </a:extLst>
          </p:cNvPr>
          <p:cNvSpPr txBox="1"/>
          <p:nvPr/>
        </p:nvSpPr>
        <p:spPr>
          <a:xfrm>
            <a:off x="0" y="1850523"/>
            <a:ext cx="12034684" cy="3859711"/>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800" dirty="0">
                <a:solidFill>
                  <a:srgbClr val="111111"/>
                </a:solidFill>
                <a:latin typeface="+mj-lt"/>
              </a:rPr>
              <a:t>Java interoperability will be available on </a:t>
            </a:r>
            <a:r>
              <a:rPr lang="en-US" sz="2800">
                <a:solidFill>
                  <a:srgbClr val="111111"/>
                </a:solidFill>
                <a:latin typeface="+mj-lt"/>
              </a:rPr>
              <a:t>all platforms</a:t>
            </a:r>
            <a:endParaRPr lang="en-US" sz="2800" dirty="0">
              <a:solidFill>
                <a:srgbClr val="111111"/>
              </a:solidFill>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800" dirty="0">
                <a:solidFill>
                  <a:srgbClr val="111111"/>
                </a:solidFill>
                <a:latin typeface="+mj-lt"/>
              </a:rPr>
              <a:t>Objective-C and Swift interoperability will be supported on multiple </a:t>
            </a:r>
            <a:r>
              <a:rPr lang="en-US" sz="2800">
                <a:solidFill>
                  <a:srgbClr val="111111"/>
                </a:solidFill>
                <a:latin typeface="+mj-lt"/>
              </a:rPr>
              <a:t>operating systems</a:t>
            </a:r>
            <a:endParaRPr lang="en-US" sz="2800" dirty="0">
              <a:solidFill>
                <a:srgbClr val="111111"/>
              </a:solidFill>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800" dirty="0" err="1">
                <a:solidFill>
                  <a:srgbClr val="111111"/>
                </a:solidFill>
                <a:latin typeface="+mj-lt"/>
              </a:rPr>
              <a:t>CoreFX</a:t>
            </a:r>
            <a:r>
              <a:rPr lang="en-US" sz="2800" dirty="0">
                <a:solidFill>
                  <a:srgbClr val="111111"/>
                </a:solidFill>
                <a:latin typeface="+mj-lt"/>
              </a:rPr>
              <a:t> will be extended to support static compilation of .NET (ahead-of-time – AOT), smaller footprints and support for more </a:t>
            </a:r>
            <a:r>
              <a:rPr lang="en-US" sz="2800">
                <a:solidFill>
                  <a:srgbClr val="111111"/>
                </a:solidFill>
                <a:latin typeface="+mj-lt"/>
              </a:rPr>
              <a:t>operating systems</a:t>
            </a:r>
            <a:endParaRPr lang="en-US" sz="2800" dirty="0">
              <a:solidFill>
                <a:srgbClr val="111111"/>
              </a:solidFill>
              <a:latin typeface="+mj-lt"/>
            </a:endParaRPr>
          </a:p>
        </p:txBody>
      </p:sp>
    </p:spTree>
    <p:extLst>
      <p:ext uri="{BB962C8B-B14F-4D97-AF65-F5344CB8AC3E}">
        <p14:creationId xmlns:p14="http://schemas.microsoft.com/office/powerpoint/2010/main" val="90395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756" y="729955"/>
            <a:ext cx="7928517"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Benefits of using .NET</a:t>
            </a:r>
          </a:p>
        </p:txBody>
      </p:sp>
      <p:sp>
        <p:nvSpPr>
          <p:cNvPr id="3" name="object 3"/>
          <p:cNvSpPr txBox="1"/>
          <p:nvPr/>
        </p:nvSpPr>
        <p:spPr>
          <a:xfrm>
            <a:off x="108614" y="1522134"/>
            <a:ext cx="11827747" cy="2535951"/>
          </a:xfrm>
          <a:prstGeom prst="rect">
            <a:avLst/>
          </a:prstGeom>
        </p:spPr>
        <p:txBody>
          <a:bodyPr vert="horz" wrap="square" lIns="0" tIns="12065" rIns="0" bIns="0" rtlCol="0">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Open Source</a:t>
            </a:r>
            <a:r>
              <a:rPr lang="en-US" sz="2600" dirty="0">
                <a:solidFill>
                  <a:srgbClr val="111111"/>
                </a:solidFill>
                <a:latin typeface="+mj-lt"/>
              </a:rPr>
              <a:t>: </a:t>
            </a:r>
            <a:r>
              <a:rPr lang="en-US" sz="2600" b="0" i="0" dirty="0">
                <a:solidFill>
                  <a:srgbClr val="333333"/>
                </a:solidFill>
                <a:effectLst/>
                <a:latin typeface="+mj-lt"/>
              </a:rPr>
              <a:t>Open source and community-oriented on GitHub.</a:t>
            </a:r>
            <a:endParaRPr lang="en-US" sz="2600" dirty="0">
              <a:solidFill>
                <a:srgbClr val="111111"/>
              </a:solidFill>
              <a:latin typeface="+mj-lt"/>
            </a:endParaRP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Cross-Platform</a:t>
            </a:r>
            <a:r>
              <a:rPr lang="en-US" sz="2600" dirty="0">
                <a:solidFill>
                  <a:srgbClr val="111111"/>
                </a:solidFill>
                <a:latin typeface="+mj-lt"/>
              </a:rPr>
              <a:t>: .NET Core can run on Windows, Linux, and macOS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Command-line tools</a:t>
            </a:r>
            <a:r>
              <a:rPr lang="en-US" sz="2600" dirty="0">
                <a:solidFill>
                  <a:srgbClr val="111111"/>
                </a:solidFill>
                <a:latin typeface="+mj-lt"/>
              </a:rPr>
              <a:t>: C</a:t>
            </a:r>
            <a:r>
              <a:rPr lang="en-US" sz="2600" dirty="0">
                <a:latin typeface="+mj-lt"/>
              </a:rPr>
              <a:t>reate, build, and run projects from the command line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Modular: </a:t>
            </a:r>
            <a:r>
              <a:rPr lang="en-US" sz="2600" dirty="0">
                <a:latin typeface="+mj-lt"/>
              </a:rPr>
              <a:t>Ships as NuGet packages</a:t>
            </a:r>
            <a:endParaRPr lang="en-US" sz="2600" dirty="0">
              <a:solidFill>
                <a:srgbClr val="111111"/>
              </a:solidFill>
              <a:latin typeface="+mj-lt"/>
            </a:endParaRPr>
          </a:p>
        </p:txBody>
      </p:sp>
      <p:sp>
        <p:nvSpPr>
          <p:cNvPr id="4" name="Date Placeholder 3">
            <a:extLst>
              <a:ext uri="{FF2B5EF4-FFF2-40B4-BE49-F238E27FC236}">
                <a16:creationId xmlns:a16="http://schemas.microsoft.com/office/drawing/2014/main" id="{08678701-A6B1-45D1-AF86-EAAFDAE5C642}"/>
              </a:ext>
            </a:extLst>
          </p:cNvPr>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5" name="Slide Number Placeholder 5">
            <a:extLst>
              <a:ext uri="{FF2B5EF4-FFF2-40B4-BE49-F238E27FC236}">
                <a16:creationId xmlns:a16="http://schemas.microsoft.com/office/drawing/2014/main" id="{842CA7F7-8F4F-413F-A166-3CDD7D6B692F}"/>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6" name="TextBox 5">
            <a:extLst>
              <a:ext uri="{FF2B5EF4-FFF2-40B4-BE49-F238E27FC236}">
                <a16:creationId xmlns:a16="http://schemas.microsoft.com/office/drawing/2014/main" id="{803305D3-FD55-4C52-B325-1542DBD0AE5F}"/>
              </a:ext>
            </a:extLst>
          </p:cNvPr>
          <p:cNvSpPr txBox="1"/>
          <p:nvPr/>
        </p:nvSpPr>
        <p:spPr>
          <a:xfrm>
            <a:off x="33419" y="4256892"/>
            <a:ext cx="11902942" cy="2164695"/>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dirty="0">
                <a:solidFill>
                  <a:srgbClr val="111111"/>
                </a:solidFill>
              </a:rPr>
              <a:t>Host Agnostic:</a:t>
            </a:r>
            <a:r>
              <a:rPr lang="en-US" sz="2600" dirty="0">
                <a:solidFill>
                  <a:srgbClr val="111111"/>
                </a:solidFill>
              </a:rPr>
              <a:t> </a:t>
            </a:r>
          </a:p>
          <a:p>
            <a:pPr marL="747713" indent="-457200" algn="just">
              <a:spcBef>
                <a:spcPts val="1000"/>
              </a:spcBef>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rPr>
              <a:t>.NET Core on the server side is not dependent on IIS and, with two lightweight servers: Kestrel and </a:t>
            </a:r>
            <a:r>
              <a:rPr lang="en-US" sz="2300" dirty="0" err="1">
                <a:solidFill>
                  <a:srgbClr val="111111"/>
                </a:solidFill>
              </a:rPr>
              <a:t>WebListener</a:t>
            </a:r>
            <a:endParaRPr lang="en-US" sz="2300" dirty="0">
              <a:solidFill>
                <a:srgbClr val="111111"/>
              </a:solidFill>
            </a:endParaRPr>
          </a:p>
          <a:p>
            <a:pPr marL="747713" indent="-457200" algn="just">
              <a:spcBef>
                <a:spcPts val="1000"/>
              </a:spcBef>
              <a:buClr>
                <a:srgbClr val="973735"/>
              </a:buClr>
              <a:buSzPct val="70000"/>
              <a:buFont typeface="Wingdings" panose="05000000000000000000" pitchFamily="2" charset="2"/>
              <a:buChar char="§"/>
              <a:tabLst>
                <a:tab pos="401638" algn="l"/>
              </a:tabLst>
              <a:defRPr/>
            </a:pPr>
            <a:r>
              <a:rPr lang="en-US" sz="2300" dirty="0">
                <a:solidFill>
                  <a:srgbClr val="111111"/>
                </a:solidFill>
              </a:rPr>
              <a:t>It can be self-hosted as a Console application and can be also gelled with mature servers such as IIS, Apache, and others through a reverse proxy option</a:t>
            </a:r>
          </a:p>
        </p:txBody>
      </p:sp>
    </p:spTree>
    <p:extLst>
      <p:ext uri="{BB962C8B-B14F-4D97-AF65-F5344CB8AC3E}">
        <p14:creationId xmlns:p14="http://schemas.microsoft.com/office/powerpoint/2010/main" val="1688864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447" y="676720"/>
            <a:ext cx="8944303"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Benefits of using .NET</a:t>
            </a:r>
          </a:p>
        </p:txBody>
      </p:sp>
      <p:sp>
        <p:nvSpPr>
          <p:cNvPr id="3" name="object 3"/>
          <p:cNvSpPr txBox="1"/>
          <p:nvPr/>
        </p:nvSpPr>
        <p:spPr>
          <a:xfrm>
            <a:off x="97640" y="1529109"/>
            <a:ext cx="11878050" cy="4652171"/>
          </a:xfrm>
          <a:prstGeom prst="rect">
            <a:avLst/>
          </a:prstGeom>
        </p:spPr>
        <p:txBody>
          <a:bodyPr vert="horz" wrap="square" lIns="0" tIns="12065" rIns="0" bIns="0" rtlCol="0">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Support for leveraging platform-specific capabilities, such as </a:t>
            </a:r>
            <a:r>
              <a:rPr lang="en-US" sz="2600" b="1" dirty="0">
                <a:solidFill>
                  <a:srgbClr val="111111"/>
                </a:solidFill>
                <a:latin typeface="+mj-lt"/>
              </a:rPr>
              <a:t>Windows Forms </a:t>
            </a:r>
            <a:r>
              <a:rPr lang="en-US" sz="2600" dirty="0">
                <a:solidFill>
                  <a:srgbClr val="111111"/>
                </a:solidFill>
                <a:latin typeface="+mj-lt"/>
              </a:rPr>
              <a:t>and </a:t>
            </a:r>
            <a:r>
              <a:rPr lang="en-US" sz="2600" b="1" dirty="0">
                <a:solidFill>
                  <a:srgbClr val="111111"/>
                </a:solidFill>
                <a:latin typeface="+mj-lt"/>
              </a:rPr>
              <a:t>WPF(Windows Presentation Foundation)</a:t>
            </a:r>
            <a:r>
              <a:rPr lang="en-US" sz="2600" dirty="0">
                <a:solidFill>
                  <a:srgbClr val="111111"/>
                </a:solidFill>
                <a:latin typeface="+mj-lt"/>
              </a:rPr>
              <a:t> on Windows and the native bindings to each native platform </a:t>
            </a:r>
            <a:r>
              <a:rPr lang="en-US" sz="2600">
                <a:solidFill>
                  <a:srgbClr val="111111"/>
                </a:solidFill>
                <a:latin typeface="+mj-lt"/>
              </a:rPr>
              <a:t>from </a:t>
            </a:r>
            <a:r>
              <a:rPr lang="en-US" sz="2600" b="1">
                <a:solidFill>
                  <a:srgbClr val="111111"/>
                </a:solidFill>
                <a:latin typeface="+mj-lt"/>
              </a:rPr>
              <a:t>Xamarin</a:t>
            </a:r>
            <a:endParaRPr lang="en-US" sz="2600" dirty="0">
              <a:solidFill>
                <a:srgbClr val="111111"/>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High performance</a:t>
            </a:r>
            <a:endParaRPr lang="en-US" sz="2600" dirty="0">
              <a:solidFill>
                <a:srgbClr val="111111"/>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Side-by-side installation</a:t>
            </a:r>
            <a:endParaRPr lang="en-US" sz="2600" dirty="0">
              <a:solidFill>
                <a:srgbClr val="111111"/>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Small project files (</a:t>
            </a:r>
            <a:r>
              <a:rPr lang="en-US" sz="2600">
                <a:solidFill>
                  <a:srgbClr val="111111"/>
                </a:solidFill>
                <a:latin typeface="+mj-lt"/>
              </a:rPr>
              <a:t>SDK-style)</a:t>
            </a:r>
            <a:endParaRPr lang="en-US" sz="2600" dirty="0">
              <a:solidFill>
                <a:srgbClr val="111111"/>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Visual Studio, Visual Studio for Mac, and Visual Studio </a:t>
            </a:r>
            <a:r>
              <a:rPr lang="en-US" sz="2600">
                <a:solidFill>
                  <a:srgbClr val="111111"/>
                </a:solidFill>
                <a:latin typeface="+mj-lt"/>
              </a:rPr>
              <a:t>Code integration</a:t>
            </a:r>
            <a:endParaRPr lang="en-US" sz="2600" dirty="0">
              <a:solidFill>
                <a:srgbClr val="111111"/>
              </a:solidFill>
              <a:latin typeface="+mj-lt"/>
            </a:endParaRPr>
          </a:p>
        </p:txBody>
      </p:sp>
      <p:sp>
        <p:nvSpPr>
          <p:cNvPr id="4" name="Date Placeholder 3">
            <a:extLst>
              <a:ext uri="{FF2B5EF4-FFF2-40B4-BE49-F238E27FC236}">
                <a16:creationId xmlns:a16="http://schemas.microsoft.com/office/drawing/2014/main" id="{08678701-A6B1-45D1-AF86-EAAFDAE5C642}"/>
              </a:ext>
            </a:extLst>
          </p:cNvPr>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5" name="Slide Number Placeholder 5">
            <a:extLst>
              <a:ext uri="{FF2B5EF4-FFF2-40B4-BE49-F238E27FC236}">
                <a16:creationId xmlns:a16="http://schemas.microsoft.com/office/drawing/2014/main" id="{842CA7F7-8F4F-413F-A166-3CDD7D6B692F}"/>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Tree>
    <p:extLst>
      <p:ext uri="{BB962C8B-B14F-4D97-AF65-F5344CB8AC3E}">
        <p14:creationId xmlns:p14="http://schemas.microsoft.com/office/powerpoint/2010/main" val="3882451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377637" y="641716"/>
            <a:ext cx="11051623"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dirty="0"/>
              <a:t>.NET components</a:t>
            </a:r>
          </a:p>
        </p:txBody>
      </p:sp>
      <p:sp>
        <p:nvSpPr>
          <p:cNvPr id="7" name="TextBox 6">
            <a:extLst>
              <a:ext uri="{FF2B5EF4-FFF2-40B4-BE49-F238E27FC236}">
                <a16:creationId xmlns:a16="http://schemas.microsoft.com/office/drawing/2014/main" id="{06E0B064-86F5-402C-AC96-92781B7E8582}"/>
              </a:ext>
            </a:extLst>
          </p:cNvPr>
          <p:cNvSpPr txBox="1"/>
          <p:nvPr/>
        </p:nvSpPr>
        <p:spPr>
          <a:xfrm>
            <a:off x="-60625" y="1466266"/>
            <a:ext cx="12193630" cy="475001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dirty="0"/>
              <a:t>Language compilers: </a:t>
            </a:r>
            <a:r>
              <a:rPr lang="en-US" sz="2600" dirty="0"/>
              <a:t>These turn source code written with languages such as C#, F#, and Visual Basic into intermediate language (IL) code stored in assemblies. NET language compilers for C# and Visual Basic, also known as </a:t>
            </a:r>
            <a:r>
              <a:rPr lang="en-US" sz="2600" b="1" dirty="0"/>
              <a:t>Roslyn</a:t>
            </a:r>
          </a:p>
          <a:p>
            <a:pPr marL="342900" indent="-342900" algn="just">
              <a:spcBef>
                <a:spcPts val="1000"/>
              </a:spcBef>
              <a:buClr>
                <a:srgbClr val="973735"/>
              </a:buClr>
              <a:buSzPct val="50000"/>
              <a:buFont typeface="Wingdings" pitchFamily="2" charset="2"/>
              <a:buChar char="u"/>
              <a:tabLst>
                <a:tab pos="241300" algn="l"/>
              </a:tabLst>
              <a:defRPr/>
            </a:pPr>
            <a:r>
              <a:rPr lang="en-US" sz="2600" b="1" dirty="0"/>
              <a:t>Common Language Runtime (</a:t>
            </a:r>
            <a:r>
              <a:rPr lang="en-US" sz="2600" b="1" dirty="0" err="1"/>
              <a:t>CoreCLR</a:t>
            </a:r>
            <a:r>
              <a:rPr lang="en-US" sz="2600" b="1" dirty="0"/>
              <a:t>): </a:t>
            </a:r>
            <a:r>
              <a:rPr lang="en-US" sz="2600" dirty="0"/>
              <a:t>This runtime loads assemblies, compiles the IL code stored in them into native code instructions for computer's CPU, and executes the code within an environment that manages resources such as threads and memory</a:t>
            </a:r>
          </a:p>
          <a:p>
            <a:pPr marL="342900" indent="-342900" algn="just">
              <a:spcBef>
                <a:spcPts val="1000"/>
              </a:spcBef>
              <a:buClr>
                <a:srgbClr val="973735"/>
              </a:buClr>
              <a:buSzPct val="50000"/>
              <a:buFont typeface="Wingdings" pitchFamily="2" charset="2"/>
              <a:buChar char="u"/>
              <a:tabLst>
                <a:tab pos="241300" algn="l"/>
              </a:tabLst>
              <a:defRPr/>
            </a:pPr>
            <a:r>
              <a:rPr lang="en-US" sz="2600" b="1" dirty="0"/>
              <a:t>Base Class Libraries (BCLs) </a:t>
            </a:r>
            <a:r>
              <a:rPr lang="en-US" sz="2600" dirty="0"/>
              <a:t>of assemblies in NuGet packages (</a:t>
            </a:r>
            <a:r>
              <a:rPr lang="en-US" sz="2600" dirty="0" err="1"/>
              <a:t>CoreFX</a:t>
            </a:r>
            <a:r>
              <a:rPr lang="en-US" sz="2600" dirty="0"/>
              <a:t>): These are prebuilt assemblies of types packaged and distributed using NuGet for performing common tasks when building applications</a:t>
            </a:r>
          </a:p>
        </p:txBody>
      </p:sp>
    </p:spTree>
    <p:extLst>
      <p:ext uri="{BB962C8B-B14F-4D97-AF65-F5344CB8AC3E}">
        <p14:creationId xmlns:p14="http://schemas.microsoft.com/office/powerpoint/2010/main" val="2738520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BFF1-0DAE-4B2B-8767-41A008BDA342}"/>
              </a:ext>
            </a:extLst>
          </p:cNvPr>
          <p:cNvSpPr>
            <a:spLocks noGrp="1"/>
          </p:cNvSpPr>
          <p:nvPr>
            <p:ph type="title"/>
          </p:nvPr>
        </p:nvSpPr>
        <p:spPr>
          <a:xfrm>
            <a:off x="335019" y="715924"/>
            <a:ext cx="11038490" cy="512341"/>
          </a:xfrm>
        </p:spPr>
        <p:txBody>
          <a:bodyPr>
            <a:noAutofit/>
          </a:bodyPr>
          <a:lstStyle/>
          <a:p>
            <a:pPr algn="just"/>
            <a:r>
              <a:rPr lang="en-US" sz="4000" b="1" dirty="0"/>
              <a:t>Why C# is selected as develop application?</a:t>
            </a:r>
          </a:p>
        </p:txBody>
      </p:sp>
      <p:sp>
        <p:nvSpPr>
          <p:cNvPr id="4" name="Date Placeholder 3">
            <a:extLst>
              <a:ext uri="{FF2B5EF4-FFF2-40B4-BE49-F238E27FC236}">
                <a16:creationId xmlns:a16="http://schemas.microsoft.com/office/drawing/2014/main" id="{FF6B03F6-37BD-4BFA-AEBC-E7A808C482E1}"/>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0872839D-4E74-4F9D-B86C-F99C4D324EDD}"/>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7" name="TextBox 6">
            <a:extLst>
              <a:ext uri="{FF2B5EF4-FFF2-40B4-BE49-F238E27FC236}">
                <a16:creationId xmlns:a16="http://schemas.microsoft.com/office/drawing/2014/main" id="{29336BD2-D735-4559-B14A-441955D4C94E}"/>
              </a:ext>
            </a:extLst>
          </p:cNvPr>
          <p:cNvSpPr txBox="1"/>
          <p:nvPr/>
        </p:nvSpPr>
        <p:spPr>
          <a:xfrm>
            <a:off x="-68826" y="1617198"/>
            <a:ext cx="12192000"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0" i="0" dirty="0">
                <a:solidFill>
                  <a:srgbClr val="000000"/>
                </a:solidFill>
                <a:effectLst/>
                <a:latin typeface="+mj-lt"/>
              </a:rPr>
              <a:t>C# was developed by Anders Hejlsberg and his team during the development of .NET</a:t>
            </a:r>
            <a:endParaRPr lang="en-US" sz="2600" dirty="0">
              <a:latin typeface="+mj-lt"/>
            </a:endParaRP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C# is a modern, object-oriented, and type-safe programming language. C# enables developers to build many types of secure and robust applications that run in the .NET ecosystem. C# has its roots in the C family of languages and will be immediately familiar to C, C++, Java, and JavaScript programmers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C# is designed for Common Language Infrastructure (CLI), which consists of the executable code and runtime environment that allows use of various high-level languages on different computer platforms and architectures</a:t>
            </a:r>
          </a:p>
        </p:txBody>
      </p:sp>
    </p:spTree>
    <p:extLst>
      <p:ext uri="{BB962C8B-B14F-4D97-AF65-F5344CB8AC3E}">
        <p14:creationId xmlns:p14="http://schemas.microsoft.com/office/powerpoint/2010/main" val="322764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Overview .NET Framework</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BFF1-0DAE-4B2B-8767-41A008BDA342}"/>
              </a:ext>
            </a:extLst>
          </p:cNvPr>
          <p:cNvSpPr>
            <a:spLocks noGrp="1"/>
          </p:cNvSpPr>
          <p:nvPr>
            <p:ph type="title"/>
          </p:nvPr>
        </p:nvSpPr>
        <p:spPr>
          <a:xfrm>
            <a:off x="390770" y="741148"/>
            <a:ext cx="11038490" cy="512341"/>
          </a:xfrm>
        </p:spPr>
        <p:txBody>
          <a:bodyPr>
            <a:noAutofit/>
          </a:bodyPr>
          <a:lstStyle/>
          <a:p>
            <a:pPr algn="just"/>
            <a:r>
              <a:rPr lang="en-US" sz="4000" b="1" dirty="0"/>
              <a:t>Why C# is selected as develop application?</a:t>
            </a:r>
          </a:p>
        </p:txBody>
      </p:sp>
      <p:sp>
        <p:nvSpPr>
          <p:cNvPr id="4" name="Date Placeholder 3">
            <a:extLst>
              <a:ext uri="{FF2B5EF4-FFF2-40B4-BE49-F238E27FC236}">
                <a16:creationId xmlns:a16="http://schemas.microsoft.com/office/drawing/2014/main" id="{FF6B03F6-37BD-4BFA-AEBC-E7A808C482E1}"/>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0872839D-4E74-4F9D-B86C-F99C4D324EDD}"/>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extBox 6">
            <a:extLst>
              <a:ext uri="{FF2B5EF4-FFF2-40B4-BE49-F238E27FC236}">
                <a16:creationId xmlns:a16="http://schemas.microsoft.com/office/drawing/2014/main" id="{29336BD2-D735-4559-B14A-441955D4C94E}"/>
              </a:ext>
            </a:extLst>
          </p:cNvPr>
          <p:cNvSpPr txBox="1"/>
          <p:nvPr/>
        </p:nvSpPr>
        <p:spPr>
          <a:xfrm>
            <a:off x="-1" y="1483837"/>
            <a:ext cx="12123175" cy="4783361"/>
          </a:xfrm>
          <a:prstGeom prst="rect">
            <a:avLst/>
          </a:prstGeom>
          <a:noFill/>
        </p:spPr>
        <p:txBody>
          <a:bodyPr wrap="square">
            <a:spAutoFit/>
          </a:bodyPr>
          <a:lstStyle/>
          <a:p>
            <a:pPr marL="342900" indent="-342900" algn="just">
              <a:spcBef>
                <a:spcPts val="1000"/>
              </a:spcBef>
              <a:spcAft>
                <a:spcPts val="800"/>
              </a:spcAft>
              <a:buClr>
                <a:srgbClr val="973735"/>
              </a:buClr>
              <a:buSzPct val="50000"/>
              <a:buFont typeface="Wingdings" pitchFamily="2" charset="2"/>
              <a:buChar char="u"/>
              <a:tabLst>
                <a:tab pos="241300" algn="l"/>
              </a:tabLst>
              <a:defRPr/>
            </a:pPr>
            <a:r>
              <a:rPr lang="en-US" sz="2600" dirty="0">
                <a:solidFill>
                  <a:srgbClr val="000000"/>
                </a:solidFill>
                <a:latin typeface="Arial" panose="020B0604020202020204" pitchFamily="34" charset="0"/>
              </a:rPr>
              <a:t>The following reasons make C# a widely used professional language</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a modern, general-purpose programming language</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object oriented.</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component oriented.</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easy to learn.</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a structured language.</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produces efficient programs.</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can be compiled on a variety of computer platforms.</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a part of </a:t>
            </a:r>
            <a:r>
              <a:rPr lang="en-US" sz="2300" dirty="0" err="1">
                <a:solidFill>
                  <a:srgbClr val="111111"/>
                </a:solidFill>
                <a:latin typeface="+mj-lt"/>
              </a:rPr>
              <a:t>.Net</a:t>
            </a:r>
            <a:endParaRPr lang="en-US" sz="2300" dirty="0">
              <a:solidFill>
                <a:srgbClr val="111111"/>
              </a:solidFill>
              <a:latin typeface="+mj-lt"/>
            </a:endParaRP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More C# features : </a:t>
            </a:r>
          </a:p>
          <a:p>
            <a:pPr algn="just">
              <a:spcBef>
                <a:spcPts val="300"/>
              </a:spcBef>
              <a:spcAft>
                <a:spcPts val="300"/>
              </a:spcAft>
              <a:buClr>
                <a:srgbClr val="973735"/>
              </a:buClr>
              <a:buSzPct val="50000"/>
              <a:tabLst>
                <a:tab pos="241300" algn="l"/>
              </a:tabLst>
              <a:defRPr/>
            </a:pPr>
            <a:r>
              <a:rPr lang="en-US" sz="2600" dirty="0"/>
              <a:t>    </a:t>
            </a:r>
            <a:r>
              <a:rPr lang="en-US" sz="2600" dirty="0">
                <a:hlinkClick r:id="rId2"/>
              </a:rPr>
              <a:t>https://docs.microsoft.com/en-us/dotnet/csharp/</a:t>
            </a:r>
            <a:r>
              <a:rPr lang="en-US" sz="2600">
                <a:hlinkClick r:id="rId2"/>
              </a:rPr>
              <a:t>language-reference/</a:t>
            </a:r>
            <a:endParaRPr lang="en-US" sz="2600" dirty="0"/>
          </a:p>
        </p:txBody>
      </p:sp>
    </p:spTree>
    <p:extLst>
      <p:ext uri="{BB962C8B-B14F-4D97-AF65-F5344CB8AC3E}">
        <p14:creationId xmlns:p14="http://schemas.microsoft.com/office/powerpoint/2010/main" val="126577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E38C-ECCB-42DB-BD0F-CF2E3C746735}"/>
              </a:ext>
            </a:extLst>
          </p:cNvPr>
          <p:cNvSpPr>
            <a:spLocks noGrp="1"/>
          </p:cNvSpPr>
          <p:nvPr>
            <p:ph type="title"/>
          </p:nvPr>
        </p:nvSpPr>
        <p:spPr>
          <a:xfrm>
            <a:off x="320143" y="670762"/>
            <a:ext cx="10515600" cy="575433"/>
          </a:xfrm>
        </p:spPr>
        <p:txBody>
          <a:bodyPr>
            <a:noAutofit/>
          </a:bodyPr>
          <a:lstStyle/>
          <a:p>
            <a:r>
              <a:rPr lang="en-US" altLang="ko-KR" sz="4000" b="1" dirty="0"/>
              <a:t>Introduction to dotnet </a:t>
            </a:r>
            <a:r>
              <a:rPr lang="en-US" sz="4000" b="1" dirty="0"/>
              <a:t>CLI</a:t>
            </a:r>
          </a:p>
        </p:txBody>
      </p:sp>
      <p:sp>
        <p:nvSpPr>
          <p:cNvPr id="3" name="Content Placeholder 2">
            <a:extLst>
              <a:ext uri="{FF2B5EF4-FFF2-40B4-BE49-F238E27FC236}">
                <a16:creationId xmlns:a16="http://schemas.microsoft.com/office/drawing/2014/main" id="{908A8E44-E0D0-4451-87CA-05DAB6987276}"/>
              </a:ext>
            </a:extLst>
          </p:cNvPr>
          <p:cNvSpPr>
            <a:spLocks noGrp="1"/>
          </p:cNvSpPr>
          <p:nvPr>
            <p:ph idx="1"/>
          </p:nvPr>
        </p:nvSpPr>
        <p:spPr>
          <a:xfrm>
            <a:off x="0" y="1536522"/>
            <a:ext cx="12005187" cy="1892478"/>
          </a:xfrm>
        </p:spPr>
        <p:txBody>
          <a:bodyPr>
            <a:noAutofit/>
          </a:bodyPr>
          <a:lstStyle/>
          <a:p>
            <a:pPr marL="342900" indent="-342900" algn="just">
              <a:spcAft>
                <a:spcPts val="800"/>
              </a:spcAft>
              <a:buClr>
                <a:srgbClr val="973735"/>
              </a:buClr>
              <a:buSzPct val="50000"/>
              <a:buFont typeface="Wingdings" pitchFamily="2" charset="2"/>
              <a:buChar char="u"/>
              <a:tabLst>
                <a:tab pos="241300" algn="l"/>
              </a:tabLst>
              <a:defRPr/>
            </a:pPr>
            <a:r>
              <a:rPr lang="en-US" sz="2600" dirty="0"/>
              <a:t>The .NET command-line interface(CLI) is a cross-platform for developing, building, running, and publishing .</a:t>
            </a:r>
            <a:r>
              <a:rPr lang="en-US" sz="2600"/>
              <a:t>NET applications</a:t>
            </a:r>
            <a:endParaRPr lang="en-US" sz="2600" dirty="0"/>
          </a:p>
          <a:p>
            <a:pPr marL="342900" indent="-342900">
              <a:spcBef>
                <a:spcPts val="300"/>
              </a:spcBef>
              <a:spcAft>
                <a:spcPts val="300"/>
              </a:spcAft>
              <a:buClr>
                <a:srgbClr val="973735"/>
              </a:buClr>
              <a:buSzPct val="50000"/>
              <a:buFont typeface="Wingdings" pitchFamily="2" charset="2"/>
              <a:buChar char="u"/>
              <a:tabLst>
                <a:tab pos="241300" algn="l"/>
              </a:tabLst>
              <a:defRPr/>
            </a:pPr>
            <a:r>
              <a:rPr lang="en-US" sz="2600" dirty="0"/>
              <a:t>More </a:t>
            </a:r>
            <a:r>
              <a:rPr lang="en-US" sz="2600"/>
              <a:t>dotnet CLI:</a:t>
            </a:r>
            <a:endParaRPr lang="en-US" sz="2600" dirty="0"/>
          </a:p>
          <a:p>
            <a:pPr marL="0" indent="0">
              <a:spcBef>
                <a:spcPts val="300"/>
              </a:spcBef>
              <a:spcAft>
                <a:spcPts val="300"/>
              </a:spcAft>
              <a:buClr>
                <a:srgbClr val="973735"/>
              </a:buClr>
              <a:buSzPct val="50000"/>
              <a:buNone/>
              <a:tabLst>
                <a:tab pos="241300" algn="l"/>
              </a:tabLst>
              <a:defRPr/>
            </a:pPr>
            <a:r>
              <a:rPr lang="en-US" sz="2600" dirty="0"/>
              <a:t>    </a:t>
            </a:r>
            <a:r>
              <a:rPr lang="en-US" sz="2600" dirty="0">
                <a:hlinkClick r:id="rId2"/>
              </a:rPr>
              <a:t>https://docs.microsoft.com/en-us/dotnet/core/tools/dotnet/</a:t>
            </a:r>
            <a:endParaRPr lang="en-US" sz="2600" dirty="0"/>
          </a:p>
          <a:p>
            <a:pPr marL="0" indent="0">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endParaRPr lang="en-US" sz="2600" dirty="0"/>
          </a:p>
        </p:txBody>
      </p:sp>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31</a:t>
            </a:fld>
            <a:endParaRPr lang="en-US" dirty="0"/>
          </a:p>
        </p:txBody>
      </p:sp>
      <p:pic>
        <p:nvPicPr>
          <p:cNvPr id="7" name="Picture 6">
            <a:extLst>
              <a:ext uri="{FF2B5EF4-FFF2-40B4-BE49-F238E27FC236}">
                <a16:creationId xmlns:a16="http://schemas.microsoft.com/office/drawing/2014/main" id="{495E79DA-F4F4-40DC-8F0E-6BFAB34507E8}"/>
              </a:ext>
            </a:extLst>
          </p:cNvPr>
          <p:cNvPicPr>
            <a:picLocks noChangeAspect="1"/>
          </p:cNvPicPr>
          <p:nvPr/>
        </p:nvPicPr>
        <p:blipFill>
          <a:blip r:embed="rId3"/>
          <a:stretch>
            <a:fillRect/>
          </a:stretch>
        </p:blipFill>
        <p:spPr>
          <a:xfrm>
            <a:off x="789040" y="3429000"/>
            <a:ext cx="10612743" cy="2896953"/>
          </a:xfrm>
          <a:prstGeom prst="rect">
            <a:avLst/>
          </a:prstGeom>
        </p:spPr>
      </p:pic>
    </p:spTree>
    <p:extLst>
      <p:ext uri="{BB962C8B-B14F-4D97-AF65-F5344CB8AC3E}">
        <p14:creationId xmlns:p14="http://schemas.microsoft.com/office/powerpoint/2010/main" val="1156105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E38C-ECCB-42DB-BD0F-CF2E3C746735}"/>
              </a:ext>
            </a:extLst>
          </p:cNvPr>
          <p:cNvSpPr>
            <a:spLocks noGrp="1"/>
          </p:cNvSpPr>
          <p:nvPr>
            <p:ph type="title"/>
          </p:nvPr>
        </p:nvSpPr>
        <p:spPr>
          <a:xfrm>
            <a:off x="428298" y="641918"/>
            <a:ext cx="10515600" cy="575433"/>
          </a:xfrm>
        </p:spPr>
        <p:txBody>
          <a:bodyPr>
            <a:noAutofit/>
          </a:bodyPr>
          <a:lstStyle/>
          <a:p>
            <a:r>
              <a:rPr lang="en-US" altLang="ko-KR" sz="4000" b="1" dirty="0"/>
              <a:t>Introduction to dotnet </a:t>
            </a:r>
            <a:r>
              <a:rPr lang="en-US" sz="4000" b="1" dirty="0"/>
              <a:t>CLI</a:t>
            </a:r>
          </a:p>
        </p:txBody>
      </p:sp>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32</a:t>
            </a:fld>
            <a:endParaRPr lang="en-US" dirty="0"/>
          </a:p>
        </p:txBody>
      </p:sp>
      <p:pic>
        <p:nvPicPr>
          <p:cNvPr id="9" name="Picture 8">
            <a:extLst>
              <a:ext uri="{FF2B5EF4-FFF2-40B4-BE49-F238E27FC236}">
                <a16:creationId xmlns:a16="http://schemas.microsoft.com/office/drawing/2014/main" id="{CCFC18D1-67A9-4E4D-B593-F8C152EDC71B}"/>
              </a:ext>
            </a:extLst>
          </p:cNvPr>
          <p:cNvPicPr>
            <a:picLocks noChangeAspect="1"/>
          </p:cNvPicPr>
          <p:nvPr/>
        </p:nvPicPr>
        <p:blipFill>
          <a:blip r:embed="rId2"/>
          <a:stretch>
            <a:fillRect/>
          </a:stretch>
        </p:blipFill>
        <p:spPr>
          <a:xfrm>
            <a:off x="1075319" y="1492361"/>
            <a:ext cx="10065647" cy="4909499"/>
          </a:xfrm>
          <a:prstGeom prst="rect">
            <a:avLst/>
          </a:prstGeom>
        </p:spPr>
      </p:pic>
    </p:spTree>
    <p:extLst>
      <p:ext uri="{BB962C8B-B14F-4D97-AF65-F5344CB8AC3E}">
        <p14:creationId xmlns:p14="http://schemas.microsoft.com/office/powerpoint/2010/main" val="3895773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33</a:t>
            </a:fld>
            <a:endParaRPr lang="en-US" dirty="0"/>
          </a:p>
        </p:txBody>
      </p:sp>
      <p:pic>
        <p:nvPicPr>
          <p:cNvPr id="21" name="Picture 20">
            <a:extLst>
              <a:ext uri="{FF2B5EF4-FFF2-40B4-BE49-F238E27FC236}">
                <a16:creationId xmlns:a16="http://schemas.microsoft.com/office/drawing/2014/main" id="{7F568FF7-67E3-4FBA-B653-18D26F025990}"/>
              </a:ext>
            </a:extLst>
          </p:cNvPr>
          <p:cNvPicPr>
            <a:picLocks noChangeAspect="1"/>
          </p:cNvPicPr>
          <p:nvPr/>
        </p:nvPicPr>
        <p:blipFill>
          <a:blip r:embed="rId2"/>
          <a:stretch>
            <a:fillRect/>
          </a:stretch>
        </p:blipFill>
        <p:spPr>
          <a:xfrm>
            <a:off x="6148550" y="1980024"/>
            <a:ext cx="5977464" cy="3712853"/>
          </a:xfrm>
          <a:prstGeom prst="rect">
            <a:avLst/>
          </a:prstGeom>
        </p:spPr>
      </p:pic>
      <p:pic>
        <p:nvPicPr>
          <p:cNvPr id="23" name="Picture 22">
            <a:extLst>
              <a:ext uri="{FF2B5EF4-FFF2-40B4-BE49-F238E27FC236}">
                <a16:creationId xmlns:a16="http://schemas.microsoft.com/office/drawing/2014/main" id="{B084AA76-DDBB-46F9-BA8B-CCE60A674063}"/>
              </a:ext>
            </a:extLst>
          </p:cNvPr>
          <p:cNvPicPr>
            <a:picLocks noChangeAspect="1"/>
          </p:cNvPicPr>
          <p:nvPr/>
        </p:nvPicPr>
        <p:blipFill>
          <a:blip r:embed="rId3"/>
          <a:stretch>
            <a:fillRect/>
          </a:stretch>
        </p:blipFill>
        <p:spPr>
          <a:xfrm>
            <a:off x="140600" y="1970192"/>
            <a:ext cx="5944890" cy="3742349"/>
          </a:xfrm>
          <a:prstGeom prst="rect">
            <a:avLst/>
          </a:prstGeom>
        </p:spPr>
      </p:pic>
      <p:sp>
        <p:nvSpPr>
          <p:cNvPr id="10" name="Title 1">
            <a:extLst>
              <a:ext uri="{FF2B5EF4-FFF2-40B4-BE49-F238E27FC236}">
                <a16:creationId xmlns:a16="http://schemas.microsoft.com/office/drawing/2014/main" id="{FDB52E41-9B43-48BE-8F6C-A297E8F684CB}"/>
              </a:ext>
            </a:extLst>
          </p:cNvPr>
          <p:cNvSpPr>
            <a:spLocks noGrp="1"/>
          </p:cNvSpPr>
          <p:nvPr>
            <p:ph type="title"/>
          </p:nvPr>
        </p:nvSpPr>
        <p:spPr>
          <a:xfrm>
            <a:off x="449319" y="697233"/>
            <a:ext cx="10515600" cy="575433"/>
          </a:xfrm>
        </p:spPr>
        <p:txBody>
          <a:bodyPr>
            <a:noAutofit/>
          </a:bodyPr>
          <a:lstStyle/>
          <a:p>
            <a:r>
              <a:rPr lang="en-US" altLang="ko-KR" sz="4000" b="1" dirty="0"/>
              <a:t>Introduction to dotnet </a:t>
            </a:r>
            <a:r>
              <a:rPr lang="en-US" sz="4000" b="1" dirty="0"/>
              <a:t>CLI</a:t>
            </a:r>
          </a:p>
        </p:txBody>
      </p:sp>
    </p:spTree>
    <p:extLst>
      <p:ext uri="{BB962C8B-B14F-4D97-AF65-F5344CB8AC3E}">
        <p14:creationId xmlns:p14="http://schemas.microsoft.com/office/powerpoint/2010/main" val="1054214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Demo Create a C# Console App using dotnet </a:t>
            </a:r>
            <a:r>
              <a:rPr lang="en-US" sz="4400" b="1" dirty="0">
                <a:solidFill>
                  <a:schemeClr val="accent2"/>
                </a:solidFill>
                <a:latin typeface="Arial" panose="020B0604020202020204" pitchFamily="34" charset="0"/>
                <a:cs typeface="Arial" panose="020B0604020202020204" pitchFamily="34" charset="0"/>
              </a:rPr>
              <a:t>CLI</a:t>
            </a:r>
          </a:p>
        </p:txBody>
      </p:sp>
    </p:spTree>
    <p:extLst>
      <p:ext uri="{BB962C8B-B14F-4D97-AF65-F5344CB8AC3E}">
        <p14:creationId xmlns:p14="http://schemas.microsoft.com/office/powerpoint/2010/main" val="3942391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8" name="Rectangle 7">
            <a:extLst>
              <a:ext uri="{FF2B5EF4-FFF2-40B4-BE49-F238E27FC236}">
                <a16:creationId xmlns:a16="http://schemas.microsoft.com/office/drawing/2014/main" id="{FE84E366-178D-4D5D-AC51-CE6D67660FAC}"/>
              </a:ext>
            </a:extLst>
          </p:cNvPr>
          <p:cNvSpPr/>
          <p:nvPr/>
        </p:nvSpPr>
        <p:spPr>
          <a:xfrm>
            <a:off x="6073070" y="3100936"/>
            <a:ext cx="2044741" cy="2889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61E1B6D2-37A7-448D-88E6-530EBDC77A2F}"/>
              </a:ext>
            </a:extLst>
          </p:cNvPr>
          <p:cNvSpPr>
            <a:spLocks noGrp="1"/>
          </p:cNvSpPr>
          <p:nvPr>
            <p:ph type="title"/>
          </p:nvPr>
        </p:nvSpPr>
        <p:spPr>
          <a:xfrm>
            <a:off x="323195" y="649663"/>
            <a:ext cx="4774322" cy="575433"/>
          </a:xfrm>
        </p:spPr>
        <p:txBody>
          <a:bodyPr>
            <a:noAutofit/>
          </a:bodyPr>
          <a:lstStyle/>
          <a:p>
            <a:r>
              <a:rPr lang="en-US" altLang="ko-KR" sz="4000" b="1" dirty="0"/>
              <a:t>On Windows OS</a:t>
            </a:r>
            <a:endParaRPr lang="en-US" sz="4000" b="1" dirty="0"/>
          </a:p>
        </p:txBody>
      </p:sp>
      <p:sp>
        <p:nvSpPr>
          <p:cNvPr id="12" name="TextBox 11">
            <a:extLst>
              <a:ext uri="{FF2B5EF4-FFF2-40B4-BE49-F238E27FC236}">
                <a16:creationId xmlns:a16="http://schemas.microsoft.com/office/drawing/2014/main" id="{F9F3CCBF-29EE-487D-86CF-FAD048068940}"/>
              </a:ext>
            </a:extLst>
          </p:cNvPr>
          <p:cNvSpPr txBox="1"/>
          <p:nvPr/>
        </p:nvSpPr>
        <p:spPr>
          <a:xfrm>
            <a:off x="0" y="1368764"/>
            <a:ext cx="12103510" cy="892552"/>
          </a:xfrm>
          <a:prstGeom prst="rect">
            <a:avLst/>
          </a:prstGeom>
          <a:noFill/>
        </p:spPr>
        <p:txBody>
          <a:bodyPr wrap="square">
            <a:spAutoFit/>
          </a:bodyPr>
          <a:lstStyle/>
          <a:p>
            <a:pPr marL="342900" indent="-342900" algn="just">
              <a:spcAft>
                <a:spcPts val="800"/>
              </a:spcAft>
              <a:buClr>
                <a:srgbClr val="973735"/>
              </a:buClr>
              <a:buSzPct val="50000"/>
              <a:buFont typeface="Wingdings" pitchFamily="2" charset="2"/>
              <a:buChar char="u"/>
              <a:tabLst>
                <a:tab pos="241300" algn="l"/>
              </a:tabLst>
              <a:defRPr/>
            </a:pPr>
            <a:r>
              <a:rPr lang="en-US" sz="2600" dirty="0"/>
              <a:t>Install package: </a:t>
            </a:r>
            <a:r>
              <a:rPr lang="en-US" sz="2600" b="1" dirty="0"/>
              <a:t>dotnet-sdk-5.0.102-win-x64.exe </a:t>
            </a:r>
            <a:r>
              <a:rPr lang="en-US" sz="2600" dirty="0"/>
              <a:t>and open Command Prompt dialog</a:t>
            </a:r>
            <a:r>
              <a:rPr lang="en-US" sz="2600" b="1" dirty="0"/>
              <a:t> </a:t>
            </a:r>
          </a:p>
        </p:txBody>
      </p:sp>
      <p:sp>
        <p:nvSpPr>
          <p:cNvPr id="14" name="Content Placeholder 2">
            <a:extLst>
              <a:ext uri="{FF2B5EF4-FFF2-40B4-BE49-F238E27FC236}">
                <a16:creationId xmlns:a16="http://schemas.microsoft.com/office/drawing/2014/main" id="{09245F05-3005-43E9-BB0B-77F38DF60D7D}"/>
              </a:ext>
            </a:extLst>
          </p:cNvPr>
          <p:cNvSpPr txBox="1">
            <a:spLocks/>
          </p:cNvSpPr>
          <p:nvPr/>
        </p:nvSpPr>
        <p:spPr>
          <a:xfrm rot="10800000" flipV="1">
            <a:off x="25863" y="2270017"/>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dirty="0"/>
              <a:t>1. Create Console App named </a:t>
            </a:r>
            <a:r>
              <a:rPr lang="en-US" sz="2600" b="1" i="1" dirty="0" err="1"/>
              <a:t>HelloWorldApp</a:t>
            </a:r>
            <a:r>
              <a:rPr lang="en-US" sz="2600" b="1" i="1" dirty="0"/>
              <a:t> </a:t>
            </a:r>
            <a:r>
              <a:rPr lang="en-US" sz="2600" dirty="0"/>
              <a:t>with C# language</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grpSp>
        <p:nvGrpSpPr>
          <p:cNvPr id="18" name="Group 17">
            <a:extLst>
              <a:ext uri="{FF2B5EF4-FFF2-40B4-BE49-F238E27FC236}">
                <a16:creationId xmlns:a16="http://schemas.microsoft.com/office/drawing/2014/main" id="{591E61F3-F238-42B3-A489-7DFD61201ABE}"/>
              </a:ext>
            </a:extLst>
          </p:cNvPr>
          <p:cNvGrpSpPr/>
          <p:nvPr/>
        </p:nvGrpSpPr>
        <p:grpSpPr>
          <a:xfrm>
            <a:off x="422301" y="3057850"/>
            <a:ext cx="8263759" cy="2531548"/>
            <a:chOff x="838200" y="2707649"/>
            <a:chExt cx="8263759" cy="2531548"/>
          </a:xfrm>
        </p:grpSpPr>
        <p:pic>
          <p:nvPicPr>
            <p:cNvPr id="16" name="Picture 15">
              <a:extLst>
                <a:ext uri="{FF2B5EF4-FFF2-40B4-BE49-F238E27FC236}">
                  <a16:creationId xmlns:a16="http://schemas.microsoft.com/office/drawing/2014/main" id="{5CECF655-7BEB-44EF-961B-9CCA6F6A8D8F}"/>
                </a:ext>
              </a:extLst>
            </p:cNvPr>
            <p:cNvPicPr>
              <a:picLocks noChangeAspect="1"/>
            </p:cNvPicPr>
            <p:nvPr/>
          </p:nvPicPr>
          <p:blipFill>
            <a:blip r:embed="rId2"/>
            <a:stretch>
              <a:fillRect/>
            </a:stretch>
          </p:blipFill>
          <p:spPr>
            <a:xfrm>
              <a:off x="838200" y="2707649"/>
              <a:ext cx="8263759" cy="2531548"/>
            </a:xfrm>
            <a:prstGeom prst="rect">
              <a:avLst/>
            </a:prstGeom>
          </p:spPr>
        </p:pic>
        <p:sp>
          <p:nvSpPr>
            <p:cNvPr id="17" name="Rectangle 16">
              <a:extLst>
                <a:ext uri="{FF2B5EF4-FFF2-40B4-BE49-F238E27FC236}">
                  <a16:creationId xmlns:a16="http://schemas.microsoft.com/office/drawing/2014/main" id="{96C20A7F-FEC5-4425-B3AB-F2CE2F02A74D}"/>
                </a:ext>
              </a:extLst>
            </p:cNvPr>
            <p:cNvSpPr/>
            <p:nvPr/>
          </p:nvSpPr>
          <p:spPr>
            <a:xfrm>
              <a:off x="1857226" y="3250467"/>
              <a:ext cx="5542057" cy="2889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5FE5162E-326B-41CC-B4E0-62BA6B95D5B7}"/>
              </a:ext>
            </a:extLst>
          </p:cNvPr>
          <p:cNvPicPr>
            <a:picLocks noChangeAspect="1"/>
          </p:cNvPicPr>
          <p:nvPr/>
        </p:nvPicPr>
        <p:blipFill>
          <a:blip r:embed="rId3"/>
          <a:stretch>
            <a:fillRect/>
          </a:stretch>
        </p:blipFill>
        <p:spPr>
          <a:xfrm>
            <a:off x="8948130" y="3153243"/>
            <a:ext cx="3243870" cy="2078859"/>
          </a:xfrm>
          <a:prstGeom prst="rect">
            <a:avLst/>
          </a:prstGeom>
        </p:spPr>
      </p:pic>
    </p:spTree>
    <p:extLst>
      <p:ext uri="{BB962C8B-B14F-4D97-AF65-F5344CB8AC3E}">
        <p14:creationId xmlns:p14="http://schemas.microsoft.com/office/powerpoint/2010/main" val="2041804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A8E44-E0D0-4451-87CA-05DAB6987276}"/>
              </a:ext>
            </a:extLst>
          </p:cNvPr>
          <p:cNvSpPr>
            <a:spLocks noGrp="1"/>
          </p:cNvSpPr>
          <p:nvPr>
            <p:ph idx="1"/>
          </p:nvPr>
        </p:nvSpPr>
        <p:spPr>
          <a:xfrm rot="10800000" flipV="1">
            <a:off x="211391" y="671525"/>
            <a:ext cx="6740018" cy="575433"/>
          </a:xfrm>
        </p:spPr>
        <p:txBody>
          <a:bodyPr>
            <a:noAutofit/>
          </a:bodyPr>
          <a:lstStyle/>
          <a:p>
            <a:pPr marL="0" indent="0" algn="just">
              <a:lnSpc>
                <a:spcPct val="100000"/>
              </a:lnSpc>
              <a:spcAft>
                <a:spcPts val="800"/>
              </a:spcAft>
              <a:buClr>
                <a:srgbClr val="973735"/>
              </a:buClr>
              <a:buSzPct val="50000"/>
              <a:buNone/>
              <a:tabLst>
                <a:tab pos="241300" algn="l"/>
              </a:tabLst>
              <a:defRPr/>
            </a:pPr>
            <a:r>
              <a:rPr lang="en-US" sz="2600" dirty="0"/>
              <a:t>2. Build </a:t>
            </a:r>
            <a:r>
              <a:rPr lang="en-US" sz="2600" b="1" i="1" dirty="0" err="1"/>
              <a:t>HelloWorldApp</a:t>
            </a:r>
            <a:r>
              <a:rPr lang="en-US" sz="2600" b="1" i="1" dirty="0"/>
              <a:t> </a:t>
            </a:r>
            <a:r>
              <a:rPr lang="en-US" sz="2600" dirty="0"/>
              <a:t>application</a:t>
            </a:r>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r>
              <a:rPr lang="en-US" sz="2600" dirty="0"/>
              <a:t>  </a:t>
            </a:r>
          </a:p>
        </p:txBody>
      </p:sp>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14" name="Content Placeholder 2">
            <a:extLst>
              <a:ext uri="{FF2B5EF4-FFF2-40B4-BE49-F238E27FC236}">
                <a16:creationId xmlns:a16="http://schemas.microsoft.com/office/drawing/2014/main" id="{2D10F6F3-9C68-4AF5-8B93-DB308BC21F4D}"/>
              </a:ext>
            </a:extLst>
          </p:cNvPr>
          <p:cNvSpPr txBox="1">
            <a:spLocks/>
          </p:cNvSpPr>
          <p:nvPr/>
        </p:nvSpPr>
        <p:spPr>
          <a:xfrm rot="10800000" flipV="1">
            <a:off x="211388" y="4636240"/>
            <a:ext cx="5695425" cy="5754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dirty="0"/>
              <a:t>3. Run </a:t>
            </a:r>
            <a:r>
              <a:rPr lang="en-US" sz="2600" b="1" i="1" dirty="0" err="1"/>
              <a:t>HelloWorldApp</a:t>
            </a:r>
            <a:r>
              <a:rPr lang="en-US" sz="2600" b="1" i="1" dirty="0"/>
              <a:t> </a:t>
            </a:r>
            <a:r>
              <a:rPr lang="en-US" sz="2600" dirty="0"/>
              <a:t>application</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grpSp>
        <p:nvGrpSpPr>
          <p:cNvPr id="7" name="Group 6">
            <a:extLst>
              <a:ext uri="{FF2B5EF4-FFF2-40B4-BE49-F238E27FC236}">
                <a16:creationId xmlns:a16="http://schemas.microsoft.com/office/drawing/2014/main" id="{24B716AF-9141-4072-B9C6-9FEFBD828685}"/>
              </a:ext>
            </a:extLst>
          </p:cNvPr>
          <p:cNvGrpSpPr/>
          <p:nvPr/>
        </p:nvGrpSpPr>
        <p:grpSpPr>
          <a:xfrm>
            <a:off x="370432" y="1300364"/>
            <a:ext cx="7559519" cy="3182950"/>
            <a:chOff x="703553" y="1195821"/>
            <a:chExt cx="8591449" cy="3164210"/>
          </a:xfrm>
        </p:grpSpPr>
        <p:pic>
          <p:nvPicPr>
            <p:cNvPr id="6" name="Picture 5">
              <a:extLst>
                <a:ext uri="{FF2B5EF4-FFF2-40B4-BE49-F238E27FC236}">
                  <a16:creationId xmlns:a16="http://schemas.microsoft.com/office/drawing/2014/main" id="{5AE4664D-28AA-40E7-AC2E-9DA4506046C0}"/>
                </a:ext>
              </a:extLst>
            </p:cNvPr>
            <p:cNvPicPr>
              <a:picLocks noChangeAspect="1"/>
            </p:cNvPicPr>
            <p:nvPr/>
          </p:nvPicPr>
          <p:blipFill>
            <a:blip r:embed="rId2"/>
            <a:stretch>
              <a:fillRect/>
            </a:stretch>
          </p:blipFill>
          <p:spPr>
            <a:xfrm>
              <a:off x="703553" y="1217412"/>
              <a:ext cx="8591449" cy="3142619"/>
            </a:xfrm>
            <a:prstGeom prst="rect">
              <a:avLst/>
            </a:prstGeom>
          </p:spPr>
        </p:pic>
        <p:sp>
          <p:nvSpPr>
            <p:cNvPr id="15" name="Rectangle 14">
              <a:extLst>
                <a:ext uri="{FF2B5EF4-FFF2-40B4-BE49-F238E27FC236}">
                  <a16:creationId xmlns:a16="http://schemas.microsoft.com/office/drawing/2014/main" id="{3D72521B-F530-4C9A-824B-E28FAF12C2B4}"/>
                </a:ext>
              </a:extLst>
            </p:cNvPr>
            <p:cNvSpPr/>
            <p:nvPr/>
          </p:nvSpPr>
          <p:spPr>
            <a:xfrm>
              <a:off x="1640985" y="1195821"/>
              <a:ext cx="3015098" cy="2546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824039C-8B3F-4589-B630-7EEE9BD0CE9B}"/>
              </a:ext>
            </a:extLst>
          </p:cNvPr>
          <p:cNvGrpSpPr/>
          <p:nvPr/>
        </p:nvGrpSpPr>
        <p:grpSpPr>
          <a:xfrm>
            <a:off x="373662" y="5211673"/>
            <a:ext cx="4296162" cy="1209352"/>
            <a:chOff x="436803" y="5241510"/>
            <a:chExt cx="4296162" cy="1209352"/>
          </a:xfrm>
        </p:grpSpPr>
        <p:pic>
          <p:nvPicPr>
            <p:cNvPr id="16" name="Picture 15">
              <a:extLst>
                <a:ext uri="{FF2B5EF4-FFF2-40B4-BE49-F238E27FC236}">
                  <a16:creationId xmlns:a16="http://schemas.microsoft.com/office/drawing/2014/main" id="{E6F5E5F9-26B4-4D37-9C9A-3E5F2FFFDD6C}"/>
                </a:ext>
              </a:extLst>
            </p:cNvPr>
            <p:cNvPicPr>
              <a:picLocks noChangeAspect="1"/>
            </p:cNvPicPr>
            <p:nvPr/>
          </p:nvPicPr>
          <p:blipFill>
            <a:blip r:embed="rId3"/>
            <a:stretch>
              <a:fillRect/>
            </a:stretch>
          </p:blipFill>
          <p:spPr>
            <a:xfrm>
              <a:off x="436803" y="5241510"/>
              <a:ext cx="4296162" cy="1209352"/>
            </a:xfrm>
            <a:prstGeom prst="rect">
              <a:avLst/>
            </a:prstGeom>
          </p:spPr>
        </p:pic>
        <p:sp>
          <p:nvSpPr>
            <p:cNvPr id="22" name="Rectangle 21">
              <a:extLst>
                <a:ext uri="{FF2B5EF4-FFF2-40B4-BE49-F238E27FC236}">
                  <a16:creationId xmlns:a16="http://schemas.microsoft.com/office/drawing/2014/main" id="{6439EBD3-1046-437D-947E-9C29910234AA}"/>
                </a:ext>
              </a:extLst>
            </p:cNvPr>
            <p:cNvSpPr/>
            <p:nvPr/>
          </p:nvSpPr>
          <p:spPr>
            <a:xfrm>
              <a:off x="1354800" y="5789759"/>
              <a:ext cx="3301283" cy="2852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A6F5A40C-FB3E-4BAA-9F12-BE0D645555BD}"/>
              </a:ext>
            </a:extLst>
          </p:cNvPr>
          <p:cNvGrpSpPr/>
          <p:nvPr/>
        </p:nvGrpSpPr>
        <p:grpSpPr>
          <a:xfrm>
            <a:off x="8040414" y="1242603"/>
            <a:ext cx="4151586" cy="2617101"/>
            <a:chOff x="8040414" y="1242603"/>
            <a:chExt cx="4151586" cy="2617101"/>
          </a:xfrm>
        </p:grpSpPr>
        <p:pic>
          <p:nvPicPr>
            <p:cNvPr id="9" name="Picture 8">
              <a:extLst>
                <a:ext uri="{FF2B5EF4-FFF2-40B4-BE49-F238E27FC236}">
                  <a16:creationId xmlns:a16="http://schemas.microsoft.com/office/drawing/2014/main" id="{C321F05C-63BE-45E6-85C3-718DF13CC570}"/>
                </a:ext>
              </a:extLst>
            </p:cNvPr>
            <p:cNvPicPr>
              <a:picLocks noChangeAspect="1"/>
            </p:cNvPicPr>
            <p:nvPr/>
          </p:nvPicPr>
          <p:blipFill>
            <a:blip r:embed="rId4"/>
            <a:stretch>
              <a:fillRect/>
            </a:stretch>
          </p:blipFill>
          <p:spPr>
            <a:xfrm>
              <a:off x="8040414" y="1242603"/>
              <a:ext cx="4151586" cy="2617101"/>
            </a:xfrm>
            <a:prstGeom prst="rect">
              <a:avLst/>
            </a:prstGeom>
          </p:spPr>
        </p:pic>
        <p:sp>
          <p:nvSpPr>
            <p:cNvPr id="23" name="Rectangle 22">
              <a:extLst>
                <a:ext uri="{FF2B5EF4-FFF2-40B4-BE49-F238E27FC236}">
                  <a16:creationId xmlns:a16="http://schemas.microsoft.com/office/drawing/2014/main" id="{F8DDEF16-504C-4EAD-80C3-E0DC87F7086F}"/>
                </a:ext>
              </a:extLst>
            </p:cNvPr>
            <p:cNvSpPr/>
            <p:nvPr/>
          </p:nvSpPr>
          <p:spPr>
            <a:xfrm>
              <a:off x="8040414" y="2519623"/>
              <a:ext cx="1802628" cy="4799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8250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A8E44-E0D0-4451-87CA-05DAB6987276}"/>
              </a:ext>
            </a:extLst>
          </p:cNvPr>
          <p:cNvSpPr>
            <a:spLocks noGrp="1"/>
          </p:cNvSpPr>
          <p:nvPr>
            <p:ph idx="1"/>
          </p:nvPr>
        </p:nvSpPr>
        <p:spPr>
          <a:xfrm rot="10800000" flipV="1">
            <a:off x="249361" y="2131470"/>
            <a:ext cx="11179899" cy="590000"/>
          </a:xfrm>
        </p:spPr>
        <p:txBody>
          <a:bodyPr>
            <a:noAutofit/>
          </a:bodyPr>
          <a:lstStyle/>
          <a:p>
            <a:pPr marL="0" indent="0" algn="just">
              <a:lnSpc>
                <a:spcPct val="100000"/>
              </a:lnSpc>
              <a:spcAft>
                <a:spcPts val="800"/>
              </a:spcAft>
              <a:buClr>
                <a:srgbClr val="973735"/>
              </a:buClr>
              <a:buSzPct val="50000"/>
              <a:buNone/>
              <a:tabLst>
                <a:tab pos="241300" algn="l"/>
              </a:tabLst>
              <a:defRPr/>
            </a:pPr>
            <a:r>
              <a:rPr lang="en-US" sz="2600" dirty="0"/>
              <a:t>1. Create Console App named </a:t>
            </a:r>
            <a:r>
              <a:rPr lang="en-US" sz="2600" b="1" i="1" dirty="0" err="1"/>
              <a:t>HelloWorldApp</a:t>
            </a:r>
            <a:r>
              <a:rPr lang="en-US" sz="2600" b="1" i="1" dirty="0"/>
              <a:t> </a:t>
            </a:r>
            <a:r>
              <a:rPr lang="en-US" sz="2600" dirty="0"/>
              <a:t>with C# language</a:t>
            </a:r>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r>
              <a:rPr lang="en-US" sz="2600" dirty="0"/>
              <a:t>  </a:t>
            </a:r>
          </a:p>
        </p:txBody>
      </p:sp>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61E1B6D2-37A7-448D-88E6-530EBDC77A2F}"/>
              </a:ext>
            </a:extLst>
          </p:cNvPr>
          <p:cNvSpPr>
            <a:spLocks noGrp="1"/>
          </p:cNvSpPr>
          <p:nvPr>
            <p:ph type="title"/>
          </p:nvPr>
        </p:nvSpPr>
        <p:spPr>
          <a:xfrm>
            <a:off x="279238" y="706734"/>
            <a:ext cx="10515600" cy="575433"/>
          </a:xfrm>
        </p:spPr>
        <p:txBody>
          <a:bodyPr>
            <a:noAutofit/>
          </a:bodyPr>
          <a:lstStyle/>
          <a:p>
            <a:r>
              <a:rPr lang="en-US" altLang="ko-KR" sz="4000" b="1" dirty="0"/>
              <a:t>On </a:t>
            </a:r>
            <a:r>
              <a:rPr lang="en-US" sz="4000" b="1" dirty="0"/>
              <a:t>macOS 10.14 "Mojave"</a:t>
            </a:r>
          </a:p>
        </p:txBody>
      </p:sp>
      <p:sp>
        <p:nvSpPr>
          <p:cNvPr id="10" name="TextBox 9">
            <a:extLst>
              <a:ext uri="{FF2B5EF4-FFF2-40B4-BE49-F238E27FC236}">
                <a16:creationId xmlns:a16="http://schemas.microsoft.com/office/drawing/2014/main" id="{42953CC5-C0E8-4BF3-B7B1-222C139F5782}"/>
              </a:ext>
            </a:extLst>
          </p:cNvPr>
          <p:cNvSpPr txBox="1"/>
          <p:nvPr/>
        </p:nvSpPr>
        <p:spPr>
          <a:xfrm>
            <a:off x="279238" y="1399323"/>
            <a:ext cx="11757988" cy="492443"/>
          </a:xfrm>
          <a:prstGeom prst="rect">
            <a:avLst/>
          </a:prstGeom>
          <a:noFill/>
        </p:spPr>
        <p:txBody>
          <a:bodyPr wrap="square">
            <a:spAutoFit/>
          </a:bodyPr>
          <a:lstStyle/>
          <a:p>
            <a:pPr marL="342900" indent="-342900" algn="just">
              <a:spcAft>
                <a:spcPts val="800"/>
              </a:spcAft>
              <a:buClr>
                <a:srgbClr val="973735"/>
              </a:buClr>
              <a:buSzPct val="50000"/>
              <a:buFont typeface="Wingdings" pitchFamily="2" charset="2"/>
              <a:buChar char="u"/>
              <a:tabLst>
                <a:tab pos="241300" algn="l"/>
              </a:tabLst>
              <a:defRPr/>
            </a:pPr>
            <a:r>
              <a:rPr lang="en-US" sz="2600" dirty="0"/>
              <a:t>Install package: </a:t>
            </a:r>
            <a:r>
              <a:rPr lang="en-US" sz="2600" b="1" dirty="0"/>
              <a:t>dotnet-sdk-5.0.102-osx-x64.pkg </a:t>
            </a:r>
            <a:r>
              <a:rPr lang="en-US" sz="2600" dirty="0"/>
              <a:t>and open </a:t>
            </a:r>
            <a:r>
              <a:rPr lang="en-US" sz="2600" b="1" dirty="0"/>
              <a:t>Terminal </a:t>
            </a:r>
            <a:r>
              <a:rPr lang="en-US" sz="2600" dirty="0"/>
              <a:t>dialog</a:t>
            </a:r>
            <a:r>
              <a:rPr lang="en-US" sz="2600" b="1" dirty="0"/>
              <a:t> </a:t>
            </a:r>
          </a:p>
        </p:txBody>
      </p:sp>
      <p:grpSp>
        <p:nvGrpSpPr>
          <p:cNvPr id="14" name="Group 13">
            <a:extLst>
              <a:ext uri="{FF2B5EF4-FFF2-40B4-BE49-F238E27FC236}">
                <a16:creationId xmlns:a16="http://schemas.microsoft.com/office/drawing/2014/main" id="{9DF10D3F-29F3-470F-A346-075AB5F4064D}"/>
              </a:ext>
            </a:extLst>
          </p:cNvPr>
          <p:cNvGrpSpPr/>
          <p:nvPr/>
        </p:nvGrpSpPr>
        <p:grpSpPr>
          <a:xfrm>
            <a:off x="674548" y="2681905"/>
            <a:ext cx="8116612" cy="2270943"/>
            <a:chOff x="1082370" y="3429000"/>
            <a:chExt cx="10027260" cy="2509345"/>
          </a:xfrm>
        </p:grpSpPr>
        <p:pic>
          <p:nvPicPr>
            <p:cNvPr id="12" name="Picture 11">
              <a:extLst>
                <a:ext uri="{FF2B5EF4-FFF2-40B4-BE49-F238E27FC236}">
                  <a16:creationId xmlns:a16="http://schemas.microsoft.com/office/drawing/2014/main" id="{675E14B7-0000-471E-B3EE-EC24696825D0}"/>
                </a:ext>
              </a:extLst>
            </p:cNvPr>
            <p:cNvPicPr>
              <a:picLocks noChangeAspect="1"/>
            </p:cNvPicPr>
            <p:nvPr/>
          </p:nvPicPr>
          <p:blipFill>
            <a:blip r:embed="rId2"/>
            <a:stretch>
              <a:fillRect/>
            </a:stretch>
          </p:blipFill>
          <p:spPr>
            <a:xfrm>
              <a:off x="1082370" y="3429000"/>
              <a:ext cx="10027260" cy="2509345"/>
            </a:xfrm>
            <a:prstGeom prst="rect">
              <a:avLst/>
            </a:prstGeom>
          </p:spPr>
        </p:pic>
        <p:sp>
          <p:nvSpPr>
            <p:cNvPr id="13" name="Rectangle 12">
              <a:extLst>
                <a:ext uri="{FF2B5EF4-FFF2-40B4-BE49-F238E27FC236}">
                  <a16:creationId xmlns:a16="http://schemas.microsoft.com/office/drawing/2014/main" id="{614EA64F-45CA-4887-9305-FE4504502F00}"/>
                </a:ext>
              </a:extLst>
            </p:cNvPr>
            <p:cNvSpPr/>
            <p:nvPr/>
          </p:nvSpPr>
          <p:spPr>
            <a:xfrm>
              <a:off x="4359883" y="3625349"/>
              <a:ext cx="5446269" cy="2844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B20E4253-9C49-4D68-B949-663994EC377E}"/>
              </a:ext>
            </a:extLst>
          </p:cNvPr>
          <p:cNvPicPr>
            <a:picLocks noChangeAspect="1"/>
          </p:cNvPicPr>
          <p:nvPr/>
        </p:nvPicPr>
        <p:blipFill>
          <a:blip r:embed="rId3"/>
          <a:stretch>
            <a:fillRect/>
          </a:stretch>
        </p:blipFill>
        <p:spPr>
          <a:xfrm>
            <a:off x="9031894" y="2689941"/>
            <a:ext cx="3005332" cy="1834240"/>
          </a:xfrm>
          <a:prstGeom prst="rect">
            <a:avLst/>
          </a:prstGeom>
        </p:spPr>
      </p:pic>
      <p:sp>
        <p:nvSpPr>
          <p:cNvPr id="19" name="Content Placeholder 2">
            <a:extLst>
              <a:ext uri="{FF2B5EF4-FFF2-40B4-BE49-F238E27FC236}">
                <a16:creationId xmlns:a16="http://schemas.microsoft.com/office/drawing/2014/main" id="{C3476C31-BBAE-4190-9648-C02CB60A24A6}"/>
              </a:ext>
            </a:extLst>
          </p:cNvPr>
          <p:cNvSpPr txBox="1">
            <a:spLocks/>
          </p:cNvSpPr>
          <p:nvPr/>
        </p:nvSpPr>
        <p:spPr>
          <a:xfrm rot="10800000" flipV="1">
            <a:off x="249361" y="4925875"/>
            <a:ext cx="5873729" cy="4449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dirty="0"/>
              <a:t>2. Run </a:t>
            </a:r>
            <a:r>
              <a:rPr lang="en-US" sz="2600" b="1" i="1" dirty="0" err="1"/>
              <a:t>HelloWorldApp</a:t>
            </a:r>
            <a:r>
              <a:rPr lang="en-US" sz="2600" b="1" i="1" dirty="0"/>
              <a:t> </a:t>
            </a:r>
            <a:r>
              <a:rPr lang="en-US" sz="2600" dirty="0"/>
              <a:t>application</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grpSp>
        <p:nvGrpSpPr>
          <p:cNvPr id="21" name="Group 20">
            <a:extLst>
              <a:ext uri="{FF2B5EF4-FFF2-40B4-BE49-F238E27FC236}">
                <a16:creationId xmlns:a16="http://schemas.microsoft.com/office/drawing/2014/main" id="{8B7AC381-CC1A-4000-BFF7-02465CC84259}"/>
              </a:ext>
            </a:extLst>
          </p:cNvPr>
          <p:cNvGrpSpPr/>
          <p:nvPr/>
        </p:nvGrpSpPr>
        <p:grpSpPr>
          <a:xfrm>
            <a:off x="674548" y="5494221"/>
            <a:ext cx="6361441" cy="915589"/>
            <a:chOff x="674548" y="5494221"/>
            <a:chExt cx="6361441" cy="915589"/>
          </a:xfrm>
        </p:grpSpPr>
        <p:pic>
          <p:nvPicPr>
            <p:cNvPr id="18" name="Picture 17">
              <a:extLst>
                <a:ext uri="{FF2B5EF4-FFF2-40B4-BE49-F238E27FC236}">
                  <a16:creationId xmlns:a16="http://schemas.microsoft.com/office/drawing/2014/main" id="{929AE84C-EC3A-428C-8FCB-DE3F40B44F92}"/>
                </a:ext>
              </a:extLst>
            </p:cNvPr>
            <p:cNvPicPr>
              <a:picLocks noChangeAspect="1"/>
            </p:cNvPicPr>
            <p:nvPr/>
          </p:nvPicPr>
          <p:blipFill>
            <a:blip r:embed="rId4"/>
            <a:stretch>
              <a:fillRect/>
            </a:stretch>
          </p:blipFill>
          <p:spPr>
            <a:xfrm>
              <a:off x="674548" y="5494221"/>
              <a:ext cx="6361441" cy="915589"/>
            </a:xfrm>
            <a:prstGeom prst="rect">
              <a:avLst/>
            </a:prstGeom>
          </p:spPr>
        </p:pic>
        <p:sp>
          <p:nvSpPr>
            <p:cNvPr id="20" name="Rectangle 19">
              <a:extLst>
                <a:ext uri="{FF2B5EF4-FFF2-40B4-BE49-F238E27FC236}">
                  <a16:creationId xmlns:a16="http://schemas.microsoft.com/office/drawing/2014/main" id="{5B6F126F-E822-4272-8712-DBCE2AFC65FA}"/>
                </a:ext>
              </a:extLst>
            </p:cNvPr>
            <p:cNvSpPr/>
            <p:nvPr/>
          </p:nvSpPr>
          <p:spPr>
            <a:xfrm>
              <a:off x="3771188" y="5680365"/>
              <a:ext cx="3180721" cy="2843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872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A8E44-E0D0-4451-87CA-05DAB6987276}"/>
              </a:ext>
            </a:extLst>
          </p:cNvPr>
          <p:cNvSpPr>
            <a:spLocks noGrp="1"/>
          </p:cNvSpPr>
          <p:nvPr>
            <p:ph idx="1"/>
          </p:nvPr>
        </p:nvSpPr>
        <p:spPr>
          <a:xfrm rot="10800000" flipV="1">
            <a:off x="249361" y="1797448"/>
            <a:ext cx="11179899" cy="590000"/>
          </a:xfrm>
        </p:spPr>
        <p:txBody>
          <a:bodyPr>
            <a:noAutofit/>
          </a:bodyPr>
          <a:lstStyle/>
          <a:p>
            <a:pPr marL="0" indent="0" algn="just">
              <a:lnSpc>
                <a:spcPct val="100000"/>
              </a:lnSpc>
              <a:spcAft>
                <a:spcPts val="800"/>
              </a:spcAft>
              <a:buClr>
                <a:srgbClr val="973735"/>
              </a:buClr>
              <a:buSzPct val="50000"/>
              <a:buNone/>
              <a:tabLst>
                <a:tab pos="241300" algn="l"/>
              </a:tabLst>
              <a:defRPr/>
            </a:pPr>
            <a:r>
              <a:rPr lang="en-US" sz="2600" dirty="0"/>
              <a:t>1. Create Console App named </a:t>
            </a:r>
            <a:r>
              <a:rPr lang="en-US" sz="2600" b="1" i="1" dirty="0" err="1"/>
              <a:t>HelloWorldApp</a:t>
            </a:r>
            <a:r>
              <a:rPr lang="en-US" sz="2600" b="1" i="1" dirty="0"/>
              <a:t> </a:t>
            </a:r>
            <a:r>
              <a:rPr lang="en-US" sz="2600" dirty="0"/>
              <a:t>with C# language</a:t>
            </a:r>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r>
              <a:rPr lang="en-US" sz="2600" dirty="0"/>
              <a:t>  </a:t>
            </a:r>
          </a:p>
        </p:txBody>
      </p:sp>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10" name="TextBox 9">
            <a:extLst>
              <a:ext uri="{FF2B5EF4-FFF2-40B4-BE49-F238E27FC236}">
                <a16:creationId xmlns:a16="http://schemas.microsoft.com/office/drawing/2014/main" id="{42953CC5-C0E8-4BF3-B7B1-222C139F5782}"/>
              </a:ext>
            </a:extLst>
          </p:cNvPr>
          <p:cNvSpPr txBox="1"/>
          <p:nvPr/>
        </p:nvSpPr>
        <p:spPr>
          <a:xfrm>
            <a:off x="184651" y="1250933"/>
            <a:ext cx="11355707" cy="492443"/>
          </a:xfrm>
          <a:prstGeom prst="rect">
            <a:avLst/>
          </a:prstGeom>
          <a:noFill/>
        </p:spPr>
        <p:txBody>
          <a:bodyPr wrap="square">
            <a:spAutoFit/>
          </a:bodyPr>
          <a:lstStyle/>
          <a:p>
            <a:pPr marL="342900" indent="-342900" algn="just">
              <a:spcAft>
                <a:spcPts val="800"/>
              </a:spcAft>
              <a:buClr>
                <a:srgbClr val="973735"/>
              </a:buClr>
              <a:buSzPct val="50000"/>
              <a:buFont typeface="Wingdings" pitchFamily="2" charset="2"/>
              <a:buChar char="u"/>
              <a:tabLst>
                <a:tab pos="241300" algn="l"/>
              </a:tabLst>
              <a:defRPr/>
            </a:pPr>
            <a:r>
              <a:rPr lang="en-US" sz="2600" dirty="0"/>
              <a:t>Install package: </a:t>
            </a:r>
            <a:r>
              <a:rPr lang="en-US" sz="2600" b="1" dirty="0"/>
              <a:t>dotnet-sdk-5.0 </a:t>
            </a:r>
            <a:r>
              <a:rPr lang="en-US" sz="2600" dirty="0"/>
              <a:t>and open </a:t>
            </a:r>
            <a:r>
              <a:rPr lang="en-US" sz="2600" b="1" dirty="0"/>
              <a:t>Terminal </a:t>
            </a:r>
            <a:r>
              <a:rPr lang="en-US" sz="2600" dirty="0"/>
              <a:t>dialog</a:t>
            </a:r>
            <a:r>
              <a:rPr lang="en-US" sz="2600" b="1" dirty="0"/>
              <a:t> </a:t>
            </a:r>
          </a:p>
        </p:txBody>
      </p:sp>
      <p:sp>
        <p:nvSpPr>
          <p:cNvPr id="19" name="Content Placeholder 2">
            <a:extLst>
              <a:ext uri="{FF2B5EF4-FFF2-40B4-BE49-F238E27FC236}">
                <a16:creationId xmlns:a16="http://schemas.microsoft.com/office/drawing/2014/main" id="{C3476C31-BBAE-4190-9648-C02CB60A24A6}"/>
              </a:ext>
            </a:extLst>
          </p:cNvPr>
          <p:cNvSpPr txBox="1">
            <a:spLocks/>
          </p:cNvSpPr>
          <p:nvPr/>
        </p:nvSpPr>
        <p:spPr>
          <a:xfrm rot="10800000" flipV="1">
            <a:off x="249361" y="4925875"/>
            <a:ext cx="5873729" cy="4449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dirty="0"/>
              <a:t>2. Run </a:t>
            </a:r>
            <a:r>
              <a:rPr lang="en-US" sz="2600" b="1" i="1" dirty="0" err="1"/>
              <a:t>HelloWorldApp</a:t>
            </a:r>
            <a:r>
              <a:rPr lang="en-US" sz="2600" b="1" i="1" dirty="0"/>
              <a:t> </a:t>
            </a:r>
            <a:r>
              <a:rPr lang="en-US" sz="2600" dirty="0"/>
              <a:t>application</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sp>
        <p:nvSpPr>
          <p:cNvPr id="17" name="Title 1">
            <a:extLst>
              <a:ext uri="{FF2B5EF4-FFF2-40B4-BE49-F238E27FC236}">
                <a16:creationId xmlns:a16="http://schemas.microsoft.com/office/drawing/2014/main" id="{EC46803B-63B8-4131-8B03-81783E877F29}"/>
              </a:ext>
            </a:extLst>
          </p:cNvPr>
          <p:cNvSpPr>
            <a:spLocks noGrp="1"/>
          </p:cNvSpPr>
          <p:nvPr>
            <p:ph type="title"/>
          </p:nvPr>
        </p:nvSpPr>
        <p:spPr>
          <a:xfrm>
            <a:off x="274000" y="675500"/>
            <a:ext cx="10515600" cy="575433"/>
          </a:xfrm>
        </p:spPr>
        <p:txBody>
          <a:bodyPr>
            <a:noAutofit/>
          </a:bodyPr>
          <a:lstStyle/>
          <a:p>
            <a:r>
              <a:rPr lang="en-US" altLang="ko-KR" sz="4000" b="1" dirty="0"/>
              <a:t>On Linux(Ubuntu 14.05) OS</a:t>
            </a:r>
            <a:endParaRPr lang="en-US" sz="4000" b="1" dirty="0"/>
          </a:p>
        </p:txBody>
      </p:sp>
      <p:pic>
        <p:nvPicPr>
          <p:cNvPr id="23" name="Picture 22">
            <a:extLst>
              <a:ext uri="{FF2B5EF4-FFF2-40B4-BE49-F238E27FC236}">
                <a16:creationId xmlns:a16="http://schemas.microsoft.com/office/drawing/2014/main" id="{9BB97D0B-FDCA-4C72-9293-8F6658FDF0B7}"/>
              </a:ext>
            </a:extLst>
          </p:cNvPr>
          <p:cNvPicPr>
            <a:picLocks noChangeAspect="1"/>
          </p:cNvPicPr>
          <p:nvPr/>
        </p:nvPicPr>
        <p:blipFill>
          <a:blip r:embed="rId2"/>
          <a:stretch>
            <a:fillRect/>
          </a:stretch>
        </p:blipFill>
        <p:spPr>
          <a:xfrm>
            <a:off x="679114" y="5432485"/>
            <a:ext cx="8006945" cy="894743"/>
          </a:xfrm>
          <a:prstGeom prst="rect">
            <a:avLst/>
          </a:prstGeom>
        </p:spPr>
      </p:pic>
      <p:sp>
        <p:nvSpPr>
          <p:cNvPr id="24" name="Rectangle 23">
            <a:extLst>
              <a:ext uri="{FF2B5EF4-FFF2-40B4-BE49-F238E27FC236}">
                <a16:creationId xmlns:a16="http://schemas.microsoft.com/office/drawing/2014/main" id="{AD27D82C-8A6E-46EF-9178-A7292259EFC3}"/>
              </a:ext>
            </a:extLst>
          </p:cNvPr>
          <p:cNvSpPr/>
          <p:nvPr/>
        </p:nvSpPr>
        <p:spPr>
          <a:xfrm>
            <a:off x="4466896" y="5453505"/>
            <a:ext cx="4067503" cy="316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43A60F43-3ADE-422C-9813-7C68C77EB6F4}"/>
              </a:ext>
            </a:extLst>
          </p:cNvPr>
          <p:cNvPicPr>
            <a:picLocks noChangeAspect="1"/>
          </p:cNvPicPr>
          <p:nvPr/>
        </p:nvPicPr>
        <p:blipFill>
          <a:blip r:embed="rId3"/>
          <a:stretch>
            <a:fillRect/>
          </a:stretch>
        </p:blipFill>
        <p:spPr>
          <a:xfrm>
            <a:off x="9369903" y="2343825"/>
            <a:ext cx="2572736" cy="2625674"/>
          </a:xfrm>
          <a:prstGeom prst="rect">
            <a:avLst/>
          </a:prstGeom>
        </p:spPr>
      </p:pic>
      <p:grpSp>
        <p:nvGrpSpPr>
          <p:cNvPr id="30" name="Group 29">
            <a:extLst>
              <a:ext uri="{FF2B5EF4-FFF2-40B4-BE49-F238E27FC236}">
                <a16:creationId xmlns:a16="http://schemas.microsoft.com/office/drawing/2014/main" id="{DC12F246-BD8F-48D0-ADA0-ED788204C3C1}"/>
              </a:ext>
            </a:extLst>
          </p:cNvPr>
          <p:cNvGrpSpPr/>
          <p:nvPr/>
        </p:nvGrpSpPr>
        <p:grpSpPr>
          <a:xfrm>
            <a:off x="679115" y="2292559"/>
            <a:ext cx="8006944" cy="2676940"/>
            <a:chOff x="679115" y="2292559"/>
            <a:chExt cx="8193646" cy="2515214"/>
          </a:xfrm>
        </p:grpSpPr>
        <p:pic>
          <p:nvPicPr>
            <p:cNvPr id="28" name="Picture 27">
              <a:extLst>
                <a:ext uri="{FF2B5EF4-FFF2-40B4-BE49-F238E27FC236}">
                  <a16:creationId xmlns:a16="http://schemas.microsoft.com/office/drawing/2014/main" id="{8B374354-91FB-49E3-9FC6-07B646DBA86D}"/>
                </a:ext>
              </a:extLst>
            </p:cNvPr>
            <p:cNvPicPr>
              <a:picLocks noChangeAspect="1"/>
            </p:cNvPicPr>
            <p:nvPr/>
          </p:nvPicPr>
          <p:blipFill>
            <a:blip r:embed="rId4"/>
            <a:stretch>
              <a:fillRect/>
            </a:stretch>
          </p:blipFill>
          <p:spPr>
            <a:xfrm>
              <a:off x="679115" y="2292559"/>
              <a:ext cx="8193646" cy="2515214"/>
            </a:xfrm>
            <a:prstGeom prst="rect">
              <a:avLst/>
            </a:prstGeom>
          </p:spPr>
        </p:pic>
        <p:sp>
          <p:nvSpPr>
            <p:cNvPr id="29" name="Rectangle 28">
              <a:extLst>
                <a:ext uri="{FF2B5EF4-FFF2-40B4-BE49-F238E27FC236}">
                  <a16:creationId xmlns:a16="http://schemas.microsoft.com/office/drawing/2014/main" id="{CAD84D60-83E4-4880-AA55-196554B513CC}"/>
                </a:ext>
              </a:extLst>
            </p:cNvPr>
            <p:cNvSpPr/>
            <p:nvPr/>
          </p:nvSpPr>
          <p:spPr>
            <a:xfrm>
              <a:off x="3581399" y="2742558"/>
              <a:ext cx="3838903" cy="2696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710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28652-2FF2-4B51-A310-DAF04644DC97}"/>
              </a:ext>
            </a:extLst>
          </p:cNvPr>
          <p:cNvSpPr>
            <a:spLocks noGrp="1"/>
          </p:cNvSpPr>
          <p:nvPr>
            <p:ph type="title"/>
          </p:nvPr>
        </p:nvSpPr>
        <p:spPr>
          <a:xfrm>
            <a:off x="585951" y="656944"/>
            <a:ext cx="11154104" cy="575433"/>
          </a:xfrm>
        </p:spPr>
        <p:txBody>
          <a:bodyPr>
            <a:noAutofit/>
          </a:bodyPr>
          <a:lstStyle/>
          <a:p>
            <a:r>
              <a:rPr lang="en-US" altLang="en-US" sz="4000" b="1" dirty="0"/>
              <a:t>Compilation Process .NET Application</a:t>
            </a:r>
            <a:endParaRPr lang="en-US" sz="4000" b="1" dirty="0"/>
          </a:p>
        </p:txBody>
      </p:sp>
      <p:sp>
        <p:nvSpPr>
          <p:cNvPr id="4" name="Date Placeholder 3">
            <a:extLst>
              <a:ext uri="{FF2B5EF4-FFF2-40B4-BE49-F238E27FC236}">
                <a16:creationId xmlns:a16="http://schemas.microsoft.com/office/drawing/2014/main" id="{7128CA7E-EEB0-40F7-86E2-1D46593D70DA}"/>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A38FD2F8-0CA5-4AF7-9BB2-1BC2B0718674}"/>
              </a:ext>
            </a:extLst>
          </p:cNvPr>
          <p:cNvSpPr>
            <a:spLocks noGrp="1"/>
          </p:cNvSpPr>
          <p:nvPr>
            <p:ph type="sldNum" sz="quarter" idx="12"/>
          </p:nvPr>
        </p:nvSpPr>
        <p:spPr/>
        <p:txBody>
          <a:bodyPr/>
          <a:lstStyle/>
          <a:p>
            <a:fld id="{CC0149FD-98BB-4821-915B-09C9BFE4B727}" type="slidenum">
              <a:rPr lang="en-US" smtClean="0"/>
              <a:pPr/>
              <a:t>39</a:t>
            </a:fld>
            <a:endParaRPr lang="en-US" dirty="0"/>
          </a:p>
        </p:txBody>
      </p:sp>
      <p:pic>
        <p:nvPicPr>
          <p:cNvPr id="8" name="Picture 7">
            <a:extLst>
              <a:ext uri="{FF2B5EF4-FFF2-40B4-BE49-F238E27FC236}">
                <a16:creationId xmlns:a16="http://schemas.microsoft.com/office/drawing/2014/main" id="{F22BB0A8-416E-4A7C-8C4A-3A6B208EE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118" y="1368747"/>
            <a:ext cx="9905763" cy="503864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0727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923320" cy="575433"/>
          </a:xfrm>
        </p:spPr>
        <p:txBody>
          <a:bodyPr>
            <a:normAutofit fontScale="90000"/>
          </a:bodyPr>
          <a:lstStyle/>
          <a:p>
            <a:r>
              <a:rPr lang="en-US" b="1"/>
              <a:t>Introduction to .NET Framework</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22377" y="1434492"/>
            <a:ext cx="8374372" cy="492442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212121"/>
                </a:solidFill>
              </a:rPr>
              <a:t>Microsoft </a:t>
            </a:r>
            <a:r>
              <a:rPr lang="en-US" sz="2600" b="1" dirty="0">
                <a:solidFill>
                  <a:srgbClr val="212121"/>
                </a:solidFill>
              </a:rPr>
              <a:t>.NET Framework </a:t>
            </a:r>
            <a:r>
              <a:rPr lang="en-US" sz="2600" b="1" dirty="0">
                <a:latin typeface="+mj-lt"/>
              </a:rPr>
              <a:t>1.0 </a:t>
            </a:r>
            <a:r>
              <a:rPr lang="en-US" sz="2600" dirty="0">
                <a:latin typeface="+mj-lt"/>
              </a:rPr>
              <a:t>was released Feb 13,  2002 </a:t>
            </a:r>
            <a:r>
              <a:rPr lang="en-US" sz="2600" dirty="0">
                <a:solidFill>
                  <a:srgbClr val="212121"/>
                </a:solidFill>
              </a:rPr>
              <a:t>is the original implementation of .NET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Developed and run-on Windows platform only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Closed</a:t>
            </a:r>
          </a:p>
          <a:p>
            <a:pPr marL="342900" lvl="1" indent="-342900" algn="just" fontAlgn="auto">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It supports ASP.NET Web Forms, WinForms, WCF, Silverlight,</a:t>
            </a:r>
            <a:r>
              <a:rPr lang="en-US" altLang="en-US" sz="2600" dirty="0">
                <a:latin typeface="+mj-lt"/>
              </a:rPr>
              <a:t> WPF, LINQ, ADO.NET Entity Framework, Parallel LINQ, Task Parallel Library</a:t>
            </a:r>
            <a:r>
              <a:rPr lang="en-US" altLang="en-US" sz="2600">
                <a:latin typeface="+mj-lt"/>
              </a:rPr>
              <a:t>, </a:t>
            </a:r>
            <a:r>
              <a:rPr lang="en-US" sz="2600">
                <a:latin typeface="+mj-lt"/>
              </a:rPr>
              <a:t>etc</a:t>
            </a:r>
            <a:endParaRPr lang="en-US" sz="2600" dirty="0">
              <a:latin typeface="+mj-lt"/>
            </a:endParaRPr>
          </a:p>
          <a:p>
            <a:pPr marL="342900" lvl="1"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212121"/>
                </a:solidFill>
              </a:rPr>
              <a:t>The .</a:t>
            </a:r>
            <a:r>
              <a:rPr lang="en-US" sz="2600" b="1" dirty="0">
                <a:solidFill>
                  <a:srgbClr val="212121"/>
                </a:solidFill>
              </a:rPr>
              <a:t>NET Framework 4.8 </a:t>
            </a:r>
            <a:r>
              <a:rPr lang="en-US" sz="2600" dirty="0">
                <a:solidFill>
                  <a:srgbClr val="212121"/>
                </a:solidFill>
              </a:rPr>
              <a:t>version was released on April 18, 2019 </a:t>
            </a:r>
            <a:endParaRPr lang="en-US" sz="2600" dirty="0">
              <a:latin typeface="+mj-lt"/>
            </a:endParaRPr>
          </a:p>
        </p:txBody>
      </p:sp>
      <p:graphicFrame>
        <p:nvGraphicFramePr>
          <p:cNvPr id="8" name="Diagram 7">
            <a:extLst>
              <a:ext uri="{FF2B5EF4-FFF2-40B4-BE49-F238E27FC236}">
                <a16:creationId xmlns:a16="http://schemas.microsoft.com/office/drawing/2014/main" id="{36855CB8-4BCB-454B-BAD3-8F6AC4B8680F}"/>
              </a:ext>
            </a:extLst>
          </p:cNvPr>
          <p:cNvGraphicFramePr/>
          <p:nvPr>
            <p:extLst>
              <p:ext uri="{D42A27DB-BD31-4B8C-83A1-F6EECF244321}">
                <p14:modId xmlns:p14="http://schemas.microsoft.com/office/powerpoint/2010/main" val="1447722687"/>
              </p:ext>
            </p:extLst>
          </p:nvPr>
        </p:nvGraphicFramePr>
        <p:xfrm>
          <a:off x="8717589" y="1019423"/>
          <a:ext cx="3432370" cy="5534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2607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sp>
        <p:nvSpPr>
          <p:cNvPr id="10" name="TextBox 9">
            <a:extLst>
              <a:ext uri="{FF2B5EF4-FFF2-40B4-BE49-F238E27FC236}">
                <a16:creationId xmlns:a16="http://schemas.microsoft.com/office/drawing/2014/main" id="{574CCE1A-789F-4282-8E05-7118E2C2724D}"/>
              </a:ext>
            </a:extLst>
          </p:cNvPr>
          <p:cNvSpPr txBox="1"/>
          <p:nvPr/>
        </p:nvSpPr>
        <p:spPr>
          <a:xfrm>
            <a:off x="-49160" y="1402928"/>
            <a:ext cx="12192000" cy="5186035"/>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The compiler used by the dotnet CLI tool converts .NET source code(C#/VB/C++,..)  into </a:t>
            </a:r>
            <a:r>
              <a:rPr lang="en-US" sz="2600" b="1" dirty="0">
                <a:solidFill>
                  <a:srgbClr val="111111"/>
                </a:solidFill>
                <a:latin typeface="+mj-lt"/>
              </a:rPr>
              <a:t>Intermediate Language </a:t>
            </a:r>
            <a:r>
              <a:rPr lang="en-US" sz="2600" dirty="0">
                <a:solidFill>
                  <a:srgbClr val="111111"/>
                </a:solidFill>
                <a:latin typeface="+mj-lt"/>
              </a:rPr>
              <a:t>(IL) code, and stores the IL in an assembly (a </a:t>
            </a:r>
            <a:r>
              <a:rPr lang="en-US" sz="2600" b="1" dirty="0">
                <a:solidFill>
                  <a:srgbClr val="111111"/>
                </a:solidFill>
                <a:latin typeface="+mj-lt"/>
              </a:rPr>
              <a:t>DLL</a:t>
            </a:r>
            <a:r>
              <a:rPr lang="en-US" sz="2600" dirty="0">
                <a:solidFill>
                  <a:srgbClr val="111111"/>
                </a:solidFill>
                <a:latin typeface="+mj-lt"/>
              </a:rPr>
              <a:t> or </a:t>
            </a:r>
            <a:r>
              <a:rPr lang="en-US" sz="2600" b="1" dirty="0">
                <a:solidFill>
                  <a:srgbClr val="111111"/>
                </a:solidFill>
                <a:latin typeface="+mj-lt"/>
              </a:rPr>
              <a:t>EXE</a:t>
            </a:r>
            <a:r>
              <a:rPr lang="en-US" sz="2600" dirty="0">
                <a:solidFill>
                  <a:srgbClr val="111111"/>
                </a:solidFill>
                <a:latin typeface="+mj-lt"/>
              </a:rPr>
              <a:t> </a:t>
            </a:r>
            <a:r>
              <a:rPr lang="en-US" sz="2600">
                <a:solidFill>
                  <a:srgbClr val="111111"/>
                </a:solidFill>
                <a:latin typeface="+mj-lt"/>
              </a:rPr>
              <a:t>file)</a:t>
            </a:r>
            <a:endParaRPr lang="en-US" sz="2600" dirty="0">
              <a:solidFill>
                <a:srgbClr val="111111"/>
              </a:solidFill>
              <a:latin typeface="+mj-lt"/>
            </a:endParaRPr>
          </a:p>
          <a:p>
            <a:pPr marL="747713" indent="-347663" algn="just">
              <a:spcBef>
                <a:spcPts val="1000"/>
              </a:spcBef>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rPr>
              <a:t>IL code statements are like assembly language instructions, but they are executed by .NET Core's virtual machine, known as </a:t>
            </a:r>
            <a:r>
              <a:rPr lang="en-US" sz="2300">
                <a:solidFill>
                  <a:srgbClr val="111111"/>
                </a:solidFill>
              </a:rPr>
              <a:t>the </a:t>
            </a:r>
            <a:r>
              <a:rPr lang="en-US" sz="2300" b="1">
                <a:solidFill>
                  <a:srgbClr val="111111"/>
                </a:solidFill>
              </a:rPr>
              <a:t>CoreCLR</a:t>
            </a:r>
            <a:endParaRPr lang="en-US" sz="2300" dirty="0">
              <a:solidFill>
                <a:srgbClr val="111111"/>
              </a:solidFill>
            </a:endParaRP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At runtime, the </a:t>
            </a:r>
            <a:r>
              <a:rPr lang="en-US" sz="2600" b="1" dirty="0" err="1">
                <a:solidFill>
                  <a:srgbClr val="111111"/>
                </a:solidFill>
                <a:latin typeface="+mj-lt"/>
              </a:rPr>
              <a:t>CoreCLR</a:t>
            </a:r>
            <a:r>
              <a:rPr lang="en-US" sz="2600" dirty="0">
                <a:solidFill>
                  <a:srgbClr val="111111"/>
                </a:solidFill>
                <a:latin typeface="+mj-lt"/>
              </a:rPr>
              <a:t> loads the IL code from the assembly, JIT compiles it into native CPU instructions, and then it is executed by the CPU on </a:t>
            </a:r>
            <a:r>
              <a:rPr lang="en-US" sz="2600">
                <a:solidFill>
                  <a:srgbClr val="111111"/>
                </a:solidFill>
                <a:latin typeface="+mj-lt"/>
              </a:rPr>
              <a:t>your machine</a:t>
            </a:r>
            <a:endParaRPr lang="en-US" sz="2600" dirty="0">
              <a:solidFill>
                <a:srgbClr val="111111"/>
              </a:solidFill>
              <a:latin typeface="+mj-lt"/>
            </a:endParaRP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The benefit of this two-step compilation process is that Microsoft can create CLRs for Linux and macOS as well as for Windows. The same IL code runs everywhere because of the second compilation process that generates code for the native operating system </a:t>
            </a:r>
            <a:r>
              <a:rPr lang="en-US" sz="2600">
                <a:solidFill>
                  <a:srgbClr val="111111"/>
                </a:solidFill>
                <a:latin typeface="+mj-lt"/>
              </a:rPr>
              <a:t>and CPU, etc</a:t>
            </a:r>
            <a:endParaRPr lang="en-US" sz="2600" dirty="0">
              <a:solidFill>
                <a:srgbClr val="111111"/>
              </a:solidFill>
              <a:latin typeface="+mj-lt"/>
            </a:endParaRPr>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417785" y="698985"/>
            <a:ext cx="11154104" cy="575433"/>
          </a:xfrm>
        </p:spPr>
        <p:txBody>
          <a:bodyPr>
            <a:noAutofit/>
          </a:bodyPr>
          <a:lstStyle/>
          <a:p>
            <a:r>
              <a:rPr lang="en-US" altLang="en-US" sz="4000" b="1" dirty="0"/>
              <a:t>Compilation Process .NET Application</a:t>
            </a:r>
            <a:endParaRPr lang="en-US" sz="4000" b="1" dirty="0"/>
          </a:p>
        </p:txBody>
      </p:sp>
    </p:spTree>
    <p:extLst>
      <p:ext uri="{BB962C8B-B14F-4D97-AF65-F5344CB8AC3E}">
        <p14:creationId xmlns:p14="http://schemas.microsoft.com/office/powerpoint/2010/main" val="2328101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10" name="TextBox 9">
            <a:extLst>
              <a:ext uri="{FF2B5EF4-FFF2-40B4-BE49-F238E27FC236}">
                <a16:creationId xmlns:a16="http://schemas.microsoft.com/office/drawing/2014/main" id="{574CCE1A-789F-4282-8E05-7118E2C2724D}"/>
              </a:ext>
            </a:extLst>
          </p:cNvPr>
          <p:cNvSpPr txBox="1"/>
          <p:nvPr/>
        </p:nvSpPr>
        <p:spPr>
          <a:xfrm>
            <a:off x="-1" y="1455643"/>
            <a:ext cx="12098317" cy="1728044"/>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CIL is a platform-neutral intermediate language (formerly called Microsoft Intermediate Language or MSIL) that represents the intermediate language binary instruction set defined by the CLI. It is a stack-based object-oriented assembly language that represents the code in byte-code format</a:t>
            </a:r>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42603"/>
            <a:ext cx="11154104" cy="575433"/>
          </a:xfrm>
        </p:spPr>
        <p:txBody>
          <a:bodyPr>
            <a:noAutofit/>
          </a:bodyPr>
          <a:lstStyle/>
          <a:p>
            <a:r>
              <a:rPr lang="en-US" sz="4000" b="1" dirty="0"/>
              <a:t>Common Intermediate Language (CIL)</a:t>
            </a:r>
          </a:p>
        </p:txBody>
      </p:sp>
      <p:pic>
        <p:nvPicPr>
          <p:cNvPr id="6" name="Picture 5">
            <a:extLst>
              <a:ext uri="{FF2B5EF4-FFF2-40B4-BE49-F238E27FC236}">
                <a16:creationId xmlns:a16="http://schemas.microsoft.com/office/drawing/2014/main" id="{80A74B34-9A95-4800-9356-6DF8E3917FCB}"/>
              </a:ext>
            </a:extLst>
          </p:cNvPr>
          <p:cNvPicPr>
            <a:picLocks noChangeAspect="1"/>
          </p:cNvPicPr>
          <p:nvPr/>
        </p:nvPicPr>
        <p:blipFill>
          <a:blip r:embed="rId3"/>
          <a:stretch>
            <a:fillRect/>
          </a:stretch>
        </p:blipFill>
        <p:spPr>
          <a:xfrm>
            <a:off x="327192" y="3343891"/>
            <a:ext cx="4444501" cy="2345709"/>
          </a:xfrm>
          <a:prstGeom prst="rect">
            <a:avLst/>
          </a:prstGeom>
          <a:ln>
            <a:solidFill>
              <a:schemeClr val="accent1"/>
            </a:solidFill>
          </a:ln>
        </p:spPr>
      </p:pic>
      <p:pic>
        <p:nvPicPr>
          <p:cNvPr id="11" name="Picture 10">
            <a:extLst>
              <a:ext uri="{FF2B5EF4-FFF2-40B4-BE49-F238E27FC236}">
                <a16:creationId xmlns:a16="http://schemas.microsoft.com/office/drawing/2014/main" id="{7908B8C1-0C88-4E11-A817-D41DBDEEC41C}"/>
              </a:ext>
            </a:extLst>
          </p:cNvPr>
          <p:cNvPicPr>
            <a:picLocks noChangeAspect="1"/>
          </p:cNvPicPr>
          <p:nvPr/>
        </p:nvPicPr>
        <p:blipFill>
          <a:blip r:embed="rId4"/>
          <a:stretch>
            <a:fillRect/>
          </a:stretch>
        </p:blipFill>
        <p:spPr>
          <a:xfrm>
            <a:off x="4992414" y="3343891"/>
            <a:ext cx="7105903" cy="2345708"/>
          </a:xfrm>
          <a:prstGeom prst="rect">
            <a:avLst/>
          </a:prstGeom>
          <a:ln>
            <a:solidFill>
              <a:schemeClr val="accent1"/>
            </a:solidFill>
          </a:ln>
        </p:spPr>
      </p:pic>
      <p:sp>
        <p:nvSpPr>
          <p:cNvPr id="12" name="TextBox 11">
            <a:extLst>
              <a:ext uri="{FF2B5EF4-FFF2-40B4-BE49-F238E27FC236}">
                <a16:creationId xmlns:a16="http://schemas.microsoft.com/office/drawing/2014/main" id="{7ED9D3DA-ECC8-4106-93B3-5DEDDAC55FF6}"/>
              </a:ext>
            </a:extLst>
          </p:cNvPr>
          <p:cNvSpPr txBox="1"/>
          <p:nvPr/>
        </p:nvSpPr>
        <p:spPr>
          <a:xfrm>
            <a:off x="1322989" y="5786306"/>
            <a:ext cx="2258411" cy="446276"/>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300" i="1" u="sng" dirty="0">
                <a:solidFill>
                  <a:srgbClr val="111111"/>
                </a:solidFill>
                <a:latin typeface="+mj-lt"/>
              </a:rPr>
              <a:t>C# source code</a:t>
            </a:r>
          </a:p>
        </p:txBody>
      </p:sp>
      <p:sp>
        <p:nvSpPr>
          <p:cNvPr id="13" name="TextBox 12">
            <a:extLst>
              <a:ext uri="{FF2B5EF4-FFF2-40B4-BE49-F238E27FC236}">
                <a16:creationId xmlns:a16="http://schemas.microsoft.com/office/drawing/2014/main" id="{4E1FA9A0-010E-40FF-B46D-A848DC3A9E2C}"/>
              </a:ext>
            </a:extLst>
          </p:cNvPr>
          <p:cNvSpPr txBox="1"/>
          <p:nvPr/>
        </p:nvSpPr>
        <p:spPr>
          <a:xfrm>
            <a:off x="8261705" y="5786305"/>
            <a:ext cx="1681082" cy="446276"/>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300" i="1" u="sng" dirty="0">
                <a:solidFill>
                  <a:srgbClr val="111111"/>
                </a:solidFill>
                <a:latin typeface="+mj-lt"/>
              </a:rPr>
              <a:t>MSIL code</a:t>
            </a:r>
          </a:p>
        </p:txBody>
      </p:sp>
    </p:spTree>
    <p:extLst>
      <p:ext uri="{BB962C8B-B14F-4D97-AF65-F5344CB8AC3E}">
        <p14:creationId xmlns:p14="http://schemas.microsoft.com/office/powerpoint/2010/main" val="2935508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677966"/>
            <a:ext cx="11154104" cy="575433"/>
          </a:xfrm>
        </p:spPr>
        <p:txBody>
          <a:bodyPr>
            <a:noAutofit/>
          </a:bodyPr>
          <a:lstStyle/>
          <a:p>
            <a:r>
              <a:rPr lang="en-US" sz="4000" b="1" dirty="0"/>
              <a:t>Introduction to Visual Studio.NET</a:t>
            </a:r>
          </a:p>
        </p:txBody>
      </p:sp>
      <p:sp>
        <p:nvSpPr>
          <p:cNvPr id="13" name="TextBox 12">
            <a:extLst>
              <a:ext uri="{FF2B5EF4-FFF2-40B4-BE49-F238E27FC236}">
                <a16:creationId xmlns:a16="http://schemas.microsoft.com/office/drawing/2014/main" id="{794B0636-141A-48F4-9618-4F89090694F3}"/>
              </a:ext>
            </a:extLst>
          </p:cNvPr>
          <p:cNvSpPr txBox="1"/>
          <p:nvPr/>
        </p:nvSpPr>
        <p:spPr>
          <a:xfrm>
            <a:off x="-29495" y="1471718"/>
            <a:ext cx="12192000" cy="169277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0" i="0" dirty="0">
                <a:solidFill>
                  <a:srgbClr val="262524"/>
                </a:solidFill>
                <a:effectLst/>
                <a:latin typeface="+mj-lt"/>
              </a:rPr>
              <a:t>Visual Studio is one of the most famous IDE’s has been using for the last few years. Microsoft developed it. It is used to create a computer program, web applications, and EXE files, etc. The first version of its kind was launched in 1997. And now the latest version available in the market is Visual </a:t>
            </a:r>
            <a:r>
              <a:rPr lang="en-US" sz="2600" b="0" i="0">
                <a:solidFill>
                  <a:srgbClr val="262524"/>
                </a:solidFill>
                <a:effectLst/>
                <a:latin typeface="+mj-lt"/>
              </a:rPr>
              <a:t>Studio 2019</a:t>
            </a:r>
            <a:endParaRPr lang="en-US" sz="2600" dirty="0">
              <a:solidFill>
                <a:srgbClr val="111111"/>
              </a:solidFill>
              <a:latin typeface="+mj-lt"/>
            </a:endParaRPr>
          </a:p>
        </p:txBody>
      </p:sp>
      <p:pic>
        <p:nvPicPr>
          <p:cNvPr id="7" name="Picture 6">
            <a:extLst>
              <a:ext uri="{FF2B5EF4-FFF2-40B4-BE49-F238E27FC236}">
                <a16:creationId xmlns:a16="http://schemas.microsoft.com/office/drawing/2014/main" id="{28109760-BB7A-4D07-BEB2-953ED1990A3D}"/>
              </a:ext>
            </a:extLst>
          </p:cNvPr>
          <p:cNvPicPr>
            <a:picLocks noChangeAspect="1"/>
          </p:cNvPicPr>
          <p:nvPr/>
        </p:nvPicPr>
        <p:blipFill>
          <a:blip r:embed="rId3"/>
          <a:stretch>
            <a:fillRect/>
          </a:stretch>
        </p:blipFill>
        <p:spPr>
          <a:xfrm>
            <a:off x="241738" y="3212021"/>
            <a:ext cx="5118537" cy="1347078"/>
          </a:xfrm>
          <a:prstGeom prst="rect">
            <a:avLst/>
          </a:prstGeom>
        </p:spPr>
      </p:pic>
      <p:pic>
        <p:nvPicPr>
          <p:cNvPr id="12" name="Picture 11">
            <a:extLst>
              <a:ext uri="{FF2B5EF4-FFF2-40B4-BE49-F238E27FC236}">
                <a16:creationId xmlns:a16="http://schemas.microsoft.com/office/drawing/2014/main" id="{B524711F-1FAF-4C13-8E95-A67BD8D676E0}"/>
              </a:ext>
            </a:extLst>
          </p:cNvPr>
          <p:cNvPicPr>
            <a:picLocks noChangeAspect="1"/>
          </p:cNvPicPr>
          <p:nvPr/>
        </p:nvPicPr>
        <p:blipFill>
          <a:blip r:embed="rId4"/>
          <a:stretch>
            <a:fillRect/>
          </a:stretch>
        </p:blipFill>
        <p:spPr>
          <a:xfrm>
            <a:off x="6067933" y="3278917"/>
            <a:ext cx="6124067" cy="3154004"/>
          </a:xfrm>
          <a:prstGeom prst="rect">
            <a:avLst/>
          </a:prstGeom>
        </p:spPr>
      </p:pic>
      <p:sp>
        <p:nvSpPr>
          <p:cNvPr id="8" name="Oval 7">
            <a:extLst>
              <a:ext uri="{FF2B5EF4-FFF2-40B4-BE49-F238E27FC236}">
                <a16:creationId xmlns:a16="http://schemas.microsoft.com/office/drawing/2014/main" id="{4F772623-462E-4002-B6D7-653FA9AFFFBF}"/>
              </a:ext>
            </a:extLst>
          </p:cNvPr>
          <p:cNvSpPr/>
          <p:nvPr/>
        </p:nvSpPr>
        <p:spPr>
          <a:xfrm>
            <a:off x="9551276" y="874482"/>
            <a:ext cx="2401614"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Tree>
    <p:extLst>
      <p:ext uri="{BB962C8B-B14F-4D97-AF65-F5344CB8AC3E}">
        <p14:creationId xmlns:p14="http://schemas.microsoft.com/office/powerpoint/2010/main" val="800518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a:t>Introduction to Visual Studio.NET</a:t>
            </a:r>
          </a:p>
        </p:txBody>
      </p:sp>
      <p:sp>
        <p:nvSpPr>
          <p:cNvPr id="13" name="TextBox 12">
            <a:extLst>
              <a:ext uri="{FF2B5EF4-FFF2-40B4-BE49-F238E27FC236}">
                <a16:creationId xmlns:a16="http://schemas.microsoft.com/office/drawing/2014/main" id="{794B0636-141A-48F4-9618-4F89090694F3}"/>
              </a:ext>
            </a:extLst>
          </p:cNvPr>
          <p:cNvSpPr txBox="1"/>
          <p:nvPr/>
        </p:nvSpPr>
        <p:spPr>
          <a:xfrm>
            <a:off x="0" y="1808908"/>
            <a:ext cx="12064181"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i="0" dirty="0">
                <a:solidFill>
                  <a:srgbClr val="262524"/>
                </a:solidFill>
                <a:effectLst/>
                <a:latin typeface="+mj-lt"/>
              </a:rPr>
              <a:t>New User Experienced Start Window</a:t>
            </a:r>
            <a:r>
              <a:rPr lang="en-US" sz="2600" b="0" i="0" dirty="0">
                <a:solidFill>
                  <a:srgbClr val="262524"/>
                </a:solidFill>
                <a:effectLst/>
                <a:latin typeface="+mj-lt"/>
              </a:rPr>
              <a:t>: Check out the code, Open a project, Open a folder and Create a new project   </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i="0" dirty="0">
                <a:solidFill>
                  <a:srgbClr val="262524"/>
                </a:solidFill>
                <a:effectLst/>
                <a:latin typeface="+mj-lt"/>
              </a:rPr>
              <a:t>Visual Studio Live Share</a:t>
            </a:r>
            <a:r>
              <a:rPr lang="en-US" sz="2600" dirty="0">
                <a:solidFill>
                  <a:srgbClr val="262524"/>
                </a:solidFill>
                <a:latin typeface="+mj-lt"/>
              </a:rPr>
              <a:t>: Live Share is a developer service in Visual Studio 2019. This feature directly enables to share code context and debugging process with your teammates and get live access within Visual Studio itself like Google </a:t>
            </a:r>
            <a:r>
              <a:rPr lang="en-US" sz="2600">
                <a:solidFill>
                  <a:srgbClr val="262524"/>
                </a:solidFill>
                <a:latin typeface="+mj-lt"/>
              </a:rPr>
              <a:t>document services</a:t>
            </a:r>
            <a:endParaRPr lang="en-US" sz="2600" dirty="0">
              <a:solidFill>
                <a:srgbClr val="262524"/>
              </a:solidFill>
              <a:latin typeface="+mj-lt"/>
            </a:endParaRP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262524"/>
                </a:solidFill>
                <a:latin typeface="+mj-lt"/>
              </a:rPr>
              <a:t>Improved Refactoring: </a:t>
            </a:r>
            <a:r>
              <a:rPr lang="en-US" sz="2600" dirty="0">
                <a:solidFill>
                  <a:srgbClr val="262524"/>
                </a:solidFill>
                <a:latin typeface="+mj-lt"/>
              </a:rPr>
              <a:t>Refactoring in any IDE will highly helpful for developers. In Visual Studio 2019 these </a:t>
            </a:r>
            <a:r>
              <a:rPr lang="en-US" sz="2600" dirty="0" err="1">
                <a:solidFill>
                  <a:srgbClr val="262524"/>
                </a:solidFill>
                <a:latin typeface="+mj-lt"/>
              </a:rPr>
              <a:t>refactorings</a:t>
            </a:r>
            <a:r>
              <a:rPr lang="en-US" sz="2600" dirty="0">
                <a:solidFill>
                  <a:srgbClr val="262524"/>
                </a:solidFill>
                <a:latin typeface="+mj-lt"/>
              </a:rPr>
              <a:t> will come up with new advanced features, and these are used to organize your code in a </a:t>
            </a:r>
            <a:r>
              <a:rPr lang="en-US" sz="2600">
                <a:solidFill>
                  <a:srgbClr val="262524"/>
                </a:solidFill>
                <a:latin typeface="+mj-lt"/>
              </a:rPr>
              <a:t>structured manner</a:t>
            </a:r>
            <a:endParaRPr lang="en-US" sz="2600" dirty="0">
              <a:solidFill>
                <a:srgbClr val="111111"/>
              </a:solidFill>
              <a:latin typeface="+mj-lt"/>
            </a:endParaRPr>
          </a:p>
        </p:txBody>
      </p:sp>
      <p:sp>
        <p:nvSpPr>
          <p:cNvPr id="6" name="Oval 5">
            <a:extLst>
              <a:ext uri="{FF2B5EF4-FFF2-40B4-BE49-F238E27FC236}">
                <a16:creationId xmlns:a16="http://schemas.microsoft.com/office/drawing/2014/main" id="{C11014F5-2B5C-4805-968C-AB58D9C1BC45}"/>
              </a:ext>
            </a:extLst>
          </p:cNvPr>
          <p:cNvSpPr/>
          <p:nvPr/>
        </p:nvSpPr>
        <p:spPr>
          <a:xfrm>
            <a:off x="9393622" y="1007722"/>
            <a:ext cx="2401614"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Tree>
    <p:extLst>
      <p:ext uri="{BB962C8B-B14F-4D97-AF65-F5344CB8AC3E}">
        <p14:creationId xmlns:p14="http://schemas.microsoft.com/office/powerpoint/2010/main" val="2630017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04739"/>
            <a:ext cx="11154104" cy="575433"/>
          </a:xfrm>
        </p:spPr>
        <p:txBody>
          <a:bodyPr>
            <a:noAutofit/>
          </a:bodyPr>
          <a:lstStyle/>
          <a:p>
            <a:r>
              <a:rPr lang="en-US" sz="4000" b="1" dirty="0"/>
              <a:t>Introduction to Visual Studio.NET</a:t>
            </a:r>
          </a:p>
        </p:txBody>
      </p:sp>
      <p:sp>
        <p:nvSpPr>
          <p:cNvPr id="13" name="TextBox 12">
            <a:extLst>
              <a:ext uri="{FF2B5EF4-FFF2-40B4-BE49-F238E27FC236}">
                <a16:creationId xmlns:a16="http://schemas.microsoft.com/office/drawing/2014/main" id="{794B0636-141A-48F4-9618-4F89090694F3}"/>
              </a:ext>
            </a:extLst>
          </p:cNvPr>
          <p:cNvSpPr txBox="1"/>
          <p:nvPr/>
        </p:nvSpPr>
        <p:spPr>
          <a:xfrm>
            <a:off x="-49160" y="1266634"/>
            <a:ext cx="11779045" cy="5306261"/>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dirty="0">
                <a:solidFill>
                  <a:srgbClr val="262524"/>
                </a:solidFill>
                <a:latin typeface="+mj-lt"/>
              </a:rPr>
              <a:t>Enhanced Search Experience</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Search Feature While in Debugging</a:t>
            </a:r>
            <a:endParaRPr lang="en-US" sz="2800" dirty="0">
              <a:solidFill>
                <a:srgbClr val="262524"/>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dirty="0">
                <a:solidFill>
                  <a:srgbClr val="262524"/>
                </a:solidFill>
                <a:latin typeface="+mj-lt"/>
              </a:rPr>
              <a:t>Visual Studio </a:t>
            </a:r>
            <a:r>
              <a:rPr lang="en-US" sz="2800" dirty="0" err="1">
                <a:solidFill>
                  <a:srgbClr val="262524"/>
                </a:solidFill>
                <a:latin typeface="+mj-lt"/>
              </a:rPr>
              <a:t>IntelliCode</a:t>
            </a:r>
            <a:endParaRPr lang="en-US" sz="2800" dirty="0">
              <a:solidFill>
                <a:srgbClr val="262524"/>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Code cleanup in One Click</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Integrated Code Reviews in Development</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Per Monitor Aware Rendering(PMA)</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New Delivery Model for SQL Server Data Tools</a:t>
            </a:r>
            <a:endParaRPr lang="en-US" sz="2800" dirty="0">
              <a:solidFill>
                <a:srgbClr val="111111"/>
              </a:solidFill>
              <a:latin typeface="+mj-lt"/>
            </a:endParaRPr>
          </a:p>
        </p:txBody>
      </p:sp>
    </p:spTree>
    <p:extLst>
      <p:ext uri="{BB962C8B-B14F-4D97-AF65-F5344CB8AC3E}">
        <p14:creationId xmlns:p14="http://schemas.microsoft.com/office/powerpoint/2010/main" val="3755390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a:t>Introduction to </a:t>
            </a:r>
            <a:r>
              <a:rPr lang="en-US" sz="4000" b="1" dirty="0" err="1"/>
              <a:t>Nuget</a:t>
            </a:r>
            <a:r>
              <a:rPr lang="en-US" sz="4000" b="1" dirty="0"/>
              <a:t> packages</a:t>
            </a:r>
          </a:p>
        </p:txBody>
      </p:sp>
      <p:sp>
        <p:nvSpPr>
          <p:cNvPr id="13" name="TextBox 12">
            <a:extLst>
              <a:ext uri="{FF2B5EF4-FFF2-40B4-BE49-F238E27FC236}">
                <a16:creationId xmlns:a16="http://schemas.microsoft.com/office/drawing/2014/main" id="{794B0636-141A-48F4-9618-4F89090694F3}"/>
              </a:ext>
            </a:extLst>
          </p:cNvPr>
          <p:cNvSpPr txBox="1"/>
          <p:nvPr/>
        </p:nvSpPr>
        <p:spPr>
          <a:xfrm>
            <a:off x="-39664" y="1414636"/>
            <a:ext cx="12153008" cy="212878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.NET is split into a set of packages, distributed using a Microsoft supported package management technology named NuGet. Each of these packages represents a single assembly of the </a:t>
            </a:r>
            <a:r>
              <a:rPr lang="en-US" sz="2600">
                <a:solidFill>
                  <a:srgbClr val="111111"/>
                </a:solidFill>
                <a:latin typeface="+mj-lt"/>
              </a:rPr>
              <a:t>same name </a:t>
            </a:r>
            <a:endParaRPr lang="en-US" sz="2600" dirty="0">
              <a:solidFill>
                <a:srgbClr val="111111"/>
              </a:solidFill>
              <a:latin typeface="+mj-lt"/>
            </a:endParaRPr>
          </a:p>
          <a:p>
            <a:pPr marL="568325" indent="-222250" algn="just">
              <a:spcBef>
                <a:spcPts val="1000"/>
              </a:spcBef>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For example, the </a:t>
            </a:r>
            <a:r>
              <a:rPr lang="en-US" sz="2300" dirty="0" err="1">
                <a:solidFill>
                  <a:srgbClr val="111111"/>
                </a:solidFill>
                <a:latin typeface="+mj-lt"/>
              </a:rPr>
              <a:t>System.Collections</a:t>
            </a:r>
            <a:r>
              <a:rPr lang="en-US" sz="2300" dirty="0">
                <a:solidFill>
                  <a:srgbClr val="111111"/>
                </a:solidFill>
                <a:latin typeface="+mj-lt"/>
              </a:rPr>
              <a:t> package contains the System.Collections.</a:t>
            </a:r>
            <a:r>
              <a:rPr lang="en-US" sz="2300">
                <a:solidFill>
                  <a:srgbClr val="111111"/>
                </a:solidFill>
                <a:latin typeface="+mj-lt"/>
              </a:rPr>
              <a:t>dll assembly</a:t>
            </a:r>
            <a:endParaRPr lang="en-US" sz="2300" dirty="0">
              <a:solidFill>
                <a:srgbClr val="111111"/>
              </a:solidFill>
              <a:latin typeface="+mj-lt"/>
            </a:endParaRPr>
          </a:p>
        </p:txBody>
      </p:sp>
      <p:pic>
        <p:nvPicPr>
          <p:cNvPr id="1026" name="Picture 2" descr="Relationship between package creators, package hosts, and package consumers">
            <a:extLst>
              <a:ext uri="{FF2B5EF4-FFF2-40B4-BE49-F238E27FC236}">
                <a16:creationId xmlns:a16="http://schemas.microsoft.com/office/drawing/2014/main" id="{6F11AB43-4922-4A38-A53C-B086EE370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382" y="3478160"/>
            <a:ext cx="8365754" cy="2955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76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1/3/2022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a:t>Introduction to </a:t>
            </a:r>
            <a:r>
              <a:rPr lang="en-US" sz="4000" b="1" dirty="0" err="1"/>
              <a:t>Nuget</a:t>
            </a:r>
            <a:r>
              <a:rPr lang="en-US" sz="4000" b="1" dirty="0"/>
              <a:t> packages</a:t>
            </a:r>
          </a:p>
        </p:txBody>
      </p:sp>
      <p:sp>
        <p:nvSpPr>
          <p:cNvPr id="6" name="TextBox 5">
            <a:extLst>
              <a:ext uri="{FF2B5EF4-FFF2-40B4-BE49-F238E27FC236}">
                <a16:creationId xmlns:a16="http://schemas.microsoft.com/office/drawing/2014/main" id="{DC40B99B-89B9-4DBA-B286-85BE9A31140F}"/>
              </a:ext>
            </a:extLst>
          </p:cNvPr>
          <p:cNvSpPr txBox="1"/>
          <p:nvPr/>
        </p:nvSpPr>
        <p:spPr>
          <a:xfrm>
            <a:off x="-53221" y="1660716"/>
            <a:ext cx="12255053" cy="470898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Install and use a package for .NET project in Visual Studio </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Using </a:t>
            </a:r>
            <a:r>
              <a:rPr lang="en-US" sz="2300" b="1" i="0" dirty="0">
                <a:solidFill>
                  <a:srgbClr val="171717"/>
                </a:solidFill>
                <a:effectLst/>
                <a:latin typeface="+mj-lt"/>
              </a:rPr>
              <a:t>NuGet Package Manager</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a:t>
            </a:r>
            <a:r>
              <a:rPr lang="en-US" sz="2300" dirty="0">
                <a:solidFill>
                  <a:srgbClr val="171717"/>
                </a:solidFill>
                <a:latin typeface="+mj-lt"/>
              </a:rPr>
              <a:t>For </a:t>
            </a:r>
            <a:r>
              <a:rPr lang="en-US" sz="2300" b="1" dirty="0">
                <a:solidFill>
                  <a:srgbClr val="171717"/>
                </a:solidFill>
                <a:latin typeface="+mj-lt"/>
              </a:rPr>
              <a:t>Windows:</a:t>
            </a:r>
            <a:r>
              <a:rPr lang="en-US" sz="2300" b="1" dirty="0">
                <a:solidFill>
                  <a:srgbClr val="111111"/>
                </a:solidFill>
                <a:latin typeface="+mj-lt"/>
              </a:rPr>
              <a:t> </a:t>
            </a:r>
            <a:r>
              <a:rPr lang="en-US" sz="2300" dirty="0">
                <a:solidFill>
                  <a:srgbClr val="111111"/>
                </a:solidFill>
                <a:latin typeface="+mj-lt"/>
                <a:hlinkClick r:id="rId3"/>
              </a:rPr>
              <a:t>https://docs.microsoft.com/en-us/nuget/quickstart/install-and-use-a-package-in-visual-studio</a:t>
            </a:r>
            <a:r>
              <a:rPr lang="en-US" sz="2300" dirty="0">
                <a:solidFill>
                  <a:srgbClr val="111111"/>
                </a:solidFill>
                <a:latin typeface="+mj-lt"/>
              </a:rPr>
              <a:t> )</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(F</a:t>
            </a:r>
            <a:r>
              <a:rPr lang="en-US" sz="2300" dirty="0">
                <a:solidFill>
                  <a:srgbClr val="171717"/>
                </a:solidFill>
                <a:latin typeface="+mj-lt"/>
              </a:rPr>
              <a:t>or </a:t>
            </a:r>
            <a:r>
              <a:rPr lang="en-US" sz="2300" b="1" i="0" dirty="0">
                <a:solidFill>
                  <a:srgbClr val="171717"/>
                </a:solidFill>
                <a:effectLst/>
                <a:latin typeface="Segoe UI" panose="020B0502040204020203" pitchFamily="34" charset="0"/>
              </a:rPr>
              <a:t>Mac: </a:t>
            </a:r>
            <a:r>
              <a:rPr lang="en-US" sz="2300" dirty="0">
                <a:solidFill>
                  <a:srgbClr val="111111"/>
                </a:solidFill>
                <a:latin typeface="+mj-lt"/>
                <a:hlinkClick r:id="rId4"/>
              </a:rPr>
              <a:t>https://docs.microsoft.com/en-us/nuget/quickstart/install-and-use-a-package-in-visual-studio-mac</a:t>
            </a:r>
            <a:r>
              <a:rPr lang="en-US" sz="2300" dirty="0">
                <a:solidFill>
                  <a:srgbClr val="111111"/>
                </a:solidFill>
                <a:latin typeface="+mj-lt"/>
              </a:rPr>
              <a:t> )</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Using the </a:t>
            </a:r>
            <a:r>
              <a:rPr lang="en-US" sz="2300" b="1" dirty="0">
                <a:solidFill>
                  <a:srgbClr val="111111"/>
                </a:solidFill>
                <a:latin typeface="+mj-lt"/>
              </a:rPr>
              <a:t>dotnet CLI </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71717"/>
                </a:solidFill>
                <a:latin typeface="+mj-lt"/>
              </a:rPr>
              <a:t>(</a:t>
            </a:r>
            <a:r>
              <a:rPr lang="en-US" sz="2300" dirty="0">
                <a:solidFill>
                  <a:srgbClr val="171717"/>
                </a:solidFill>
                <a:latin typeface="+mj-lt"/>
                <a:hlinkClick r:id="rId5"/>
              </a:rPr>
              <a:t>https://docs.microsoft.com/en-us/nuget/quickstart/install-and-use-a-package-using-the-dotnet-cli</a:t>
            </a:r>
            <a:r>
              <a:rPr lang="en-US" sz="2300" dirty="0">
                <a:solidFill>
                  <a:srgbClr val="171717"/>
                </a:solidFill>
                <a:latin typeface="+mj-lt"/>
              </a:rPr>
              <a:t> )</a:t>
            </a:r>
            <a:endParaRPr lang="en-US" sz="2300" dirty="0">
              <a:solidFill>
                <a:srgbClr val="111111"/>
              </a:solidFill>
              <a:latin typeface="+mj-lt"/>
            </a:endParaRPr>
          </a:p>
        </p:txBody>
      </p:sp>
      <p:sp>
        <p:nvSpPr>
          <p:cNvPr id="7" name="Oval 6">
            <a:extLst>
              <a:ext uri="{FF2B5EF4-FFF2-40B4-BE49-F238E27FC236}">
                <a16:creationId xmlns:a16="http://schemas.microsoft.com/office/drawing/2014/main" id="{9361D58C-905C-4704-A330-7FF5AA14B3CE}"/>
              </a:ext>
            </a:extLst>
          </p:cNvPr>
          <p:cNvSpPr/>
          <p:nvPr/>
        </p:nvSpPr>
        <p:spPr>
          <a:xfrm>
            <a:off x="9393622" y="1007722"/>
            <a:ext cx="2401614"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Tree>
    <p:extLst>
      <p:ext uri="{BB962C8B-B14F-4D97-AF65-F5344CB8AC3E}">
        <p14:creationId xmlns:p14="http://schemas.microsoft.com/office/powerpoint/2010/main" val="1170922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dirty="0"/>
              <a:t>Overview about .NET Core, </a:t>
            </a:r>
            <a:r>
              <a:rPr lang="en-US" sz="2300"/>
              <a:t>.NET 5</a:t>
            </a:r>
            <a:r>
              <a:rPr lang="en-US" sz="2300" dirty="0"/>
              <a:t>(.NET) and .</a:t>
            </a:r>
            <a:r>
              <a:rPr lang="en-US" sz="2300"/>
              <a:t>NET Framework</a:t>
            </a:r>
          </a:p>
          <a:p>
            <a:pPr marL="514350" indent="-230188">
              <a:lnSpc>
                <a:spcPct val="110000"/>
              </a:lnSpc>
              <a:spcAft>
                <a:spcPts val="300"/>
              </a:spcAft>
              <a:buClr>
                <a:srgbClr val="973735"/>
              </a:buClr>
              <a:buSzPct val="70000"/>
              <a:buFont typeface="Wingdings" panose="05000000000000000000" pitchFamily="2" charset="2"/>
              <a:buChar char="§"/>
              <a:defRPr/>
            </a:pPr>
            <a:r>
              <a:rPr lang="en-US" sz="2400"/>
              <a:t>Overview .NET Framework and .NET 5(.NET) Architecture </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a:t>
            </a:r>
            <a:r>
              <a:rPr lang="en-US" sz="2300" dirty="0"/>
              <a:t>new features of Visual Studio.NET</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Explain about Cross-platform application with .NET</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Why .NET Core and C# Language is selected as develop application?</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Explain and demo using “dotnet CLI” to create C# Console App</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Overview NuGet package</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Create and Run cross-platform Console application with C#</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47</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box(in)">
                                      <p:cBhvr>
                                        <p:cTn id="13"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BEAB-ADC4-4E25-91BE-5A3A1C97312C}"/>
              </a:ext>
            </a:extLst>
          </p:cNvPr>
          <p:cNvSpPr>
            <a:spLocks noGrp="1"/>
          </p:cNvSpPr>
          <p:nvPr>
            <p:ph type="title"/>
          </p:nvPr>
        </p:nvSpPr>
        <p:spPr>
          <a:xfrm>
            <a:off x="510232" y="719049"/>
            <a:ext cx="10515600" cy="575433"/>
          </a:xfrm>
        </p:spPr>
        <p:txBody>
          <a:bodyPr>
            <a:normAutofit fontScale="90000"/>
          </a:bodyPr>
          <a:lstStyle/>
          <a:p>
            <a:r>
              <a:rPr lang="en-US" b="1" dirty="0"/>
              <a:t>.NET Framework 4.5 Architecture  </a:t>
            </a:r>
            <a:endParaRPr lang="en-US" dirty="0"/>
          </a:p>
        </p:txBody>
      </p:sp>
      <p:sp>
        <p:nvSpPr>
          <p:cNvPr id="4" name="Date Placeholder 3">
            <a:extLst>
              <a:ext uri="{FF2B5EF4-FFF2-40B4-BE49-F238E27FC236}">
                <a16:creationId xmlns:a16="http://schemas.microsoft.com/office/drawing/2014/main" id="{D2E3C6B1-0F44-4609-9099-7FBEAF247AA6}"/>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4E20ABC5-2682-4918-9280-3DE19C6AC77F}"/>
              </a:ext>
            </a:extLst>
          </p:cNvPr>
          <p:cNvSpPr>
            <a:spLocks noGrp="1"/>
          </p:cNvSpPr>
          <p:nvPr>
            <p:ph type="sldNum" sz="quarter" idx="12"/>
          </p:nvPr>
        </p:nvSpPr>
        <p:spPr/>
        <p:txBody>
          <a:bodyPr/>
          <a:lstStyle/>
          <a:p>
            <a:fld id="{CC0149FD-98BB-4821-915B-09C9BFE4B727}" type="slidenum">
              <a:rPr lang="en-US" smtClean="0"/>
              <a:pPr/>
              <a:t>5</a:t>
            </a:fld>
            <a:endParaRPr lang="en-US" dirty="0"/>
          </a:p>
        </p:txBody>
      </p:sp>
      <p:pic>
        <p:nvPicPr>
          <p:cNvPr id="14" name="Picture 13">
            <a:extLst>
              <a:ext uri="{FF2B5EF4-FFF2-40B4-BE49-F238E27FC236}">
                <a16:creationId xmlns:a16="http://schemas.microsoft.com/office/drawing/2014/main" id="{8628372E-4EBE-4171-94FB-BD200B13FE47}"/>
              </a:ext>
            </a:extLst>
          </p:cNvPr>
          <p:cNvPicPr>
            <a:picLocks noChangeAspect="1"/>
          </p:cNvPicPr>
          <p:nvPr/>
        </p:nvPicPr>
        <p:blipFill>
          <a:blip r:embed="rId3"/>
          <a:stretch>
            <a:fillRect/>
          </a:stretch>
        </p:blipFill>
        <p:spPr>
          <a:xfrm>
            <a:off x="1447262" y="1506219"/>
            <a:ext cx="9297475" cy="4894580"/>
          </a:xfrm>
          <a:prstGeom prst="rect">
            <a:avLst/>
          </a:prstGeom>
        </p:spPr>
      </p:pic>
    </p:spTree>
    <p:extLst>
      <p:ext uri="{BB962C8B-B14F-4D97-AF65-F5344CB8AC3E}">
        <p14:creationId xmlns:p14="http://schemas.microsoft.com/office/powerpoint/2010/main" val="245413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DAB2102-C254-4AF6-9A37-86A67938104D}"/>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81E0F380-A597-436E-BF8D-ECDCBE1F1803}"/>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6" name="Title 1">
            <a:extLst>
              <a:ext uri="{FF2B5EF4-FFF2-40B4-BE49-F238E27FC236}">
                <a16:creationId xmlns:a16="http://schemas.microsoft.com/office/drawing/2014/main" id="{10F76DB2-3B19-4230-968F-46F8EF57BD61}"/>
              </a:ext>
            </a:extLst>
          </p:cNvPr>
          <p:cNvSpPr>
            <a:spLocks noGrp="1"/>
          </p:cNvSpPr>
          <p:nvPr>
            <p:ph type="title"/>
          </p:nvPr>
        </p:nvSpPr>
        <p:spPr>
          <a:xfrm>
            <a:off x="231315" y="672759"/>
            <a:ext cx="10515600" cy="575433"/>
          </a:xfrm>
        </p:spPr>
        <p:txBody>
          <a:bodyPr>
            <a:normAutofit fontScale="90000"/>
          </a:bodyPr>
          <a:lstStyle/>
          <a:p>
            <a:r>
              <a:rPr lang="en-US" b="1" dirty="0"/>
              <a:t>The .NET Framework Architecture</a:t>
            </a:r>
          </a:p>
        </p:txBody>
      </p:sp>
      <p:sp>
        <p:nvSpPr>
          <p:cNvPr id="7" name="Content Placeholder 2">
            <a:extLst>
              <a:ext uri="{FF2B5EF4-FFF2-40B4-BE49-F238E27FC236}">
                <a16:creationId xmlns:a16="http://schemas.microsoft.com/office/drawing/2014/main" id="{E5F5B1CA-C4F9-4155-9C8A-B162C80FA28A}"/>
              </a:ext>
            </a:extLst>
          </p:cNvPr>
          <p:cNvSpPr>
            <a:spLocks noGrp="1"/>
          </p:cNvSpPr>
          <p:nvPr>
            <p:ph idx="1"/>
          </p:nvPr>
        </p:nvSpPr>
        <p:spPr>
          <a:xfrm>
            <a:off x="297775" y="1248192"/>
            <a:ext cx="11395838" cy="922296"/>
          </a:xfrm>
        </p:spPr>
        <p:txBody>
          <a:bodyPr rtlCol="0">
            <a:normAutofit/>
          </a:bodyPr>
          <a:lstStyle/>
          <a:p>
            <a:pPr marL="342900" indent="-342900" algn="just">
              <a:lnSpc>
                <a:spcPct val="100000"/>
              </a:lnSpc>
              <a:buClr>
                <a:srgbClr val="973735"/>
              </a:buClr>
              <a:buSzPct val="50000"/>
              <a:buFont typeface="Wingdings" pitchFamily="2" charset="2"/>
              <a:buChar char="u"/>
              <a:defRPr/>
            </a:pPr>
            <a:r>
              <a:rPr lang="en-US" altLang="en-US" sz="2600" dirty="0"/>
              <a:t>The two core components of the .NET Framework integral to any application or service development are:</a:t>
            </a:r>
          </a:p>
        </p:txBody>
      </p:sp>
      <p:graphicFrame>
        <p:nvGraphicFramePr>
          <p:cNvPr id="8" name="Diagram 7">
            <a:extLst>
              <a:ext uri="{FF2B5EF4-FFF2-40B4-BE49-F238E27FC236}">
                <a16:creationId xmlns:a16="http://schemas.microsoft.com/office/drawing/2014/main" id="{2ABB0395-945D-4294-A10A-066233F7F8B7}"/>
              </a:ext>
            </a:extLst>
          </p:cNvPr>
          <p:cNvGraphicFramePr/>
          <p:nvPr>
            <p:extLst>
              <p:ext uri="{D42A27DB-BD31-4B8C-83A1-F6EECF244321}">
                <p14:modId xmlns:p14="http://schemas.microsoft.com/office/powerpoint/2010/main" val="3120068199"/>
              </p:ext>
            </p:extLst>
          </p:nvPr>
        </p:nvGraphicFramePr>
        <p:xfrm>
          <a:off x="913660" y="2205185"/>
          <a:ext cx="10515600" cy="4240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3834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46D0-8AF7-4393-99B0-6401BCF88092}"/>
              </a:ext>
            </a:extLst>
          </p:cNvPr>
          <p:cNvSpPr>
            <a:spLocks noGrp="1"/>
          </p:cNvSpPr>
          <p:nvPr>
            <p:ph type="title"/>
          </p:nvPr>
        </p:nvSpPr>
        <p:spPr>
          <a:xfrm>
            <a:off x="210292" y="698628"/>
            <a:ext cx="10515600" cy="575433"/>
          </a:xfrm>
        </p:spPr>
        <p:txBody>
          <a:bodyPr>
            <a:normAutofit fontScale="90000"/>
          </a:bodyPr>
          <a:lstStyle/>
          <a:p>
            <a:r>
              <a:rPr lang="en-US" sz="4000" b="1" dirty="0"/>
              <a:t>Common Language Runtime(CLR)</a:t>
            </a:r>
          </a:p>
        </p:txBody>
      </p:sp>
      <p:sp>
        <p:nvSpPr>
          <p:cNvPr id="4" name="Date Placeholder 3">
            <a:extLst>
              <a:ext uri="{FF2B5EF4-FFF2-40B4-BE49-F238E27FC236}">
                <a16:creationId xmlns:a16="http://schemas.microsoft.com/office/drawing/2014/main" id="{EB8CC548-6DD3-41C5-9D01-EC623F74CD20}"/>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C84A2127-3651-41C5-A9D0-87E67A86C9A7}"/>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9" name="TextBox 8">
            <a:extLst>
              <a:ext uri="{FF2B5EF4-FFF2-40B4-BE49-F238E27FC236}">
                <a16:creationId xmlns:a16="http://schemas.microsoft.com/office/drawing/2014/main" id="{12E2B1F3-225F-465B-BB97-101C91801D3C}"/>
              </a:ext>
            </a:extLst>
          </p:cNvPr>
          <p:cNvSpPr txBox="1"/>
          <p:nvPr/>
        </p:nvSpPr>
        <p:spPr>
          <a:xfrm>
            <a:off x="0" y="1628048"/>
            <a:ext cx="12024852" cy="4609980"/>
          </a:xfrm>
          <a:prstGeom prst="rect">
            <a:avLst/>
          </a:prstGeom>
          <a:noFill/>
        </p:spPr>
        <p:txBody>
          <a:bodyPr wrap="square">
            <a:spAutoFit/>
          </a:bodyPr>
          <a:lstStyle/>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A common runtime for all .NET languages</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Common type system</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Common metadata</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Intermediate Language (IL) to native code compilers</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Memory allocation and garbage collection</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Code execution and security</a:t>
            </a:r>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a:t>Over 20 </a:t>
            </a:r>
            <a:r>
              <a:rPr lang="en-US" sz="2800" dirty="0"/>
              <a:t>languages supported today</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C#, VB, Jscript, Visual C++ from Microsoft</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Perl, Python, Smalltalk, Cobol, Haskell, Mercury, Eiffel, Oberon, Oz, Pascal, APL, CAML, Scheme, etc.</a:t>
            </a:r>
          </a:p>
        </p:txBody>
      </p:sp>
    </p:spTree>
    <p:extLst>
      <p:ext uri="{BB962C8B-B14F-4D97-AF65-F5344CB8AC3E}">
        <p14:creationId xmlns:p14="http://schemas.microsoft.com/office/powerpoint/2010/main" val="368988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42C971-C80C-49AD-A078-317E57935675}"/>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E19846D5-9563-452E-9590-B8D90B052F90}"/>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Content Placeholder 2">
            <a:extLst>
              <a:ext uri="{FF2B5EF4-FFF2-40B4-BE49-F238E27FC236}">
                <a16:creationId xmlns:a16="http://schemas.microsoft.com/office/drawing/2014/main" id="{5034FDF0-6BA5-48BE-97E1-348C2D513A75}"/>
              </a:ext>
            </a:extLst>
          </p:cNvPr>
          <p:cNvSpPr>
            <a:spLocks noGrp="1"/>
          </p:cNvSpPr>
          <p:nvPr>
            <p:ph idx="1"/>
          </p:nvPr>
        </p:nvSpPr>
        <p:spPr>
          <a:xfrm>
            <a:off x="-24788" y="1654457"/>
            <a:ext cx="6336423" cy="3979086"/>
          </a:xfrm>
        </p:spPr>
        <p:txBody>
          <a:bodyPr rtlCol="0">
            <a:normAutofit/>
          </a:bodyPr>
          <a:lstStyle/>
          <a:p>
            <a:pPr marL="342900" indent="-342900">
              <a:buClr>
                <a:srgbClr val="973735"/>
              </a:buClr>
              <a:buSzPct val="50000"/>
              <a:buFont typeface="Wingdings" pitchFamily="2" charset="2"/>
              <a:buChar char="u"/>
              <a:defRPr/>
            </a:pPr>
            <a:r>
              <a:rPr lang="en-US" altLang="en-US" dirty="0"/>
              <a:t>Using the .NET Framework:</a:t>
            </a:r>
          </a:p>
          <a:p>
            <a:pPr marL="800100"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altLang="en-US" sz="2300" dirty="0"/>
              <a:t>The code of a program is compiled into CIL (formerly called MSIL) and stored in a file called assembly</a:t>
            </a:r>
          </a:p>
          <a:p>
            <a:pPr marL="800100"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altLang="en-US" sz="2300" dirty="0"/>
              <a:t>This assembly is then compiled by the CLR to the native code at run-time</a:t>
            </a:r>
          </a:p>
          <a:p>
            <a:pPr marL="342900" indent="-342900" algn="just">
              <a:buClr>
                <a:srgbClr val="973735"/>
              </a:buClr>
              <a:buSzPct val="50000"/>
              <a:buFont typeface="Wingdings" pitchFamily="2" charset="2"/>
              <a:buChar char="u"/>
              <a:defRPr/>
            </a:pPr>
            <a:r>
              <a:rPr lang="en-US" altLang="en-US" dirty="0"/>
              <a:t>In traditional Windows applications:</a:t>
            </a:r>
          </a:p>
          <a:p>
            <a:pPr marL="800100" lvl="1" indent="-342900" algn="just" fontAlgn="auto">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altLang="en-US" sz="2300" dirty="0"/>
              <a:t>Codes were directly compiled into the executable native code of the operating system</a:t>
            </a:r>
            <a:endParaRPr lang="en-US" altLang="en-US" sz="1800" dirty="0"/>
          </a:p>
        </p:txBody>
      </p:sp>
      <p:pic>
        <p:nvPicPr>
          <p:cNvPr id="8" name="Picture 7">
            <a:extLst>
              <a:ext uri="{FF2B5EF4-FFF2-40B4-BE49-F238E27FC236}">
                <a16:creationId xmlns:a16="http://schemas.microsoft.com/office/drawing/2014/main" id="{07DD9CE4-F797-4BCF-9F65-7EF521259C89}"/>
              </a:ext>
            </a:extLst>
          </p:cNvPr>
          <p:cNvPicPr>
            <a:picLocks noChangeAspect="1"/>
          </p:cNvPicPr>
          <p:nvPr/>
        </p:nvPicPr>
        <p:blipFill>
          <a:blip r:embed="rId3"/>
          <a:stretch>
            <a:fillRect/>
          </a:stretch>
        </p:blipFill>
        <p:spPr>
          <a:xfrm>
            <a:off x="6369269" y="1654457"/>
            <a:ext cx="5812222" cy="4441542"/>
          </a:xfrm>
          <a:prstGeom prst="rect">
            <a:avLst/>
          </a:prstGeom>
        </p:spPr>
      </p:pic>
      <p:sp>
        <p:nvSpPr>
          <p:cNvPr id="11" name="Title 1">
            <a:extLst>
              <a:ext uri="{FF2B5EF4-FFF2-40B4-BE49-F238E27FC236}">
                <a16:creationId xmlns:a16="http://schemas.microsoft.com/office/drawing/2014/main" id="{68050F79-3E0F-4A42-87F5-6B59441DF707}"/>
              </a:ext>
            </a:extLst>
          </p:cNvPr>
          <p:cNvSpPr txBox="1">
            <a:spLocks/>
          </p:cNvSpPr>
          <p:nvPr/>
        </p:nvSpPr>
        <p:spPr>
          <a:xfrm>
            <a:off x="333704" y="716661"/>
            <a:ext cx="10515600" cy="575433"/>
          </a:xfrm>
          <a:prstGeom prst="rect">
            <a:avLst/>
          </a:prstGeom>
          <a:solidFill>
            <a:schemeClr val="bg1"/>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Common Language Runtime(CLR)</a:t>
            </a:r>
          </a:p>
        </p:txBody>
      </p:sp>
    </p:spTree>
    <p:extLst>
      <p:ext uri="{BB962C8B-B14F-4D97-AF65-F5344CB8AC3E}">
        <p14:creationId xmlns:p14="http://schemas.microsoft.com/office/powerpoint/2010/main" val="16023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9429D5-3A9C-485E-9C88-83FC254E15F8}"/>
              </a:ext>
            </a:extLst>
          </p:cNvPr>
          <p:cNvSpPr>
            <a:spLocks noGrp="1"/>
          </p:cNvSpPr>
          <p:nvPr>
            <p:ph type="dt" sz="half" idx="10"/>
          </p:nvPr>
        </p:nvSpPr>
        <p:spPr/>
        <p:txBody>
          <a:bodyPr/>
          <a:lstStyle/>
          <a:p>
            <a:fld id="{5DCBE059-FAD7-45D8-8659-E6542D1E092D}" type="datetime1">
              <a:rPr lang="en-US" smtClean="0"/>
              <a:t>1/3/2022</a:t>
            </a:fld>
            <a:endParaRPr lang="en-US" dirty="0"/>
          </a:p>
        </p:txBody>
      </p:sp>
      <p:sp>
        <p:nvSpPr>
          <p:cNvPr id="5" name="Slide Number Placeholder 4">
            <a:extLst>
              <a:ext uri="{FF2B5EF4-FFF2-40B4-BE49-F238E27FC236}">
                <a16:creationId xmlns:a16="http://schemas.microsoft.com/office/drawing/2014/main" id="{212D4AAC-4145-4582-912F-9CF59D463F80}"/>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E4D6BEAB-A4DD-4890-A4C1-D44AABDEE9E2}"/>
              </a:ext>
            </a:extLst>
          </p:cNvPr>
          <p:cNvSpPr>
            <a:spLocks noGrp="1"/>
          </p:cNvSpPr>
          <p:nvPr>
            <p:ph type="title"/>
          </p:nvPr>
        </p:nvSpPr>
        <p:spPr>
          <a:xfrm>
            <a:off x="308276" y="712052"/>
            <a:ext cx="5436475" cy="575433"/>
          </a:xfrm>
        </p:spPr>
        <p:txBody>
          <a:bodyPr>
            <a:normAutofit fontScale="90000"/>
          </a:bodyPr>
          <a:lstStyle/>
          <a:p>
            <a:r>
              <a:rPr lang="en-US" sz="4000" b="1" dirty="0"/>
              <a:t>Advantages of CLR</a:t>
            </a:r>
          </a:p>
        </p:txBody>
      </p:sp>
      <p:sp>
        <p:nvSpPr>
          <p:cNvPr id="7" name="object 3">
            <a:extLst>
              <a:ext uri="{FF2B5EF4-FFF2-40B4-BE49-F238E27FC236}">
                <a16:creationId xmlns:a16="http://schemas.microsoft.com/office/drawing/2014/main" id="{5E63B45A-28BF-46FB-93EF-C70B1594EEB8}"/>
              </a:ext>
            </a:extLst>
          </p:cNvPr>
          <p:cNvSpPr txBox="1"/>
          <p:nvPr/>
        </p:nvSpPr>
        <p:spPr>
          <a:xfrm>
            <a:off x="47997" y="1563968"/>
            <a:ext cx="12045679" cy="4916731"/>
          </a:xfrm>
          <a:prstGeom prst="rect">
            <a:avLst/>
          </a:prstGeom>
        </p:spPr>
        <p:txBody>
          <a:bodyPr vert="horz" wrap="square" lIns="0" tIns="12700" rIns="0" bIns="0" rtlCol="0">
            <a:spAutoFit/>
          </a:bodyPr>
          <a:lstStyle/>
          <a:p>
            <a:pPr marL="342900" marR="13335" indent="-342900" algn="just">
              <a:lnSpc>
                <a:spcPct val="90000"/>
              </a:lnSpc>
              <a:spcBef>
                <a:spcPts val="1000"/>
              </a:spcBef>
              <a:buClr>
                <a:srgbClr val="973735"/>
              </a:buClr>
              <a:buSzPct val="50000"/>
              <a:buFont typeface="Wingdings" pitchFamily="2" charset="2"/>
              <a:buChar char="u"/>
              <a:tabLst>
                <a:tab pos="285750" algn="l"/>
              </a:tabLst>
              <a:defRPr/>
            </a:pPr>
            <a:r>
              <a:rPr sz="2800" dirty="0"/>
              <a:t>Interoperation between managed code and  unmanaged code (COM, </a:t>
            </a:r>
            <a:r>
              <a:rPr sz="2800"/>
              <a:t>DLLs)</a:t>
            </a:r>
            <a:endParaRPr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sz="2800" dirty="0"/>
              <a:t>Managed code environment</a:t>
            </a:r>
          </a:p>
          <a:p>
            <a:pPr marL="342900" indent="-342900" algn="just">
              <a:lnSpc>
                <a:spcPct val="90000"/>
              </a:lnSpc>
              <a:spcBef>
                <a:spcPts val="1000"/>
              </a:spcBef>
              <a:buClr>
                <a:srgbClr val="973735"/>
              </a:buClr>
              <a:buSzPct val="50000"/>
              <a:buFont typeface="Wingdings" pitchFamily="2" charset="2"/>
              <a:buChar char="u"/>
              <a:tabLst>
                <a:tab pos="285750" algn="l"/>
              </a:tabLst>
              <a:defRPr/>
            </a:pPr>
            <a:r>
              <a:rPr sz="2800" dirty="0"/>
              <a:t>Improved memory handling</a:t>
            </a:r>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JIT(</a:t>
            </a:r>
            <a:r>
              <a:rPr lang="en-US" sz="2800" b="1" i="0" dirty="0">
                <a:effectLst/>
                <a:latin typeface="system-ui"/>
              </a:rPr>
              <a:t>Just-In-Time</a:t>
            </a:r>
            <a:r>
              <a:rPr lang="en-US" sz="2800" dirty="0"/>
              <a:t>) Compiler allows code to run in a protected environment as </a:t>
            </a:r>
            <a:r>
              <a:rPr lang="en-US" sz="2800"/>
              <a:t>managed code</a:t>
            </a:r>
            <a:endParaRPr lang="en-US"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JIT allows the IL code to be </a:t>
            </a:r>
            <a:r>
              <a:rPr lang="en-US" sz="2800"/>
              <a:t>hardware independent</a:t>
            </a:r>
            <a:endParaRPr lang="en-US"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CLR also allows for enforcement of code </a:t>
            </a:r>
            <a:r>
              <a:rPr lang="en-US" sz="2800"/>
              <a:t>access security</a:t>
            </a:r>
            <a:endParaRPr lang="en-US"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Verification of </a:t>
            </a:r>
            <a:r>
              <a:rPr lang="en-US" sz="2800"/>
              <a:t>type safety</a:t>
            </a:r>
            <a:endParaRPr lang="en-US"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Access to Metadata (enhanced Type Information)</a:t>
            </a:r>
            <a:endParaRPr sz="2800" dirty="0"/>
          </a:p>
        </p:txBody>
      </p:sp>
    </p:spTree>
    <p:extLst>
      <p:ext uri="{BB962C8B-B14F-4D97-AF65-F5344CB8AC3E}">
        <p14:creationId xmlns:p14="http://schemas.microsoft.com/office/powerpoint/2010/main" val="2467247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TotalTime>
  <Words>3203</Words>
  <Application>Microsoft Office PowerPoint</Application>
  <PresentationFormat>Widescreen</PresentationFormat>
  <Paragraphs>372</Paragraphs>
  <Slides>47</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굴림</vt:lpstr>
      <vt:lpstr>Arial</vt:lpstr>
      <vt:lpstr>Calibri</vt:lpstr>
      <vt:lpstr>Calibri Light</vt:lpstr>
      <vt:lpstr>Segoe UI</vt:lpstr>
      <vt:lpstr>system-ui</vt:lpstr>
      <vt:lpstr>Wingdings</vt:lpstr>
      <vt:lpstr>Office Theme</vt:lpstr>
      <vt:lpstr> Introduction to .NET Core Platform and Visual Studio.NET</vt:lpstr>
      <vt:lpstr>Objectives </vt:lpstr>
      <vt:lpstr> Overview .NET Framework</vt:lpstr>
      <vt:lpstr>Introduction to .NET Framework</vt:lpstr>
      <vt:lpstr>.NET Framework 4.5 Architecture  </vt:lpstr>
      <vt:lpstr>The .NET Framework Architecture</vt:lpstr>
      <vt:lpstr>Common Language Runtime(CLR)</vt:lpstr>
      <vt:lpstr>PowerPoint Presentation</vt:lpstr>
      <vt:lpstr>Advantages of CLR</vt:lpstr>
      <vt:lpstr>Common Language Infrastructure</vt:lpstr>
      <vt:lpstr>Common Language Infrastructure</vt:lpstr>
      <vt:lpstr>Common Type System (CTS)</vt:lpstr>
      <vt:lpstr>Common Type System (CTS)</vt:lpstr>
      <vt:lpstr>CTS Data Types</vt:lpstr>
      <vt:lpstr>PowerPoint Presentation</vt:lpstr>
      <vt:lpstr>PowerPoint Presentation</vt:lpstr>
      <vt:lpstr>Cross-Platform Application</vt:lpstr>
      <vt:lpstr>Cross-Platform Application</vt:lpstr>
      <vt:lpstr> Overview .NET Core</vt:lpstr>
      <vt:lpstr>What is the .NET Core?</vt:lpstr>
      <vt:lpstr>What is the .NET Core?</vt:lpstr>
      <vt:lpstr>.NET 5 (.NET) = .NET Core vNext</vt:lpstr>
      <vt:lpstr>What is the .NET Standard?</vt:lpstr>
      <vt:lpstr>Comparisons Table</vt:lpstr>
      <vt:lpstr>PowerPoint Presentation</vt:lpstr>
      <vt:lpstr>Benefits of using .NET</vt:lpstr>
      <vt:lpstr>Benefits of using .NET</vt:lpstr>
      <vt:lpstr>PowerPoint Presentation</vt:lpstr>
      <vt:lpstr>Why C# is selected as develop application?</vt:lpstr>
      <vt:lpstr>Why C# is selected as develop application?</vt:lpstr>
      <vt:lpstr>Introduction to dotnet CLI</vt:lpstr>
      <vt:lpstr>Introduction to dotnet CLI</vt:lpstr>
      <vt:lpstr>Introduction to dotnet CLI</vt:lpstr>
      <vt:lpstr> Demo Create a C# Console App using dotnet CLI</vt:lpstr>
      <vt:lpstr>On Windows OS</vt:lpstr>
      <vt:lpstr>PowerPoint Presentation</vt:lpstr>
      <vt:lpstr>On macOS 10.14 "Mojave"</vt:lpstr>
      <vt:lpstr>On Linux(Ubuntu 14.05) OS</vt:lpstr>
      <vt:lpstr>Compilation Process .NET Application</vt:lpstr>
      <vt:lpstr>Compilation Process .NET Application</vt:lpstr>
      <vt:lpstr>Common Intermediate Language (CIL)</vt:lpstr>
      <vt:lpstr>Introduction to Visual Studio.NET</vt:lpstr>
      <vt:lpstr>Introduction to Visual Studio.NET</vt:lpstr>
      <vt:lpstr>Introduction to Visual Studio.NET</vt:lpstr>
      <vt:lpstr>Introduction to Nuget packages</vt:lpstr>
      <vt:lpstr>Introduction to Nuget packages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358</cp:revision>
  <dcterms:created xsi:type="dcterms:W3CDTF">2021-01-25T08:25:31Z</dcterms:created>
  <dcterms:modified xsi:type="dcterms:W3CDTF">2022-01-03T13:16:22Z</dcterms:modified>
</cp:coreProperties>
</file>