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 id="2147483676" r:id="rId2"/>
  </p:sldMasterIdLst>
  <p:notesMasterIdLst>
    <p:notesMasterId r:id="rId37"/>
  </p:notesMasterIdLst>
  <p:sldIdLst>
    <p:sldId id="257" r:id="rId3"/>
    <p:sldId id="258" r:id="rId4"/>
    <p:sldId id="259" r:id="rId5"/>
    <p:sldId id="260" r:id="rId6"/>
    <p:sldId id="261" r:id="rId7"/>
    <p:sldId id="262" r:id="rId8"/>
    <p:sldId id="263"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64" r:id="rId22"/>
    <p:sldId id="281" r:id="rId23"/>
    <p:sldId id="265" r:id="rId24"/>
    <p:sldId id="266" r:id="rId25"/>
    <p:sldId id="282" r:id="rId26"/>
    <p:sldId id="283" r:id="rId27"/>
    <p:sldId id="284" r:id="rId28"/>
    <p:sldId id="285" r:id="rId29"/>
    <p:sldId id="286" r:id="rId30"/>
    <p:sldId id="287" r:id="rId31"/>
    <p:sldId id="288" r:id="rId32"/>
    <p:sldId id="289" r:id="rId33"/>
    <p:sldId id="267" r:id="rId34"/>
    <p:sldId id="290" r:id="rId35"/>
    <p:sldId id="26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0"/>
  </p:normalViewPr>
  <p:slideViewPr>
    <p:cSldViewPr snapToGrid="0">
      <p:cViewPr varScale="1">
        <p:scale>
          <a:sx n="76" d="100"/>
          <a:sy n="76" d="100"/>
        </p:scale>
        <p:origin x="162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CFB79-D300-4D62-B1BB-417A70210E0C}" type="datetimeFigureOut">
              <a:rPr lang="en-US" smtClean="0"/>
              <a:t>5/9/2022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28F83-BFBF-48E5-9812-FA471493D536}" type="slidenum">
              <a:rPr lang="en-US" smtClean="0"/>
              <a:t>‹#›</a:t>
            </a:fld>
            <a:endParaRPr lang="en-US"/>
          </a:p>
        </p:txBody>
      </p:sp>
    </p:spTree>
    <p:extLst>
      <p:ext uri="{BB962C8B-B14F-4D97-AF65-F5344CB8AC3E}">
        <p14:creationId xmlns:p14="http://schemas.microsoft.com/office/powerpoint/2010/main" val="139276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371600" y="1143000"/>
            <a:ext cx="4114800" cy="30861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DCFBB0B-C735-424C-9268-2C95A4A80A0D}" type="slidenum">
              <a:rPr lang="en-US" b="0" smtClean="0"/>
              <a:pPr/>
              <a:t>4</a:t>
            </a:fld>
            <a:endParaRPr lang="en-US" b="0"/>
          </a:p>
        </p:txBody>
      </p:sp>
    </p:spTree>
    <p:extLst>
      <p:ext uri="{BB962C8B-B14F-4D97-AF65-F5344CB8AC3E}">
        <p14:creationId xmlns:p14="http://schemas.microsoft.com/office/powerpoint/2010/main" val="3006030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28</a:t>
            </a:fld>
            <a:endParaRPr lang="en-US"/>
          </a:p>
        </p:txBody>
      </p:sp>
    </p:spTree>
    <p:extLst>
      <p:ext uri="{BB962C8B-B14F-4D97-AF65-F5344CB8AC3E}">
        <p14:creationId xmlns:p14="http://schemas.microsoft.com/office/powerpoint/2010/main" val="139322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29</a:t>
            </a:fld>
            <a:endParaRPr lang="en-US"/>
          </a:p>
        </p:txBody>
      </p:sp>
    </p:spTree>
    <p:extLst>
      <p:ext uri="{BB962C8B-B14F-4D97-AF65-F5344CB8AC3E}">
        <p14:creationId xmlns:p14="http://schemas.microsoft.com/office/powerpoint/2010/main" val="3945890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30</a:t>
            </a:fld>
            <a:endParaRPr lang="en-US"/>
          </a:p>
        </p:txBody>
      </p:sp>
    </p:spTree>
    <p:extLst>
      <p:ext uri="{BB962C8B-B14F-4D97-AF65-F5344CB8AC3E}">
        <p14:creationId xmlns:p14="http://schemas.microsoft.com/office/powerpoint/2010/main" val="169002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31</a:t>
            </a:fld>
            <a:endParaRPr lang="en-US"/>
          </a:p>
        </p:txBody>
      </p:sp>
    </p:spTree>
    <p:extLst>
      <p:ext uri="{BB962C8B-B14F-4D97-AF65-F5344CB8AC3E}">
        <p14:creationId xmlns:p14="http://schemas.microsoft.com/office/powerpoint/2010/main" val="171513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Working with three levels</a:t>
            </a:r>
          </a:p>
        </p:txBody>
      </p:sp>
      <p:sp>
        <p:nvSpPr>
          <p:cNvPr id="4" name="Slide Number Placeholder 3"/>
          <p:cNvSpPr>
            <a:spLocks noGrp="1"/>
          </p:cNvSpPr>
          <p:nvPr>
            <p:ph type="sldNum" sz="quarter" idx="10"/>
          </p:nvPr>
        </p:nvSpPr>
        <p:spPr/>
        <p:txBody>
          <a:bodyPr/>
          <a:lstStyle/>
          <a:p>
            <a:fld id="{D6D8E87D-860B-4D07-AA9C-845386AB8A4E}" type="slidenum">
              <a:rPr lang="en-US" smtClean="0"/>
              <a:t>20</a:t>
            </a:fld>
            <a:endParaRPr lang="en-US"/>
          </a:p>
        </p:txBody>
      </p:sp>
    </p:spTree>
    <p:extLst>
      <p:ext uri="{BB962C8B-B14F-4D97-AF65-F5344CB8AC3E}">
        <p14:creationId xmlns:p14="http://schemas.microsoft.com/office/powerpoint/2010/main" val="72674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Working with three levels</a:t>
            </a:r>
          </a:p>
        </p:txBody>
      </p:sp>
      <p:sp>
        <p:nvSpPr>
          <p:cNvPr id="4" name="Slide Number Placeholder 3"/>
          <p:cNvSpPr>
            <a:spLocks noGrp="1"/>
          </p:cNvSpPr>
          <p:nvPr>
            <p:ph type="sldNum" sz="quarter" idx="10"/>
          </p:nvPr>
        </p:nvSpPr>
        <p:spPr/>
        <p:txBody>
          <a:bodyPr/>
          <a:lstStyle/>
          <a:p>
            <a:fld id="{D6D8E87D-860B-4D07-AA9C-845386AB8A4E}" type="slidenum">
              <a:rPr lang="en-US" smtClean="0"/>
              <a:t>21</a:t>
            </a:fld>
            <a:endParaRPr lang="en-US"/>
          </a:p>
        </p:txBody>
      </p:sp>
    </p:spTree>
    <p:extLst>
      <p:ext uri="{BB962C8B-B14F-4D97-AF65-F5344CB8AC3E}">
        <p14:creationId xmlns:p14="http://schemas.microsoft.com/office/powerpoint/2010/main" val="345314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explain more detail about every type of requirements</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22</a:t>
            </a:fld>
            <a:endParaRPr lang="en-US"/>
          </a:p>
        </p:txBody>
      </p:sp>
    </p:spTree>
    <p:extLst>
      <p:ext uri="{BB962C8B-B14F-4D97-AF65-F5344CB8AC3E}">
        <p14:creationId xmlns:p14="http://schemas.microsoft.com/office/powerpoint/2010/main" val="341496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23</a:t>
            </a:fld>
            <a:endParaRPr lang="en-US"/>
          </a:p>
        </p:txBody>
      </p:sp>
    </p:spTree>
    <p:extLst>
      <p:ext uri="{BB962C8B-B14F-4D97-AF65-F5344CB8AC3E}">
        <p14:creationId xmlns:p14="http://schemas.microsoft.com/office/powerpoint/2010/main" val="372167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24</a:t>
            </a:fld>
            <a:endParaRPr lang="en-US"/>
          </a:p>
        </p:txBody>
      </p:sp>
    </p:spTree>
    <p:extLst>
      <p:ext uri="{BB962C8B-B14F-4D97-AF65-F5344CB8AC3E}">
        <p14:creationId xmlns:p14="http://schemas.microsoft.com/office/powerpoint/2010/main" val="341729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Decomposing: </a:t>
            </a:r>
            <a:r>
              <a:rPr lang="en-US" dirty="0" err="1"/>
              <a:t>Phân</a:t>
            </a:r>
            <a:r>
              <a:rPr lang="en-US" dirty="0"/>
              <a:t> chia</a:t>
            </a:r>
          </a:p>
          <a:p>
            <a:r>
              <a:rPr lang="en-US" dirty="0"/>
              <a:t>Negotiating: </a:t>
            </a:r>
            <a:r>
              <a:rPr lang="en-US" dirty="0" err="1"/>
              <a:t>Đàm</a:t>
            </a:r>
            <a:r>
              <a:rPr lang="en-US" dirty="0"/>
              <a:t> </a:t>
            </a:r>
            <a:r>
              <a:rPr lang="en-US" dirty="0" err="1"/>
              <a:t>phán</a:t>
            </a:r>
            <a:endParaRPr lang="en-US" dirty="0"/>
          </a:p>
        </p:txBody>
      </p:sp>
      <p:sp>
        <p:nvSpPr>
          <p:cNvPr id="4" name="Slide Number Placeholder 3"/>
          <p:cNvSpPr>
            <a:spLocks noGrp="1"/>
          </p:cNvSpPr>
          <p:nvPr>
            <p:ph type="sldNum" sz="quarter" idx="10"/>
          </p:nvPr>
        </p:nvSpPr>
        <p:spPr/>
        <p:txBody>
          <a:bodyPr/>
          <a:lstStyle/>
          <a:p>
            <a:fld id="{D6D8E87D-860B-4D07-AA9C-845386AB8A4E}" type="slidenum">
              <a:rPr lang="en-US" smtClean="0"/>
              <a:t>25</a:t>
            </a:fld>
            <a:endParaRPr lang="en-US"/>
          </a:p>
        </p:txBody>
      </p:sp>
    </p:spTree>
    <p:extLst>
      <p:ext uri="{BB962C8B-B14F-4D97-AF65-F5344CB8AC3E}">
        <p14:creationId xmlns:p14="http://schemas.microsoft.com/office/powerpoint/2010/main" val="123136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26</a:t>
            </a:fld>
            <a:endParaRPr lang="en-US"/>
          </a:p>
        </p:txBody>
      </p:sp>
    </p:spTree>
    <p:extLst>
      <p:ext uri="{BB962C8B-B14F-4D97-AF65-F5344CB8AC3E}">
        <p14:creationId xmlns:p14="http://schemas.microsoft.com/office/powerpoint/2010/main" val="4247515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27</a:t>
            </a:fld>
            <a:endParaRPr lang="en-US"/>
          </a:p>
        </p:txBody>
      </p:sp>
    </p:spTree>
    <p:extLst>
      <p:ext uri="{BB962C8B-B14F-4D97-AF65-F5344CB8AC3E}">
        <p14:creationId xmlns:p14="http://schemas.microsoft.com/office/powerpoint/2010/main" val="3608587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D57F1E4F-1CFF-5643-939E-217C01CDF565}" type="slidenum">
              <a:rPr lang="en-US" smtClean="0"/>
              <a:pPr/>
              <a:t>‹#›</a:t>
            </a:fld>
            <a:endParaRPr lang="en-US" dirty="0"/>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a:t>CLICK TO EDIT MASTER TITLE STYLE</a:t>
            </a:r>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userDrawn="1"/>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15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82284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146423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60307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514437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0545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41896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847061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38403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20097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5/9/2022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03036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D57F1E4F-1CFF-5643-939E-217C01CDF565}" type="slidenum">
              <a:rPr lang="en-US" smtClean="0"/>
              <a:pPr/>
              <a:t>‹#›</a:t>
            </a:fld>
            <a:endParaRPr lang="en-US" dirty="0"/>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34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D57F1E4F-1CFF-5643-939E-217C01CDF565}" type="slidenum">
              <a:rPr lang="en-US" smtClean="0"/>
              <a:pPr/>
              <a:t>‹#›</a:t>
            </a:fld>
            <a:endParaRPr lang="en-US" dirty="0"/>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99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D57F1E4F-1CFF-5643-939E-217C01CDF565}" type="slidenum">
              <a:rPr lang="en-US" smtClean="0"/>
              <a:pPr/>
              <a:t>‹#›</a:t>
            </a:fld>
            <a:endParaRPr lang="en-US" dirty="0"/>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674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D57F1E4F-1CFF-5643-939E-217C01CDF565}" type="slidenum">
              <a:rPr lang="en-US" smtClean="0"/>
              <a:pPr/>
              <a:t>‹#›</a:t>
            </a:fld>
            <a:endParaRPr lang="en-US" dirty="0"/>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58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5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398860" y="4529541"/>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184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62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4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D57F1E4F-1CFF-5643-939E-217C01CDF565}" type="slidenum">
              <a:rPr lang="en-US" smtClean="0"/>
              <a:pPr/>
              <a:t>‹#›</a:t>
            </a:fld>
            <a:endParaRPr lang="en-US" dirty="0"/>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userDrawn="1"/>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userDrawn="1"/>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2608113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1030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7387" y="1867903"/>
            <a:ext cx="4950338" cy="2237873"/>
          </a:xfrm>
        </p:spPr>
        <p:txBody>
          <a:bodyPr>
            <a:normAutofit fontScale="90000"/>
          </a:bodyPr>
          <a:lstStyle/>
          <a:p>
            <a:pPr algn="ctr"/>
            <a:r>
              <a:rPr lang="en-US" dirty="0"/>
              <a:t>CHAPTER 1</a:t>
            </a:r>
            <a:br>
              <a:rPr lang="en-US" dirty="0"/>
            </a:br>
            <a:r>
              <a:rPr lang="en-US" dirty="0"/>
              <a:t>The essential of software requirement </a:t>
            </a:r>
            <a:endParaRPr lang="en-US" sz="3000" i="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745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3970318"/>
          </a:xfrm>
          <a:prstGeom prst="rect">
            <a:avLst/>
          </a:prstGeom>
          <a:noFill/>
        </p:spPr>
        <p:txBody>
          <a:bodyPr wrap="square" rtlCol="0">
            <a:spAutoFit/>
          </a:bodyPr>
          <a:lstStyle/>
          <a:p>
            <a:pPr marL="342900" indent="-342900">
              <a:buFontTx/>
              <a:buChar char="-"/>
            </a:pPr>
            <a:r>
              <a:rPr lang="en-US" sz="1800" b="0" i="1" dirty="0">
                <a:solidFill>
                  <a:srgbClr val="242021"/>
                </a:solidFill>
                <a:effectLst/>
                <a:latin typeface="Segoe-Italic"/>
              </a:rPr>
              <a:t>User requirements </a:t>
            </a:r>
            <a:r>
              <a:rPr lang="en-US" sz="1800" b="0" i="0" dirty="0">
                <a:solidFill>
                  <a:srgbClr val="242021"/>
                </a:solidFill>
                <a:effectLst/>
                <a:latin typeface="Segoe"/>
              </a:rPr>
              <a:t>describe goals or tasks the users must be able to perform with the product that will provide value to someone. The domain of user requirements also includes descriptions of product attributes or characteristics that are important to user satisfaction. Ways to represent user requirements include use cases (Kulak and Guiney 2004), user stories (Cohn 2004), and event-response tables. Ideally, actual user representatives will provide this information. User requirements describe </a:t>
            </a:r>
            <a:r>
              <a:rPr lang="en-US" sz="1800" b="0" i="1" dirty="0">
                <a:solidFill>
                  <a:srgbClr val="242021"/>
                </a:solidFill>
                <a:effectLst/>
                <a:latin typeface="Segoe-Italic"/>
              </a:rPr>
              <a:t>what </a:t>
            </a:r>
            <a:r>
              <a:rPr lang="en-US" sz="1800" b="0" i="0" dirty="0">
                <a:solidFill>
                  <a:srgbClr val="242021"/>
                </a:solidFill>
                <a:effectLst/>
                <a:latin typeface="Segoe"/>
              </a:rPr>
              <a:t>the user will be able to do with the system. </a:t>
            </a:r>
          </a:p>
          <a:p>
            <a:pPr marL="342900" indent="-342900">
              <a:buFontTx/>
              <a:buChar char="-"/>
            </a:pPr>
            <a:r>
              <a:rPr lang="en-US" sz="1800" b="0" i="0" dirty="0">
                <a:solidFill>
                  <a:srgbClr val="242021"/>
                </a:solidFill>
                <a:effectLst/>
                <a:latin typeface="Segoe"/>
              </a:rPr>
              <a:t>An example of a use case is “Check in for a flight” using an airline’s</a:t>
            </a:r>
            <a:br>
              <a:rPr lang="en-US" sz="1800" b="0" i="0" dirty="0">
                <a:solidFill>
                  <a:srgbClr val="242021"/>
                </a:solidFill>
                <a:effectLst/>
                <a:latin typeface="Segoe"/>
              </a:rPr>
            </a:br>
            <a:r>
              <a:rPr lang="en-US" sz="1800" b="0" i="0" dirty="0">
                <a:solidFill>
                  <a:srgbClr val="242021"/>
                </a:solidFill>
                <a:effectLst/>
                <a:latin typeface="Segoe"/>
              </a:rPr>
              <a:t>website or a kiosk at the airport. Written as a user story, the same user requirement might read: “As a passenger, I want to check in for a flight so I can board my airplane.” It’s important to remember that most projects have multiple user classes, as well as other stakeholders whose needs also must be elicited.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02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3231654"/>
          </a:xfrm>
          <a:prstGeom prst="rect">
            <a:avLst/>
          </a:prstGeom>
          <a:noFill/>
        </p:spPr>
        <p:txBody>
          <a:bodyPr wrap="square" rtlCol="0">
            <a:spAutoFit/>
          </a:bodyPr>
          <a:lstStyle/>
          <a:p>
            <a:pPr marL="342900" indent="-342900">
              <a:buFontTx/>
              <a:buChar char="-"/>
            </a:pPr>
            <a:r>
              <a:rPr lang="en-US" sz="1800" b="0" i="1" dirty="0">
                <a:solidFill>
                  <a:srgbClr val="242021"/>
                </a:solidFill>
                <a:effectLst/>
                <a:latin typeface="Segoe-Italic"/>
              </a:rPr>
              <a:t>Functional requirements </a:t>
            </a:r>
            <a:r>
              <a:rPr lang="en-US" sz="1800" b="0" i="0" dirty="0">
                <a:solidFill>
                  <a:srgbClr val="242021"/>
                </a:solidFill>
                <a:effectLst/>
                <a:latin typeface="Segoe"/>
              </a:rPr>
              <a:t>specify the behaviors the product will exhibit under specific conditions. They describe </a:t>
            </a:r>
            <a:r>
              <a:rPr lang="en-US" sz="1800" b="0" i="1" dirty="0">
                <a:solidFill>
                  <a:srgbClr val="242021"/>
                </a:solidFill>
                <a:effectLst/>
                <a:latin typeface="Segoe-Italic"/>
              </a:rPr>
              <a:t>what </a:t>
            </a:r>
            <a:r>
              <a:rPr lang="en-US" sz="1800" b="0" i="0" dirty="0">
                <a:solidFill>
                  <a:srgbClr val="242021"/>
                </a:solidFill>
                <a:effectLst/>
                <a:latin typeface="Segoe"/>
              </a:rPr>
              <a:t>the developers must implement to enable users to accomplish their tasks (user requirements), thereby satisfying the business requirements. This alignment among the three levels of requirements is essential for project success. Functional requirements often are written in the form of the traditional “shall” statements: “The Passenger shall be able to print boarding passes for all</a:t>
            </a:r>
            <a:br>
              <a:rPr lang="en-US" sz="1800" b="0" i="0" dirty="0">
                <a:solidFill>
                  <a:srgbClr val="242021"/>
                </a:solidFill>
                <a:effectLst/>
                <a:latin typeface="Segoe"/>
              </a:rPr>
            </a:br>
            <a:r>
              <a:rPr lang="en-US" sz="1800" b="0" i="0" dirty="0">
                <a:solidFill>
                  <a:srgbClr val="242021"/>
                </a:solidFill>
                <a:effectLst/>
                <a:latin typeface="Segoe"/>
              </a:rPr>
              <a:t>flight segments for which he has checked in” or “If the Passenger’s profile does not indicate a seating preference, the reservation system shall assign a seat.</a:t>
            </a:r>
            <a:r>
              <a:rPr lang="en-US" dirty="0"/>
              <a:t> </a:t>
            </a:r>
            <a:br>
              <a:rPr lang="en-US"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36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5909310"/>
          </a:xfrm>
          <a:prstGeom prst="rect">
            <a:avLst/>
          </a:prstGeom>
          <a:noFill/>
        </p:spPr>
        <p:txBody>
          <a:bodyPr wrap="square" rtlCol="0">
            <a:spAutoFit/>
          </a:bodyPr>
          <a:lstStyle/>
          <a:p>
            <a:pPr marL="342900" indent="-342900" algn="just">
              <a:buFontTx/>
              <a:buChar char="-"/>
            </a:pPr>
            <a:r>
              <a:rPr lang="en-US" sz="2400" b="0" i="0" dirty="0">
                <a:solidFill>
                  <a:srgbClr val="242021"/>
                </a:solidFill>
                <a:effectLst/>
                <a:latin typeface="Times New Roman" panose="02020603050405020304" pitchFamily="18" charset="0"/>
                <a:cs typeface="Times New Roman" panose="02020603050405020304" pitchFamily="18" charset="0"/>
              </a:rPr>
              <a:t>The business analyst (BA)1 documents functional requirements in a </a:t>
            </a:r>
            <a:r>
              <a:rPr lang="en-US" sz="2400" b="0" i="1" dirty="0">
                <a:solidFill>
                  <a:srgbClr val="242021"/>
                </a:solidFill>
                <a:effectLst/>
                <a:latin typeface="Times New Roman" panose="02020603050405020304" pitchFamily="18" charset="0"/>
                <a:cs typeface="Times New Roman" panose="02020603050405020304" pitchFamily="18" charset="0"/>
              </a:rPr>
              <a:t>software requirements specification </a:t>
            </a:r>
            <a:r>
              <a:rPr lang="en-US" sz="2400" b="0" i="0" dirty="0">
                <a:solidFill>
                  <a:srgbClr val="242021"/>
                </a:solidFill>
                <a:effectLst/>
                <a:latin typeface="Times New Roman" panose="02020603050405020304" pitchFamily="18" charset="0"/>
                <a:cs typeface="Times New Roman" panose="02020603050405020304" pitchFamily="18" charset="0"/>
              </a:rPr>
              <a:t>(SRS), which describes as fully as necessary the expected behavior of the software system. The SRS is used in development, testing, quality assurance, project management, and related project functions. People call this deliverable by many different names, including business requirements document, functional spec, requirements document, and others. An SRS could be a report generated from information stored in a requirements management tool. Because it is an industry-standard term, we will use “SRS” consistently throughout this book (ISO/IEC/IEEE 2011). See Chapter 10, “Documenting the requirements,” for more information about the SRS.</a:t>
            </a:r>
            <a:r>
              <a:rPr lang="en-US" sz="2400" dirty="0">
                <a:latin typeface="Times New Roman" panose="02020603050405020304" pitchFamily="18" charset="0"/>
                <a:cs typeface="Times New Roman" panose="02020603050405020304" pitchFamily="18" charset="0"/>
              </a:rPr>
              <a:t> </a:t>
            </a:r>
          </a:p>
          <a:p>
            <a:pPr algn="just"/>
            <a:br>
              <a:rPr lang="en-US"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2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2677656"/>
          </a:xfrm>
          <a:prstGeom prst="rect">
            <a:avLst/>
          </a:prstGeom>
          <a:noFill/>
        </p:spPr>
        <p:txBody>
          <a:bodyPr wrap="square" rtlCol="0">
            <a:spAutoFit/>
          </a:bodyPr>
          <a:lstStyle/>
          <a:p>
            <a:pPr marL="342900" indent="-342900" algn="just">
              <a:buFontTx/>
              <a:buChar char="-"/>
            </a:pPr>
            <a:r>
              <a:rPr lang="en-US" sz="2000" b="0" i="1" dirty="0">
                <a:solidFill>
                  <a:srgbClr val="242021"/>
                </a:solidFill>
                <a:effectLst/>
                <a:latin typeface="Times New Roman" panose="02020603050405020304" pitchFamily="18" charset="0"/>
                <a:cs typeface="Times New Roman" panose="02020603050405020304" pitchFamily="18" charset="0"/>
              </a:rPr>
              <a:t>System requirements </a:t>
            </a:r>
            <a:r>
              <a:rPr lang="en-US" sz="2000" b="0" i="0" dirty="0">
                <a:solidFill>
                  <a:srgbClr val="242021"/>
                </a:solidFill>
                <a:effectLst/>
                <a:latin typeface="Times New Roman" panose="02020603050405020304" pitchFamily="18" charset="0"/>
                <a:cs typeface="Times New Roman" panose="02020603050405020304" pitchFamily="18" charset="0"/>
              </a:rPr>
              <a:t>describe the requirements for a product that is composed of multiple components or subsystems (ISO/IEC/IEEE 2011). A “system” in this sense is not just any information system. A system can be all software or it can include both software and hardware subsystems</a:t>
            </a:r>
            <a:r>
              <a:rPr lang="en-US" sz="2000" dirty="0">
                <a:latin typeface="Times New Roman" panose="02020603050405020304" pitchFamily="18" charset="0"/>
                <a:cs typeface="Times New Roman" panose="02020603050405020304" pitchFamily="18" charset="0"/>
              </a:rPr>
              <a:t> </a:t>
            </a:r>
          </a:p>
          <a:p>
            <a:pPr algn="just"/>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11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5970865"/>
          </a:xfrm>
          <a:prstGeom prst="rect">
            <a:avLst/>
          </a:prstGeom>
          <a:noFill/>
        </p:spPr>
        <p:txBody>
          <a:bodyPr wrap="square" rtlCol="0">
            <a:spAutoFit/>
          </a:bodyPr>
          <a:lstStyle/>
          <a:p>
            <a:pPr marL="342900" indent="-342900" algn="just">
              <a:buFontTx/>
              <a:buChar char="-"/>
            </a:pPr>
            <a:r>
              <a:rPr lang="en-US" sz="2000" b="0" i="1" dirty="0">
                <a:solidFill>
                  <a:srgbClr val="242021"/>
                </a:solidFill>
                <a:effectLst/>
                <a:latin typeface="Times New Roman" panose="02020603050405020304" pitchFamily="18" charset="0"/>
                <a:cs typeface="Times New Roman" panose="02020603050405020304" pitchFamily="18" charset="0"/>
              </a:rPr>
              <a:t>System requirements </a:t>
            </a:r>
            <a:r>
              <a:rPr lang="en-US" sz="2000" b="0" i="0" dirty="0">
                <a:solidFill>
                  <a:srgbClr val="242021"/>
                </a:solidFill>
                <a:effectLst/>
                <a:latin typeface="Times New Roman" panose="02020603050405020304" pitchFamily="18" charset="0"/>
                <a:cs typeface="Times New Roman" panose="02020603050405020304" pitchFamily="18" charset="0"/>
              </a:rPr>
              <a:t>describe the requirements for a product that is composed of multiple components or subsystems (ISO/IEC/IEEE 2011). A “system” in this sense is not just any information system. A system can be all software or it can include both software and hardware subsystems</a:t>
            </a:r>
            <a:r>
              <a:rPr lang="en-US" sz="2000" dirty="0">
                <a:latin typeface="Times New Roman" panose="02020603050405020304" pitchFamily="18" charset="0"/>
                <a:cs typeface="Times New Roman" panose="02020603050405020304" pitchFamily="18" charset="0"/>
              </a:rPr>
              <a:t> </a:t>
            </a:r>
          </a:p>
          <a:p>
            <a:pPr marL="342900" indent="-342900" algn="just">
              <a:buFontTx/>
              <a:buChar char="-"/>
            </a:pPr>
            <a:r>
              <a:rPr lang="en-US" sz="2000" dirty="0">
                <a:latin typeface="Times New Roman" panose="02020603050405020304" pitchFamily="18" charset="0"/>
                <a:cs typeface="Times New Roman" panose="02020603050405020304" pitchFamily="18" charset="0"/>
              </a:rPr>
              <a:t>A good example of a “system” is the cashier’s workstation in a supermarket. There’s a bar code scanner integrated with a scale, as well as a hand-held bar code scanner. The cashier has a keyboard, a display, and a cash drawer. You’ll see a card reader and PIN pad for your loyalty card and credit or debit card, and perhaps a change dispenser. You might see up to three printers for your purchase receipt, credit card receipt, and coupons you don’t care about. These hardware devices are all interacting under software control. The requirements for the system or product as a whole, then, lead the business analyst to derive specific functionality that must be allocated to one or another of those component subsystems, as well as demanding an understanding of the interfaces between them.</a:t>
            </a:r>
          </a:p>
          <a:p>
            <a:pPr marL="342900" indent="-342900" algn="just">
              <a:buFontTx/>
              <a:buChar char="-"/>
            </a:pPr>
            <a:br>
              <a:rPr lang="en-US"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6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2554545"/>
          </a:xfrm>
          <a:prstGeom prst="rect">
            <a:avLst/>
          </a:prstGeom>
          <a:noFill/>
        </p:spPr>
        <p:txBody>
          <a:bodyPr wrap="square" rtlCol="0">
            <a:spAutoFit/>
          </a:bodyPr>
          <a:lstStyle/>
          <a:p>
            <a:pPr marL="342900" indent="-342900" algn="just">
              <a:buFontTx/>
              <a:buChar char="-"/>
            </a:pPr>
            <a:r>
              <a:rPr lang="en-US" sz="2000" b="0" i="1" dirty="0">
                <a:solidFill>
                  <a:srgbClr val="242021"/>
                </a:solidFill>
                <a:effectLst/>
                <a:latin typeface="Times New Roman" panose="02020603050405020304" pitchFamily="18" charset="0"/>
                <a:cs typeface="Times New Roman" panose="02020603050405020304" pitchFamily="18" charset="0"/>
              </a:rPr>
              <a:t>Business rules</a:t>
            </a:r>
            <a:r>
              <a:rPr lang="en-US" sz="2000" b="0" dirty="0">
                <a:solidFill>
                  <a:srgbClr val="242021"/>
                </a:solidFill>
                <a:effectLst/>
                <a:latin typeface="Times New Roman" panose="02020603050405020304" pitchFamily="18" charset="0"/>
                <a:cs typeface="Times New Roman" panose="02020603050405020304" pitchFamily="18" charset="0"/>
              </a:rPr>
              <a:t> include corporate policies, government regulations, industry standards, and computational algorithms. Business rules are not themselves software requirements because they have an existence beyond the boundaries of any specific software application. However, they often dictate that the system must contain functionality to comply with the pertinent rules. Sometimes, as with corporate security policies, business rules are the origin of specific quality attributes that are then implemented in functionality.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91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2554545"/>
          </a:xfrm>
          <a:prstGeom prst="rect">
            <a:avLst/>
          </a:prstGeom>
          <a:noFill/>
        </p:spPr>
        <p:txBody>
          <a:bodyPr wrap="square" rtlCol="0">
            <a:spAutoFit/>
          </a:bodyPr>
          <a:lstStyle/>
          <a:p>
            <a:pPr marL="342900" indent="-342900" algn="just">
              <a:buFontTx/>
              <a:buChar char="-"/>
            </a:pPr>
            <a:r>
              <a:rPr lang="en-US" sz="2000" b="0" i="1" dirty="0">
                <a:solidFill>
                  <a:srgbClr val="242021"/>
                </a:solidFill>
                <a:effectLst/>
                <a:latin typeface="Times New Roman" panose="02020603050405020304" pitchFamily="18" charset="0"/>
                <a:cs typeface="Times New Roman" panose="02020603050405020304" pitchFamily="18" charset="0"/>
              </a:rPr>
              <a:t>Business rules</a:t>
            </a:r>
            <a:r>
              <a:rPr lang="en-US" sz="2000" b="0" dirty="0">
                <a:solidFill>
                  <a:srgbClr val="242021"/>
                </a:solidFill>
                <a:effectLst/>
                <a:latin typeface="Times New Roman" panose="02020603050405020304" pitchFamily="18" charset="0"/>
                <a:cs typeface="Times New Roman" panose="02020603050405020304" pitchFamily="18" charset="0"/>
              </a:rPr>
              <a:t> include corporate policies, government regulations, industry standards, and computational algorithms. Business rules are not themselves software requirements because they have an existence beyond the boundaries of any specific software application. However, they often dictate that the system must contain functionality to comply with the pertinent rules. Sometimes, as with corporate security policies, business rules are the origin of specific quality attributes that are then implemented in functionality.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73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3785652"/>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In addition to functional requirements, the SRS contains an assortment of nonfunctional requirements. Quality attributes are also known as quality factors, quality of service requirements, constraints, and the “–</a:t>
            </a:r>
            <a:r>
              <a:rPr lang="en-US" sz="2000" dirty="0" err="1">
                <a:latin typeface="Times New Roman" panose="02020603050405020304" pitchFamily="18" charset="0"/>
                <a:cs typeface="Times New Roman" panose="02020603050405020304" pitchFamily="18" charset="0"/>
              </a:rPr>
              <a:t>ilities</a:t>
            </a:r>
            <a:r>
              <a:rPr lang="en-US" sz="2000" dirty="0">
                <a:latin typeface="Times New Roman" panose="02020603050405020304" pitchFamily="18" charset="0"/>
                <a:cs typeface="Times New Roman" panose="02020603050405020304" pitchFamily="18" charset="0"/>
              </a:rPr>
              <a:t>.” They describe the product’s characteristics in various dimensions that are important either to users or to developers and maintainers, such as performance, safety, availability, and portability. Other classes of nonfunctional requirements describe external interfaces between the system and the outside world. These include connections to other software systems, hardware components, and users, as well as communication interfaces. Design and implementation constraints impose restrictions on the options available to the developer during construction of the product.</a:t>
            </a:r>
          </a:p>
        </p:txBody>
      </p:sp>
    </p:spTree>
    <p:extLst>
      <p:ext uri="{BB962C8B-B14F-4D97-AF65-F5344CB8AC3E}">
        <p14:creationId xmlns:p14="http://schemas.microsoft.com/office/powerpoint/2010/main" val="170524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4585871"/>
          </a:xfrm>
          <a:prstGeom prst="rect">
            <a:avLst/>
          </a:prstGeom>
          <a:noFill/>
        </p:spPr>
        <p:txBody>
          <a:bodyPr wrap="square" rtlCol="0">
            <a:spAutoFit/>
          </a:bodyPr>
          <a:lstStyle/>
          <a:p>
            <a:pPr marL="342900" indent="-342900" algn="just">
              <a:buFontTx/>
              <a:buChar char="-"/>
            </a:pPr>
            <a:r>
              <a:rPr lang="en-US" sz="1800" b="0" i="0" dirty="0">
                <a:solidFill>
                  <a:srgbClr val="242021"/>
                </a:solidFill>
                <a:effectLst/>
                <a:latin typeface="Segoe"/>
              </a:rPr>
              <a:t>A </a:t>
            </a:r>
            <a:r>
              <a:rPr lang="en-US" sz="1800" b="0" i="1" dirty="0">
                <a:solidFill>
                  <a:srgbClr val="242021"/>
                </a:solidFill>
                <a:effectLst/>
                <a:latin typeface="Segoe-Italic"/>
              </a:rPr>
              <a:t>feature </a:t>
            </a:r>
            <a:r>
              <a:rPr lang="en-US" sz="1800" b="0" i="0" dirty="0">
                <a:solidFill>
                  <a:srgbClr val="242021"/>
                </a:solidFill>
                <a:effectLst/>
                <a:latin typeface="Segoe"/>
              </a:rPr>
              <a:t>consists of one or more logically related system capabilities that provide value to a user and are described by a set of functional requirements. A customer’s list of desired product features is not equivalent to a description of the user’s task-related needs. Web browser bookmarks, spelling checkers, the ability to define a custom workout program for a piece of exercise equipment, and automatic virus signature updating in an anti-malware product are examples of features. A feature can encompass multiple user requirements, each of which implies that certain functional requirements must be implemented to allow the user to perform the task described by each user requirement. Figure 1-2 illustrates a </a:t>
            </a:r>
            <a:r>
              <a:rPr lang="en-US" sz="1800" b="0" i="1" dirty="0">
                <a:solidFill>
                  <a:srgbClr val="242021"/>
                </a:solidFill>
                <a:effectLst/>
                <a:latin typeface="Segoe-Italic"/>
              </a:rPr>
              <a:t>feature tree</a:t>
            </a:r>
            <a:r>
              <a:rPr lang="en-US" sz="1800" b="0" i="0" dirty="0">
                <a:solidFill>
                  <a:srgbClr val="242021"/>
                </a:solidFill>
                <a:effectLst/>
                <a:latin typeface="Segoe"/>
              </a:rPr>
              <a:t>, an analysis model that shows how a feature can be hierarchically decomposed into a set of smaller features, which relate to specific user requirements and lead to specifying sets of functional requirement.</a:t>
            </a:r>
          </a:p>
          <a:p>
            <a:pPr algn="just"/>
            <a:r>
              <a:rPr lang="en-US" sz="2000" dirty="0"/>
              <a:t> </a:t>
            </a: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056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707886"/>
          </a:xfrm>
          <a:prstGeom prst="rect">
            <a:avLst/>
          </a:prstGeom>
          <a:noFill/>
        </p:spPr>
        <p:txBody>
          <a:bodyPr wrap="square" rtlCol="0">
            <a:spAutoFit/>
          </a:bodyPr>
          <a:lstStyle/>
          <a:p>
            <a:pPr algn="just"/>
            <a:r>
              <a:rPr lang="en-US" sz="2000" dirty="0"/>
              <a:t> </a:t>
            </a:r>
            <a:br>
              <a:rPr lang="en-US" sz="2000" dirty="0"/>
            </a:b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E8D63A-075B-F072-AACD-91E0B4E4DB9A}"/>
              </a:ext>
            </a:extLst>
          </p:cNvPr>
          <p:cNvPicPr>
            <a:picLocks noChangeAspect="1"/>
          </p:cNvPicPr>
          <p:nvPr/>
        </p:nvPicPr>
        <p:blipFill>
          <a:blip r:embed="rId2"/>
          <a:stretch>
            <a:fillRect/>
          </a:stretch>
        </p:blipFill>
        <p:spPr>
          <a:xfrm>
            <a:off x="1046374" y="1140669"/>
            <a:ext cx="6659143" cy="5377965"/>
          </a:xfrm>
          <a:prstGeom prst="rect">
            <a:avLst/>
          </a:prstGeom>
        </p:spPr>
      </p:pic>
    </p:spTree>
    <p:extLst>
      <p:ext uri="{BB962C8B-B14F-4D97-AF65-F5344CB8AC3E}">
        <p14:creationId xmlns:p14="http://schemas.microsoft.com/office/powerpoint/2010/main" val="269740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3" name="Content Placeholder 2"/>
          <p:cNvSpPr>
            <a:spLocks noGrp="1"/>
          </p:cNvSpPr>
          <p:nvPr>
            <p:ph idx="1"/>
          </p:nvPr>
        </p:nvSpPr>
        <p:spPr>
          <a:xfrm>
            <a:off x="986589" y="1395663"/>
            <a:ext cx="7641870" cy="4668253"/>
          </a:xfrm>
        </p:spPr>
        <p:txBody>
          <a:bodyPr/>
          <a:lstStyle/>
          <a:p>
            <a:r>
              <a:rPr lang="en-US" dirty="0"/>
              <a:t>Understand some key terms used in the software requirements domain. </a:t>
            </a:r>
          </a:p>
          <a:p>
            <a:r>
              <a:rPr lang="en-US" dirty="0"/>
              <a:t>Distinguish product requirements from project requirements. </a:t>
            </a:r>
          </a:p>
          <a:p>
            <a:r>
              <a:rPr lang="en-US" dirty="0"/>
              <a:t>Distinguish requirements development from requirements management. </a:t>
            </a:r>
          </a:p>
          <a:p>
            <a:r>
              <a:rPr lang="en-US" dirty="0"/>
              <a:t>Be alert to several requirements-related problems that can arise</a:t>
            </a:r>
          </a:p>
        </p:txBody>
      </p:sp>
    </p:spTree>
    <p:extLst>
      <p:ext uri="{BB962C8B-B14F-4D97-AF65-F5344CB8AC3E}">
        <p14:creationId xmlns:p14="http://schemas.microsoft.com/office/powerpoint/2010/main" val="364329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 The participation of stakeholders in requirements development</a:t>
            </a:r>
          </a:p>
        </p:txBody>
      </p:sp>
      <p:pic>
        <p:nvPicPr>
          <p:cNvPr id="4" name="Picture 3"/>
          <p:cNvPicPr>
            <a:picLocks noChangeAspect="1"/>
          </p:cNvPicPr>
          <p:nvPr/>
        </p:nvPicPr>
        <p:blipFill>
          <a:blip r:embed="rId3"/>
          <a:stretch>
            <a:fillRect/>
          </a:stretch>
        </p:blipFill>
        <p:spPr>
          <a:xfrm>
            <a:off x="2452342" y="1207169"/>
            <a:ext cx="3876268" cy="5384929"/>
          </a:xfrm>
          <a:prstGeom prst="rect">
            <a:avLst/>
          </a:prstGeom>
        </p:spPr>
      </p:pic>
    </p:spTree>
    <p:extLst>
      <p:ext uri="{BB962C8B-B14F-4D97-AF65-F5344CB8AC3E}">
        <p14:creationId xmlns:p14="http://schemas.microsoft.com/office/powerpoint/2010/main" val="3199403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 The participation of stakeholders in requirements development</a:t>
            </a:r>
          </a:p>
        </p:txBody>
      </p:sp>
      <p:sp>
        <p:nvSpPr>
          <p:cNvPr id="5" name="Content Placeholder 2">
            <a:extLst>
              <a:ext uri="{FF2B5EF4-FFF2-40B4-BE49-F238E27FC236}">
                <a16:creationId xmlns:a16="http://schemas.microsoft.com/office/drawing/2014/main" id="{F829ECAB-F01C-588C-3245-F10A12D9538E}"/>
              </a:ext>
            </a:extLst>
          </p:cNvPr>
          <p:cNvSpPr>
            <a:spLocks noGrp="1"/>
          </p:cNvSpPr>
          <p:nvPr>
            <p:ph idx="1"/>
          </p:nvPr>
        </p:nvSpPr>
        <p:spPr>
          <a:xfrm>
            <a:off x="866273" y="1348034"/>
            <a:ext cx="7387389" cy="4715882"/>
          </a:xfrm>
        </p:spPr>
        <p:txBody>
          <a:bodyPr/>
          <a:lstStyle/>
          <a:p>
            <a:pPr algn="just"/>
            <a:r>
              <a:rPr lang="en-US" sz="1800" b="0" i="0" dirty="0">
                <a:solidFill>
                  <a:srgbClr val="242021"/>
                </a:solidFill>
                <a:effectLst/>
                <a:latin typeface="Segoe"/>
              </a:rPr>
              <a:t>Based on an identified business need, a market need, or an exciting new product concept, managers or marketing define the business requirements for software that will help their company operate more efficiently (for information systems) or compete successfully in the marketplace (for commercial products). In the corporate environment, a business analyst then typically works with user representatives to identify user requirements. Companies developing commercial products often identify a product manager to determine what features to include in the new product. Each user requirement and feature must align with accomplishing the business  requirements. From the user requirements, the BA or product manager derives the functionality that will let users achieve</a:t>
            </a:r>
            <a:br>
              <a:rPr lang="en-US" sz="1800" b="0" i="0" dirty="0">
                <a:solidFill>
                  <a:srgbClr val="242021"/>
                </a:solidFill>
                <a:effectLst/>
                <a:latin typeface="Segoe"/>
              </a:rPr>
            </a:br>
            <a:r>
              <a:rPr lang="en-US" sz="1800" b="0" i="0" dirty="0">
                <a:solidFill>
                  <a:srgbClr val="242021"/>
                </a:solidFill>
                <a:effectLst/>
                <a:latin typeface="Segoe"/>
              </a:rPr>
              <a:t>their goals. Developers use the functional and nonfunctional requirements to design solutions that implement the necessary functionality, within the limits that the constraints impose. Testers determine how to verify whether the requirements were correctly implemented.</a:t>
            </a:r>
            <a:r>
              <a:rPr lang="en-US" dirty="0"/>
              <a:t> </a:t>
            </a:r>
          </a:p>
          <a:p>
            <a:pPr algn="just"/>
            <a:br>
              <a:rPr lang="en-US" dirty="0"/>
            </a:br>
            <a:endParaRPr lang="en-US" dirty="0"/>
          </a:p>
        </p:txBody>
      </p:sp>
    </p:spTree>
    <p:extLst>
      <p:ext uri="{BB962C8B-B14F-4D97-AF65-F5344CB8AC3E}">
        <p14:creationId xmlns:p14="http://schemas.microsoft.com/office/powerpoint/2010/main" val="4084221414"/>
      </p:ext>
    </p:extLst>
  </p:cSld>
  <p:clrMapOvr>
    <a:masterClrMapping/>
  </p:clrMapOvr>
  <mc:AlternateContent xmlns:mc="http://schemas.openxmlformats.org/markup-compatibility/2006" xmlns:p14="http://schemas.microsoft.com/office/powerpoint/2010/main">
    <mc:Choice Requires="p14">
      <p:transition spd="slow" p14:dur="2000" advTm="2080"/>
    </mc:Choice>
    <mc:Fallback xmlns="">
      <p:transition spd="slow" advTm="208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864" y="-108284"/>
            <a:ext cx="7184670" cy="950495"/>
          </a:xfrm>
        </p:spPr>
        <p:txBody>
          <a:bodyPr/>
          <a:lstStyle/>
          <a:p>
            <a:r>
              <a:rPr lang="en-US"/>
              <a:t>Product vs. project requirements </a:t>
            </a:r>
          </a:p>
        </p:txBody>
      </p:sp>
      <p:sp>
        <p:nvSpPr>
          <p:cNvPr id="3" name="Content Placeholder 2"/>
          <p:cNvSpPr>
            <a:spLocks noGrp="1"/>
          </p:cNvSpPr>
          <p:nvPr>
            <p:ph idx="1"/>
          </p:nvPr>
        </p:nvSpPr>
        <p:spPr>
          <a:xfrm>
            <a:off x="866273" y="1732546"/>
            <a:ext cx="7387389" cy="4331369"/>
          </a:xfrm>
        </p:spPr>
        <p:txBody>
          <a:bodyPr/>
          <a:lstStyle/>
          <a:p>
            <a:r>
              <a:rPr lang="en-US" dirty="0"/>
              <a:t> Product requirements:</a:t>
            </a:r>
          </a:p>
          <a:p>
            <a:pPr lvl="1"/>
            <a:r>
              <a:rPr lang="en-US" dirty="0"/>
              <a:t> properties of a software system to be built</a:t>
            </a:r>
          </a:p>
          <a:p>
            <a:r>
              <a:rPr lang="en-US" dirty="0"/>
              <a:t>Projects requirements:</a:t>
            </a:r>
          </a:p>
          <a:p>
            <a:pPr lvl="1"/>
            <a:r>
              <a:rPr lang="en-US" dirty="0"/>
              <a:t>do have other expectations and deliverables that are not a part of the software the team implements, but that are necessary to the successful completion of the project as a whole</a:t>
            </a:r>
          </a:p>
        </p:txBody>
      </p:sp>
    </p:spTree>
    <p:extLst>
      <p:ext uri="{BB962C8B-B14F-4D97-AF65-F5344CB8AC3E}">
        <p14:creationId xmlns:p14="http://schemas.microsoft.com/office/powerpoint/2010/main" val="4258536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Requirements development and management</a:t>
            </a:r>
          </a:p>
        </p:txBody>
      </p:sp>
      <p:pic>
        <p:nvPicPr>
          <p:cNvPr id="5" name="Picture 4">
            <a:extLst>
              <a:ext uri="{FF2B5EF4-FFF2-40B4-BE49-F238E27FC236}">
                <a16:creationId xmlns:a16="http://schemas.microsoft.com/office/drawing/2014/main" id="{58C1A891-126F-629A-0256-47F17C8680D1}"/>
              </a:ext>
            </a:extLst>
          </p:cNvPr>
          <p:cNvPicPr>
            <a:picLocks noChangeAspect="1"/>
          </p:cNvPicPr>
          <p:nvPr/>
        </p:nvPicPr>
        <p:blipFill>
          <a:blip r:embed="rId3"/>
          <a:stretch>
            <a:fillRect/>
          </a:stretch>
        </p:blipFill>
        <p:spPr>
          <a:xfrm>
            <a:off x="0" y="1098000"/>
            <a:ext cx="9144000" cy="4662000"/>
          </a:xfrm>
          <a:prstGeom prst="rect">
            <a:avLst/>
          </a:prstGeom>
        </p:spPr>
      </p:pic>
    </p:spTree>
    <p:extLst>
      <p:ext uri="{BB962C8B-B14F-4D97-AF65-F5344CB8AC3E}">
        <p14:creationId xmlns:p14="http://schemas.microsoft.com/office/powerpoint/2010/main" val="2041968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Requirements development and management</a:t>
            </a:r>
          </a:p>
        </p:txBody>
      </p:sp>
      <p:sp>
        <p:nvSpPr>
          <p:cNvPr id="4" name="Content Placeholder 2">
            <a:extLst>
              <a:ext uri="{FF2B5EF4-FFF2-40B4-BE49-F238E27FC236}">
                <a16:creationId xmlns:a16="http://schemas.microsoft.com/office/drawing/2014/main" id="{1D56EA2A-7AFB-2795-E352-2370B139C2CE}"/>
              </a:ext>
            </a:extLst>
          </p:cNvPr>
          <p:cNvSpPr>
            <a:spLocks noGrp="1"/>
          </p:cNvSpPr>
          <p:nvPr>
            <p:ph idx="1"/>
          </p:nvPr>
        </p:nvSpPr>
        <p:spPr>
          <a:xfrm>
            <a:off x="998622" y="1447800"/>
            <a:ext cx="7772399" cy="4704348"/>
          </a:xfrm>
        </p:spPr>
        <p:txBody>
          <a:bodyPr/>
          <a:lstStyle/>
          <a:p>
            <a:pPr>
              <a:buFont typeface="Wingdings" panose="05000000000000000000" pitchFamily="2" charset="2"/>
              <a:buChar char="Ø"/>
            </a:pPr>
            <a:r>
              <a:rPr lang="en-US" sz="2000" b="1" i="0" dirty="0">
                <a:solidFill>
                  <a:srgbClr val="FF0000"/>
                </a:solidFill>
                <a:effectLst/>
                <a:latin typeface="Segoe"/>
              </a:rPr>
              <a:t>Elicitation</a:t>
            </a:r>
            <a:r>
              <a:rPr lang="en-US" sz="2000" b="0" i="0" dirty="0">
                <a:solidFill>
                  <a:srgbClr val="242021"/>
                </a:solidFill>
                <a:effectLst/>
                <a:latin typeface="Segoe"/>
              </a:rPr>
              <a:t> encompasses all of the activities involved with discovering requirements, such as interviews, workshops, document analysis, prototyping, and others. The key actions are:</a:t>
            </a:r>
            <a:endParaRPr lang="en-US" sz="2000" dirty="0">
              <a:solidFill>
                <a:srgbClr val="242021"/>
              </a:solidFill>
              <a:latin typeface="Segoe"/>
            </a:endParaRPr>
          </a:p>
          <a:p>
            <a:pPr lvl="1">
              <a:buFont typeface="Wingdings" panose="05000000000000000000" pitchFamily="2" charset="2"/>
              <a:buChar char="ü"/>
            </a:pPr>
            <a:r>
              <a:rPr lang="en-US" sz="2000" b="0" i="0" dirty="0">
                <a:solidFill>
                  <a:srgbClr val="242021"/>
                </a:solidFill>
                <a:effectLst/>
                <a:latin typeface="Segoe"/>
              </a:rPr>
              <a:t>Identifying the product’s expected user classes and other stakeholders.</a:t>
            </a:r>
            <a:endParaRPr lang="en-US" sz="2000" dirty="0">
              <a:solidFill>
                <a:srgbClr val="242021"/>
              </a:solidFill>
              <a:latin typeface="Segoe"/>
            </a:endParaRPr>
          </a:p>
          <a:p>
            <a:pPr lvl="1">
              <a:buFont typeface="Wingdings" panose="05000000000000000000" pitchFamily="2" charset="2"/>
              <a:buChar char="ü"/>
            </a:pPr>
            <a:r>
              <a:rPr lang="en-US" sz="2000" b="0" i="0" dirty="0">
                <a:solidFill>
                  <a:srgbClr val="242021"/>
                </a:solidFill>
                <a:effectLst/>
                <a:latin typeface="Segoe"/>
              </a:rPr>
              <a:t>Understanding user tasks and goals and the business objectives with which those tasks align.</a:t>
            </a:r>
          </a:p>
          <a:p>
            <a:pPr lvl="1">
              <a:buFont typeface="Wingdings" panose="05000000000000000000" pitchFamily="2" charset="2"/>
              <a:buChar char="ü"/>
            </a:pPr>
            <a:r>
              <a:rPr lang="en-US" sz="2000" b="0" i="0" dirty="0">
                <a:solidFill>
                  <a:srgbClr val="242021"/>
                </a:solidFill>
                <a:effectLst/>
                <a:latin typeface="Segoe"/>
              </a:rPr>
              <a:t>Learning about the environment in which the new product will be used.</a:t>
            </a:r>
          </a:p>
          <a:p>
            <a:pPr lvl="1">
              <a:buFont typeface="Wingdings" panose="05000000000000000000" pitchFamily="2" charset="2"/>
              <a:buChar char="ü"/>
            </a:pPr>
            <a:r>
              <a:rPr lang="en-US" sz="2000" b="0" i="0" dirty="0">
                <a:solidFill>
                  <a:srgbClr val="242021"/>
                </a:solidFill>
                <a:effectLst/>
                <a:latin typeface="Segoe"/>
              </a:rPr>
              <a:t>Working with individuals who represent each user class to understand their functionality needs and their quality expectations</a:t>
            </a:r>
            <a:r>
              <a:rPr lang="en-US" sz="2000" dirty="0"/>
              <a:t> </a:t>
            </a:r>
            <a:br>
              <a:rPr lang="en-US" dirty="0"/>
            </a:br>
            <a:endParaRPr lang="en-US" dirty="0"/>
          </a:p>
        </p:txBody>
      </p:sp>
    </p:spTree>
    <p:extLst>
      <p:ext uri="{BB962C8B-B14F-4D97-AF65-F5344CB8AC3E}">
        <p14:creationId xmlns:p14="http://schemas.microsoft.com/office/powerpoint/2010/main" val="3364720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Requirements development and management</a:t>
            </a:r>
          </a:p>
        </p:txBody>
      </p:sp>
      <p:sp>
        <p:nvSpPr>
          <p:cNvPr id="4" name="Content Placeholder 2">
            <a:extLst>
              <a:ext uri="{FF2B5EF4-FFF2-40B4-BE49-F238E27FC236}">
                <a16:creationId xmlns:a16="http://schemas.microsoft.com/office/drawing/2014/main" id="{1D56EA2A-7AFB-2795-E352-2370B139C2CE}"/>
              </a:ext>
            </a:extLst>
          </p:cNvPr>
          <p:cNvSpPr>
            <a:spLocks noGrp="1"/>
          </p:cNvSpPr>
          <p:nvPr>
            <p:ph idx="1"/>
          </p:nvPr>
        </p:nvSpPr>
        <p:spPr>
          <a:xfrm>
            <a:off x="998622" y="1447800"/>
            <a:ext cx="7772399" cy="4704348"/>
          </a:xfrm>
        </p:spPr>
        <p:txBody>
          <a:bodyPr/>
          <a:lstStyle/>
          <a:p>
            <a:pPr>
              <a:buFont typeface="Courier New" panose="02070309020205020404" pitchFamily="49" charset="0"/>
              <a:buChar char="o"/>
            </a:pPr>
            <a:r>
              <a:rPr lang="en-US" sz="1800" b="1" i="0" dirty="0">
                <a:solidFill>
                  <a:srgbClr val="FF0000"/>
                </a:solidFill>
                <a:effectLst/>
                <a:latin typeface="Segoe"/>
              </a:rPr>
              <a:t>Analyzing requirements </a:t>
            </a:r>
            <a:r>
              <a:rPr lang="en-US" sz="1800" b="0" i="0" dirty="0">
                <a:solidFill>
                  <a:srgbClr val="242021"/>
                </a:solidFill>
                <a:effectLst/>
                <a:latin typeface="Segoe"/>
              </a:rPr>
              <a:t>involves reaching a richer and more precise understanding of each requirement and representing sets of requirements in multiple ways. Following are the principal activities:</a:t>
            </a:r>
            <a:br>
              <a:rPr lang="en-US" sz="1800" b="0" i="0" dirty="0">
                <a:solidFill>
                  <a:srgbClr val="242021"/>
                </a:solidFill>
                <a:effectLst/>
                <a:latin typeface="Segoe"/>
              </a:rPr>
            </a:br>
            <a:r>
              <a:rPr lang="en-US" sz="1800" b="0" i="0" dirty="0">
                <a:solidFill>
                  <a:srgbClr val="242021"/>
                </a:solidFill>
                <a:effectLst/>
                <a:latin typeface="Segoe"/>
              </a:rPr>
              <a:t>- Analyzing the information received from users to distinguish their task goals from functional requirements, quality expectations, business rules, suggested solutions, and other information</a:t>
            </a:r>
            <a:br>
              <a:rPr lang="en-US" sz="1800" b="0" i="0" dirty="0">
                <a:solidFill>
                  <a:srgbClr val="242021"/>
                </a:solidFill>
                <a:effectLst/>
                <a:latin typeface="Segoe"/>
              </a:rPr>
            </a:br>
            <a:r>
              <a:rPr lang="en-US" sz="1800" b="0" i="0" dirty="0">
                <a:solidFill>
                  <a:srgbClr val="242021"/>
                </a:solidFill>
                <a:effectLst/>
                <a:latin typeface="Segoe"/>
              </a:rPr>
              <a:t>- Decomposing high-level requirements into an appropriate level of detail</a:t>
            </a:r>
            <a:br>
              <a:rPr lang="en-US" sz="1800" b="0" i="0" dirty="0">
                <a:solidFill>
                  <a:srgbClr val="242021"/>
                </a:solidFill>
                <a:effectLst/>
                <a:latin typeface="Segoe"/>
              </a:rPr>
            </a:br>
            <a:r>
              <a:rPr lang="en-US" sz="1800" b="0" i="0" dirty="0">
                <a:solidFill>
                  <a:srgbClr val="242021"/>
                </a:solidFill>
                <a:effectLst/>
                <a:latin typeface="Segoe"/>
              </a:rPr>
              <a:t>- Deriving functional requirements from other requirements information</a:t>
            </a:r>
            <a:br>
              <a:rPr lang="en-US" sz="1800" b="0" i="0" dirty="0">
                <a:solidFill>
                  <a:srgbClr val="242021"/>
                </a:solidFill>
                <a:effectLst/>
                <a:latin typeface="Segoe"/>
              </a:rPr>
            </a:br>
            <a:r>
              <a:rPr lang="en-US" sz="1800" b="0" i="0" dirty="0">
                <a:solidFill>
                  <a:srgbClr val="242021"/>
                </a:solidFill>
                <a:effectLst/>
                <a:latin typeface="Segoe"/>
              </a:rPr>
              <a:t>Understanding the relative importance of quality attributes</a:t>
            </a:r>
            <a:br>
              <a:rPr lang="en-US" sz="1800" b="0" i="0" dirty="0">
                <a:solidFill>
                  <a:srgbClr val="242021"/>
                </a:solidFill>
                <a:effectLst/>
                <a:latin typeface="Segoe"/>
              </a:rPr>
            </a:br>
            <a:r>
              <a:rPr lang="en-US" sz="1800" b="0" i="0" dirty="0">
                <a:solidFill>
                  <a:srgbClr val="242021"/>
                </a:solidFill>
                <a:effectLst/>
                <a:latin typeface="Segoe"/>
              </a:rPr>
              <a:t>- Allocating requirements to software components defined in the system architecture</a:t>
            </a:r>
            <a:br>
              <a:rPr lang="en-US" sz="1800" b="0" i="0" dirty="0">
                <a:solidFill>
                  <a:srgbClr val="242021"/>
                </a:solidFill>
                <a:effectLst/>
                <a:latin typeface="Segoe"/>
              </a:rPr>
            </a:br>
            <a:r>
              <a:rPr lang="en-US" sz="1800" b="0" i="0" dirty="0">
                <a:solidFill>
                  <a:srgbClr val="242021"/>
                </a:solidFill>
                <a:effectLst/>
                <a:latin typeface="Segoe"/>
              </a:rPr>
              <a:t>- Negotiating implementation priorities</a:t>
            </a:r>
            <a:br>
              <a:rPr lang="en-US" sz="1800" b="0" i="0" dirty="0">
                <a:solidFill>
                  <a:srgbClr val="242021"/>
                </a:solidFill>
                <a:effectLst/>
                <a:latin typeface="Segoe"/>
              </a:rPr>
            </a:br>
            <a:r>
              <a:rPr lang="en-US" sz="1800" b="0" i="0" dirty="0">
                <a:solidFill>
                  <a:srgbClr val="242021"/>
                </a:solidFill>
                <a:effectLst/>
                <a:latin typeface="Segoe"/>
              </a:rPr>
              <a:t>- Identifying gaps in requirements or unnecessary requirements as they relate to the defined scope</a:t>
            </a:r>
            <a:r>
              <a:rPr lang="en-US" sz="1600" dirty="0"/>
              <a:t> </a:t>
            </a:r>
            <a:br>
              <a:rPr lang="en-US" sz="1600" dirty="0"/>
            </a:br>
            <a:endParaRPr lang="en-US" dirty="0"/>
          </a:p>
        </p:txBody>
      </p:sp>
    </p:spTree>
    <p:extLst>
      <p:ext uri="{BB962C8B-B14F-4D97-AF65-F5344CB8AC3E}">
        <p14:creationId xmlns:p14="http://schemas.microsoft.com/office/powerpoint/2010/main" val="55913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Requirements development and management</a:t>
            </a:r>
          </a:p>
        </p:txBody>
      </p:sp>
      <p:sp>
        <p:nvSpPr>
          <p:cNvPr id="4" name="Content Placeholder 2">
            <a:extLst>
              <a:ext uri="{FF2B5EF4-FFF2-40B4-BE49-F238E27FC236}">
                <a16:creationId xmlns:a16="http://schemas.microsoft.com/office/drawing/2014/main" id="{1D56EA2A-7AFB-2795-E352-2370B139C2CE}"/>
              </a:ext>
            </a:extLst>
          </p:cNvPr>
          <p:cNvSpPr>
            <a:spLocks noGrp="1"/>
          </p:cNvSpPr>
          <p:nvPr>
            <p:ph idx="1"/>
          </p:nvPr>
        </p:nvSpPr>
        <p:spPr>
          <a:xfrm>
            <a:off x="998622" y="1447800"/>
            <a:ext cx="7772399" cy="4704348"/>
          </a:xfrm>
        </p:spPr>
        <p:txBody>
          <a:bodyPr/>
          <a:lstStyle/>
          <a:p>
            <a:pPr>
              <a:buFont typeface="Courier New" panose="02070309020205020404" pitchFamily="49" charset="0"/>
              <a:buChar char="o"/>
            </a:pPr>
            <a:r>
              <a:rPr lang="en-US" sz="1800" b="1" i="0" dirty="0">
                <a:solidFill>
                  <a:srgbClr val="FF0000"/>
                </a:solidFill>
                <a:effectLst/>
                <a:latin typeface="Segoe"/>
              </a:rPr>
              <a:t>Requirements specification </a:t>
            </a:r>
            <a:r>
              <a:rPr lang="en-US" sz="1800" b="0" i="0" dirty="0">
                <a:solidFill>
                  <a:srgbClr val="242021"/>
                </a:solidFill>
                <a:effectLst/>
                <a:latin typeface="Segoe"/>
              </a:rPr>
              <a:t>involves representing and storing the collected requirements knowledge in a persistent and well-organized fashion. The principal activity is:</a:t>
            </a:r>
            <a:br>
              <a:rPr lang="en-US" sz="1800" b="0" i="0" dirty="0">
                <a:solidFill>
                  <a:srgbClr val="242021"/>
                </a:solidFill>
                <a:effectLst/>
                <a:latin typeface="Segoe"/>
              </a:rPr>
            </a:br>
            <a:r>
              <a:rPr lang="en-US" sz="1800" dirty="0">
                <a:solidFill>
                  <a:srgbClr val="59595B"/>
                </a:solidFill>
                <a:latin typeface="ZapfDingbatsStd"/>
              </a:rPr>
              <a:t>- </a:t>
            </a:r>
            <a:r>
              <a:rPr lang="en-US" sz="1800" b="0" i="0" dirty="0">
                <a:solidFill>
                  <a:srgbClr val="242021"/>
                </a:solidFill>
                <a:effectLst/>
                <a:latin typeface="Segoe"/>
              </a:rPr>
              <a:t>Translating the collected user needs into written requirements and diagrams suitable for comprehension, review, and use by their intended audiences</a:t>
            </a:r>
            <a:r>
              <a:rPr lang="en-US" sz="1400" dirty="0"/>
              <a:t> </a:t>
            </a:r>
            <a:br>
              <a:rPr lang="en-US" sz="1400" dirty="0"/>
            </a:br>
            <a:endParaRPr lang="en-US" dirty="0"/>
          </a:p>
        </p:txBody>
      </p:sp>
    </p:spTree>
    <p:extLst>
      <p:ext uri="{BB962C8B-B14F-4D97-AF65-F5344CB8AC3E}">
        <p14:creationId xmlns:p14="http://schemas.microsoft.com/office/powerpoint/2010/main" val="10768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Requirements development and management</a:t>
            </a:r>
          </a:p>
        </p:txBody>
      </p:sp>
      <p:sp>
        <p:nvSpPr>
          <p:cNvPr id="4" name="Content Placeholder 2">
            <a:extLst>
              <a:ext uri="{FF2B5EF4-FFF2-40B4-BE49-F238E27FC236}">
                <a16:creationId xmlns:a16="http://schemas.microsoft.com/office/drawing/2014/main" id="{1D56EA2A-7AFB-2795-E352-2370B139C2CE}"/>
              </a:ext>
            </a:extLst>
          </p:cNvPr>
          <p:cNvSpPr>
            <a:spLocks noGrp="1"/>
          </p:cNvSpPr>
          <p:nvPr>
            <p:ph idx="1"/>
          </p:nvPr>
        </p:nvSpPr>
        <p:spPr>
          <a:xfrm>
            <a:off x="998622" y="1447800"/>
            <a:ext cx="7772399" cy="4704348"/>
          </a:xfrm>
        </p:spPr>
        <p:txBody>
          <a:bodyPr/>
          <a:lstStyle/>
          <a:p>
            <a:pPr>
              <a:buFont typeface="Courier New" panose="02070309020205020404" pitchFamily="49" charset="0"/>
              <a:buChar char="o"/>
            </a:pPr>
            <a:r>
              <a:rPr lang="en-US" sz="1800" b="1" i="0" dirty="0">
                <a:solidFill>
                  <a:srgbClr val="FF0000"/>
                </a:solidFill>
                <a:effectLst/>
                <a:latin typeface="Segoe"/>
              </a:rPr>
              <a:t>Requirements validation</a:t>
            </a:r>
            <a:r>
              <a:rPr lang="en-US" sz="1800" b="0" i="0" dirty="0">
                <a:solidFill>
                  <a:srgbClr val="242021"/>
                </a:solidFill>
                <a:effectLst/>
                <a:latin typeface="Segoe"/>
              </a:rPr>
              <a:t> confirms that you have the correct set of requirements information that will enable developers to build a solution that satisfies the business objectives. The central activities are:</a:t>
            </a:r>
            <a:br>
              <a:rPr lang="en-US" sz="1800" b="0" i="0" dirty="0">
                <a:solidFill>
                  <a:srgbClr val="242021"/>
                </a:solidFill>
                <a:effectLst/>
                <a:latin typeface="Segoe"/>
              </a:rPr>
            </a:br>
            <a:r>
              <a:rPr lang="en-US" sz="1800" dirty="0">
                <a:solidFill>
                  <a:srgbClr val="59595B"/>
                </a:solidFill>
                <a:latin typeface="ZapfDingbatsStd"/>
              </a:rPr>
              <a:t>- </a:t>
            </a:r>
            <a:r>
              <a:rPr lang="en-US" sz="1800" b="0" i="0" dirty="0">
                <a:solidFill>
                  <a:srgbClr val="242021"/>
                </a:solidFill>
                <a:effectLst/>
                <a:latin typeface="Segoe"/>
              </a:rPr>
              <a:t>Reviewing the documented requirements to correct any problems before the development group accepts them.</a:t>
            </a:r>
            <a:br>
              <a:rPr lang="en-US" sz="1800" b="0" i="0" dirty="0">
                <a:solidFill>
                  <a:srgbClr val="242021"/>
                </a:solidFill>
                <a:effectLst/>
                <a:latin typeface="Segoe"/>
              </a:rPr>
            </a:br>
            <a:r>
              <a:rPr lang="en-US" sz="1800" dirty="0">
                <a:solidFill>
                  <a:srgbClr val="59595B"/>
                </a:solidFill>
                <a:latin typeface="ZapfDingbatsStd"/>
              </a:rPr>
              <a:t>- </a:t>
            </a:r>
            <a:r>
              <a:rPr lang="en-US" sz="1800" b="0" i="0" dirty="0">
                <a:solidFill>
                  <a:srgbClr val="242021"/>
                </a:solidFill>
                <a:effectLst/>
                <a:latin typeface="Segoe"/>
              </a:rPr>
              <a:t>Developing acceptance tests and criteria to confirm that a product based on the requirements would meet customer needs and achieve the business objectives.</a:t>
            </a:r>
            <a:r>
              <a:rPr lang="en-US" sz="1400" dirty="0"/>
              <a:t> </a:t>
            </a:r>
            <a:br>
              <a:rPr lang="en-US" sz="1400" dirty="0"/>
            </a:br>
            <a:br>
              <a:rPr lang="en-US" sz="1400" dirty="0"/>
            </a:br>
            <a:endParaRPr lang="en-US" dirty="0"/>
          </a:p>
        </p:txBody>
      </p:sp>
    </p:spTree>
    <p:extLst>
      <p:ext uri="{BB962C8B-B14F-4D97-AF65-F5344CB8AC3E}">
        <p14:creationId xmlns:p14="http://schemas.microsoft.com/office/powerpoint/2010/main" val="2754734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Requirements development and management</a:t>
            </a:r>
          </a:p>
        </p:txBody>
      </p:sp>
      <p:sp>
        <p:nvSpPr>
          <p:cNvPr id="4" name="Content Placeholder 2">
            <a:extLst>
              <a:ext uri="{FF2B5EF4-FFF2-40B4-BE49-F238E27FC236}">
                <a16:creationId xmlns:a16="http://schemas.microsoft.com/office/drawing/2014/main" id="{1D56EA2A-7AFB-2795-E352-2370B139C2CE}"/>
              </a:ext>
            </a:extLst>
          </p:cNvPr>
          <p:cNvSpPr>
            <a:spLocks noGrp="1"/>
          </p:cNvSpPr>
          <p:nvPr>
            <p:ph idx="1"/>
          </p:nvPr>
        </p:nvSpPr>
        <p:spPr>
          <a:xfrm>
            <a:off x="998622" y="1447800"/>
            <a:ext cx="7772399" cy="4704348"/>
          </a:xfrm>
        </p:spPr>
        <p:txBody>
          <a:bodyPr/>
          <a:lstStyle/>
          <a:p>
            <a:pPr algn="just">
              <a:buFont typeface="Wingdings" panose="05000000000000000000" pitchFamily="2" charset="2"/>
              <a:buChar char="ü"/>
            </a:pPr>
            <a:r>
              <a:rPr lang="en-US" sz="1800" b="1" i="0" dirty="0">
                <a:solidFill>
                  <a:srgbClr val="FF0000"/>
                </a:solidFill>
                <a:effectLst/>
                <a:latin typeface="Segoe"/>
              </a:rPr>
              <a:t>Requirements management </a:t>
            </a:r>
            <a:r>
              <a:rPr lang="en-US" sz="1800" b="0" i="0" dirty="0">
                <a:solidFill>
                  <a:srgbClr val="242021"/>
                </a:solidFill>
                <a:effectLst/>
                <a:latin typeface="Segoe"/>
              </a:rPr>
              <a:t>activities include the following:</a:t>
            </a:r>
            <a:endParaRPr lang="en-US" sz="1800" dirty="0">
              <a:solidFill>
                <a:srgbClr val="242021"/>
              </a:solidFill>
              <a:latin typeface="Segoe"/>
            </a:endParaRPr>
          </a:p>
          <a:p>
            <a:pPr algn="just"/>
            <a:r>
              <a:rPr lang="en-US" sz="1800" b="0" i="0" dirty="0">
                <a:solidFill>
                  <a:srgbClr val="242021"/>
                </a:solidFill>
                <a:effectLst/>
                <a:latin typeface="Segoe"/>
              </a:rPr>
              <a:t>Defining the requirements baseline, a snapshot in time that represents an agreed-upon, reviewed, and approved set of functional and </a:t>
            </a:r>
            <a:r>
              <a:rPr lang="en-US" sz="1800" dirty="0">
                <a:solidFill>
                  <a:srgbClr val="242021"/>
                </a:solidFill>
                <a:latin typeface="Segoe"/>
              </a:rPr>
              <a:t>n</a:t>
            </a:r>
            <a:r>
              <a:rPr lang="en-US" sz="1800" b="0" i="0" dirty="0">
                <a:solidFill>
                  <a:srgbClr val="242021"/>
                </a:solidFill>
                <a:effectLst/>
                <a:latin typeface="Segoe"/>
              </a:rPr>
              <a:t>onfunctional requirements, often for a specific product release or development iteration</a:t>
            </a:r>
          </a:p>
          <a:p>
            <a:pPr algn="just"/>
            <a:r>
              <a:rPr lang="en-US" sz="1800" b="0" i="0" dirty="0">
                <a:solidFill>
                  <a:srgbClr val="242021"/>
                </a:solidFill>
                <a:effectLst/>
                <a:latin typeface="Segoe"/>
              </a:rPr>
              <a:t>Evaluating the impact of proposed requirements changes and incorporating approved changes into the project in a controlled way</a:t>
            </a:r>
          </a:p>
          <a:p>
            <a:pPr algn="just"/>
            <a:r>
              <a:rPr lang="en-US" sz="1800" b="0" i="0" dirty="0">
                <a:solidFill>
                  <a:srgbClr val="242021"/>
                </a:solidFill>
                <a:effectLst/>
                <a:latin typeface="Segoe"/>
              </a:rPr>
              <a:t>Keeping project plans current with the requirements as they evolve</a:t>
            </a:r>
            <a:endParaRPr lang="en-US" sz="1800" dirty="0">
              <a:solidFill>
                <a:srgbClr val="242021"/>
              </a:solidFill>
              <a:latin typeface="Segoe"/>
            </a:endParaRPr>
          </a:p>
          <a:p>
            <a:pPr algn="just"/>
            <a:r>
              <a:rPr lang="en-US" sz="1800" b="0" i="0" dirty="0">
                <a:solidFill>
                  <a:srgbClr val="242021"/>
                </a:solidFill>
                <a:effectLst/>
                <a:latin typeface="Segoe"/>
              </a:rPr>
              <a:t>Negotiating new commitments based on the estimated impact of requirements changes</a:t>
            </a:r>
            <a:r>
              <a:rPr lang="en-US" sz="1400" dirty="0"/>
              <a:t> </a:t>
            </a:r>
          </a:p>
          <a:p>
            <a:pPr algn="just"/>
            <a:r>
              <a:rPr lang="en-US" sz="1800" b="0" i="0" dirty="0">
                <a:solidFill>
                  <a:srgbClr val="242021"/>
                </a:solidFill>
                <a:effectLst/>
                <a:latin typeface="Segoe"/>
              </a:rPr>
              <a:t>Defining the relationships and dependencies that exist between requirements</a:t>
            </a:r>
          </a:p>
          <a:p>
            <a:pPr algn="just"/>
            <a:r>
              <a:rPr lang="en-US" sz="1800" b="0" i="0" dirty="0">
                <a:solidFill>
                  <a:srgbClr val="242021"/>
                </a:solidFill>
                <a:effectLst/>
                <a:latin typeface="Segoe"/>
              </a:rPr>
              <a:t>Tracing individual requirements to their corresponding designs, source code, and tests</a:t>
            </a:r>
          </a:p>
          <a:p>
            <a:pPr algn="just"/>
            <a:r>
              <a:rPr lang="en-US" sz="1800" b="0" i="0" dirty="0">
                <a:solidFill>
                  <a:srgbClr val="242021"/>
                </a:solidFill>
                <a:effectLst/>
                <a:latin typeface="Segoe"/>
              </a:rPr>
              <a:t>Tracking requirements status and change activity throughout the project</a:t>
            </a:r>
            <a:r>
              <a:rPr lang="en-US" sz="1100" dirty="0"/>
              <a:t> </a:t>
            </a:r>
            <a:br>
              <a:rPr lang="en-US" sz="1100" dirty="0"/>
            </a:br>
            <a:br>
              <a:rPr lang="en-US" sz="1400" dirty="0"/>
            </a:br>
            <a:endParaRPr lang="en-US" dirty="0"/>
          </a:p>
        </p:txBody>
      </p:sp>
    </p:spTree>
    <p:extLst>
      <p:ext uri="{BB962C8B-B14F-4D97-AF65-F5344CB8AC3E}">
        <p14:creationId xmlns:p14="http://schemas.microsoft.com/office/powerpoint/2010/main" val="345018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Requirements development and management</a:t>
            </a:r>
          </a:p>
        </p:txBody>
      </p:sp>
      <p:sp>
        <p:nvSpPr>
          <p:cNvPr id="4" name="Content Placeholder 2">
            <a:extLst>
              <a:ext uri="{FF2B5EF4-FFF2-40B4-BE49-F238E27FC236}">
                <a16:creationId xmlns:a16="http://schemas.microsoft.com/office/drawing/2014/main" id="{1D56EA2A-7AFB-2795-E352-2370B139C2CE}"/>
              </a:ext>
            </a:extLst>
          </p:cNvPr>
          <p:cNvSpPr>
            <a:spLocks noGrp="1"/>
          </p:cNvSpPr>
          <p:nvPr>
            <p:ph idx="1"/>
          </p:nvPr>
        </p:nvSpPr>
        <p:spPr>
          <a:xfrm>
            <a:off x="998622" y="1447800"/>
            <a:ext cx="7772399" cy="4704348"/>
          </a:xfrm>
        </p:spPr>
        <p:txBody>
          <a:bodyPr/>
          <a:lstStyle/>
          <a:p>
            <a:pPr algn="just">
              <a:buFont typeface="Wingdings" panose="05000000000000000000" pitchFamily="2" charset="2"/>
              <a:buChar char="ü"/>
            </a:pPr>
            <a:r>
              <a:rPr lang="en-US" sz="1800" b="1" i="0" dirty="0">
                <a:solidFill>
                  <a:srgbClr val="FF0000"/>
                </a:solidFill>
                <a:effectLst/>
                <a:latin typeface="Segoe"/>
              </a:rPr>
              <a:t>Requirements management </a:t>
            </a:r>
            <a:r>
              <a:rPr lang="en-US" sz="1800" b="0" i="0" dirty="0">
                <a:solidFill>
                  <a:srgbClr val="242021"/>
                </a:solidFill>
                <a:effectLst/>
                <a:latin typeface="Segoe"/>
              </a:rPr>
              <a:t>activities include the following:</a:t>
            </a:r>
            <a:endParaRPr lang="en-US" sz="1800" dirty="0">
              <a:solidFill>
                <a:srgbClr val="242021"/>
              </a:solidFill>
              <a:latin typeface="Segoe"/>
            </a:endParaRPr>
          </a:p>
          <a:p>
            <a:pPr algn="just"/>
            <a:r>
              <a:rPr lang="en-US" sz="1800" b="0" i="0" dirty="0">
                <a:solidFill>
                  <a:srgbClr val="242021"/>
                </a:solidFill>
                <a:effectLst/>
                <a:latin typeface="Segoe"/>
              </a:rPr>
              <a:t>Defining the requirements baseline, a snapshot in time that represents an agreed-upon, reviewed, and approved set of functional and </a:t>
            </a:r>
            <a:r>
              <a:rPr lang="en-US" sz="1800" dirty="0">
                <a:solidFill>
                  <a:srgbClr val="242021"/>
                </a:solidFill>
                <a:latin typeface="Segoe"/>
              </a:rPr>
              <a:t>n</a:t>
            </a:r>
            <a:r>
              <a:rPr lang="en-US" sz="1800" b="0" i="0" dirty="0">
                <a:solidFill>
                  <a:srgbClr val="242021"/>
                </a:solidFill>
                <a:effectLst/>
                <a:latin typeface="Segoe"/>
              </a:rPr>
              <a:t>onfunctional requirements, often for a specific product release or development iteration</a:t>
            </a:r>
          </a:p>
          <a:p>
            <a:pPr algn="just"/>
            <a:r>
              <a:rPr lang="en-US" sz="1800" b="0" i="0" dirty="0">
                <a:solidFill>
                  <a:srgbClr val="242021"/>
                </a:solidFill>
                <a:effectLst/>
                <a:latin typeface="Segoe"/>
              </a:rPr>
              <a:t>Evaluating the impact of proposed requirements changes and incorporating approved changes into the project in a controlled way</a:t>
            </a:r>
          </a:p>
          <a:p>
            <a:pPr algn="just"/>
            <a:r>
              <a:rPr lang="en-US" sz="1800" b="0" i="0" dirty="0">
                <a:solidFill>
                  <a:srgbClr val="242021"/>
                </a:solidFill>
                <a:effectLst/>
                <a:latin typeface="Segoe"/>
              </a:rPr>
              <a:t>Keeping project plans current with the requirements as they evolve</a:t>
            </a:r>
            <a:endParaRPr lang="en-US" sz="1800" dirty="0">
              <a:solidFill>
                <a:srgbClr val="242021"/>
              </a:solidFill>
              <a:latin typeface="Segoe"/>
            </a:endParaRPr>
          </a:p>
          <a:p>
            <a:pPr algn="just"/>
            <a:r>
              <a:rPr lang="en-US" sz="1800" b="0" i="0" dirty="0">
                <a:solidFill>
                  <a:srgbClr val="242021"/>
                </a:solidFill>
                <a:effectLst/>
                <a:latin typeface="Segoe"/>
              </a:rPr>
              <a:t>Negotiating new commitments based on the estimated impact of requirements changes</a:t>
            </a:r>
            <a:r>
              <a:rPr lang="en-US" sz="1400" dirty="0"/>
              <a:t> </a:t>
            </a:r>
          </a:p>
          <a:p>
            <a:pPr algn="just"/>
            <a:r>
              <a:rPr lang="en-US" sz="1800" b="0" i="0" dirty="0">
                <a:solidFill>
                  <a:srgbClr val="242021"/>
                </a:solidFill>
                <a:effectLst/>
                <a:latin typeface="Segoe"/>
              </a:rPr>
              <a:t>Defining the relationships and dependencies that exist between requirements</a:t>
            </a:r>
          </a:p>
          <a:p>
            <a:pPr algn="just"/>
            <a:r>
              <a:rPr lang="en-US" sz="1800" b="0" i="0" dirty="0">
                <a:solidFill>
                  <a:srgbClr val="242021"/>
                </a:solidFill>
                <a:effectLst/>
                <a:latin typeface="Segoe"/>
              </a:rPr>
              <a:t>Tracing individual requirements to their corresponding designs, source code, and tests</a:t>
            </a:r>
          </a:p>
          <a:p>
            <a:pPr algn="just"/>
            <a:r>
              <a:rPr lang="en-US" sz="1800" b="0" i="0" dirty="0">
                <a:solidFill>
                  <a:srgbClr val="242021"/>
                </a:solidFill>
                <a:effectLst/>
                <a:latin typeface="Segoe"/>
              </a:rPr>
              <a:t>Tracking requirements status and change activity throughout the project</a:t>
            </a:r>
            <a:r>
              <a:rPr lang="en-US" sz="1100" dirty="0"/>
              <a:t> </a:t>
            </a:r>
            <a:br>
              <a:rPr lang="en-US" sz="1100" dirty="0"/>
            </a:br>
            <a:br>
              <a:rPr lang="en-US" sz="1400" dirty="0"/>
            </a:br>
            <a:endParaRPr lang="en-US" dirty="0"/>
          </a:p>
        </p:txBody>
      </p:sp>
    </p:spTree>
    <p:extLst>
      <p:ext uri="{BB962C8B-B14F-4D97-AF65-F5344CB8AC3E}">
        <p14:creationId xmlns:p14="http://schemas.microsoft.com/office/powerpoint/2010/main" val="258084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756" y="-132348"/>
            <a:ext cx="6289506" cy="1032060"/>
          </a:xfrm>
        </p:spPr>
        <p:txBody>
          <a:bodyPr>
            <a:normAutofit fontScale="90000"/>
          </a:bodyPr>
          <a:lstStyle/>
          <a:p>
            <a:br>
              <a:rPr lang="en-US"/>
            </a:br>
            <a:r>
              <a:rPr lang="en-US"/>
              <a:t>Contents</a:t>
            </a:r>
            <a:br>
              <a:rPr lang="en-US"/>
            </a:br>
            <a:endParaRPr lang="en-US"/>
          </a:p>
        </p:txBody>
      </p:sp>
      <p:sp>
        <p:nvSpPr>
          <p:cNvPr id="3" name="Content Placeholder 2"/>
          <p:cNvSpPr>
            <a:spLocks noGrp="1"/>
          </p:cNvSpPr>
          <p:nvPr>
            <p:ph idx="1"/>
          </p:nvPr>
        </p:nvSpPr>
        <p:spPr>
          <a:xfrm>
            <a:off x="866273" y="1359568"/>
            <a:ext cx="7615989" cy="4800599"/>
          </a:xfrm>
        </p:spPr>
        <p:txBody>
          <a:bodyPr/>
          <a:lstStyle/>
          <a:p>
            <a:pPr marL="342900" indent="-342900">
              <a:buFont typeface="+mj-lt"/>
              <a:buAutoNum type="arabicPeriod"/>
            </a:pPr>
            <a:r>
              <a:rPr lang="en-US"/>
              <a:t>Why is requirement engineering?</a:t>
            </a:r>
          </a:p>
          <a:p>
            <a:pPr marL="342900" indent="-342900">
              <a:buFont typeface="+mj-lt"/>
              <a:buAutoNum type="arabicPeriod"/>
            </a:pPr>
            <a:r>
              <a:rPr lang="en-US"/>
              <a:t>Software requirements defined </a:t>
            </a:r>
          </a:p>
          <a:p>
            <a:pPr marL="342900" indent="-342900">
              <a:buFont typeface="+mj-lt"/>
              <a:buAutoNum type="arabicPeriod"/>
            </a:pPr>
            <a:r>
              <a:rPr lang="en-US"/>
              <a:t>Requirements development and management </a:t>
            </a:r>
          </a:p>
          <a:p>
            <a:pPr marL="342900" indent="-342900">
              <a:buFont typeface="+mj-lt"/>
              <a:buAutoNum type="arabicPeriod"/>
            </a:pPr>
            <a:r>
              <a:rPr lang="en-US"/>
              <a:t>When bad requirements happen to good people</a:t>
            </a:r>
          </a:p>
          <a:p>
            <a:pPr marL="342900" indent="-342900">
              <a:buFont typeface="+mj-lt"/>
              <a:buAutoNum type="arabicPeriod"/>
            </a:pPr>
            <a:r>
              <a:rPr lang="en-US"/>
              <a:t>Benefits from a high-quality requirements process</a:t>
            </a:r>
          </a:p>
        </p:txBody>
      </p:sp>
    </p:spTree>
    <p:extLst>
      <p:ext uri="{BB962C8B-B14F-4D97-AF65-F5344CB8AC3E}">
        <p14:creationId xmlns:p14="http://schemas.microsoft.com/office/powerpoint/2010/main" val="2067658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421" y="10499"/>
            <a:ext cx="6664750" cy="1052161"/>
          </a:xfrm>
        </p:spPr>
        <p:txBody>
          <a:bodyPr>
            <a:normAutofit fontScale="90000"/>
          </a:bodyPr>
          <a:lstStyle/>
          <a:p>
            <a:r>
              <a:rPr lang="en-US" dirty="0"/>
              <a:t>the boundary between RD and MR</a:t>
            </a:r>
          </a:p>
        </p:txBody>
      </p:sp>
      <p:pic>
        <p:nvPicPr>
          <p:cNvPr id="5" name="Content Placeholder 4">
            <a:extLst>
              <a:ext uri="{FF2B5EF4-FFF2-40B4-BE49-F238E27FC236}">
                <a16:creationId xmlns:a16="http://schemas.microsoft.com/office/drawing/2014/main" id="{267BFC22-1B1B-C7BD-CAA0-39139535D156}"/>
              </a:ext>
            </a:extLst>
          </p:cNvPr>
          <p:cNvPicPr>
            <a:picLocks noGrp="1" noChangeAspect="1"/>
          </p:cNvPicPr>
          <p:nvPr>
            <p:ph idx="1"/>
          </p:nvPr>
        </p:nvPicPr>
        <p:blipFill>
          <a:blip r:embed="rId3"/>
          <a:stretch>
            <a:fillRect/>
          </a:stretch>
        </p:blipFill>
        <p:spPr>
          <a:xfrm>
            <a:off x="1198594" y="1287544"/>
            <a:ext cx="6746811" cy="4703763"/>
          </a:xfrm>
        </p:spPr>
      </p:pic>
    </p:spTree>
    <p:extLst>
      <p:ext uri="{BB962C8B-B14F-4D97-AF65-F5344CB8AC3E}">
        <p14:creationId xmlns:p14="http://schemas.microsoft.com/office/powerpoint/2010/main" val="102465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421" y="10499"/>
            <a:ext cx="6664750" cy="1052161"/>
          </a:xfrm>
        </p:spPr>
        <p:txBody>
          <a:bodyPr>
            <a:normAutofit fontScale="90000"/>
          </a:bodyPr>
          <a:lstStyle/>
          <a:p>
            <a:r>
              <a:rPr lang="en-US" dirty="0"/>
              <a:t>the boundary between RD and MR</a:t>
            </a:r>
          </a:p>
        </p:txBody>
      </p:sp>
      <p:pic>
        <p:nvPicPr>
          <p:cNvPr id="5" name="Content Placeholder 4">
            <a:extLst>
              <a:ext uri="{FF2B5EF4-FFF2-40B4-BE49-F238E27FC236}">
                <a16:creationId xmlns:a16="http://schemas.microsoft.com/office/drawing/2014/main" id="{267BFC22-1B1B-C7BD-CAA0-39139535D156}"/>
              </a:ext>
            </a:extLst>
          </p:cNvPr>
          <p:cNvPicPr>
            <a:picLocks noGrp="1" noChangeAspect="1"/>
          </p:cNvPicPr>
          <p:nvPr>
            <p:ph idx="1"/>
          </p:nvPr>
        </p:nvPicPr>
        <p:blipFill>
          <a:blip r:embed="rId3"/>
          <a:stretch>
            <a:fillRect/>
          </a:stretch>
        </p:blipFill>
        <p:spPr>
          <a:xfrm>
            <a:off x="1198594" y="1287544"/>
            <a:ext cx="6746811" cy="4703763"/>
          </a:xfrm>
        </p:spPr>
      </p:pic>
    </p:spTree>
    <p:extLst>
      <p:ext uri="{BB962C8B-B14F-4D97-AF65-F5344CB8AC3E}">
        <p14:creationId xmlns:p14="http://schemas.microsoft.com/office/powerpoint/2010/main" val="2754016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When bad requirements happen to good people</a:t>
            </a:r>
            <a:br>
              <a:rPr lang="en-US"/>
            </a:br>
            <a:endParaRPr lang="en-US"/>
          </a:p>
        </p:txBody>
      </p:sp>
      <p:sp>
        <p:nvSpPr>
          <p:cNvPr id="3" name="Content Placeholder 2"/>
          <p:cNvSpPr>
            <a:spLocks noGrp="1"/>
          </p:cNvSpPr>
          <p:nvPr>
            <p:ph idx="1"/>
          </p:nvPr>
        </p:nvSpPr>
        <p:spPr>
          <a:xfrm>
            <a:off x="998622" y="1447800"/>
            <a:ext cx="7772399" cy="4704348"/>
          </a:xfrm>
        </p:spPr>
        <p:txBody>
          <a:bodyPr/>
          <a:lstStyle/>
          <a:p>
            <a:r>
              <a:rPr lang="en-US" sz="2000" dirty="0">
                <a:latin typeface="Times New Roman" panose="02020603050405020304" pitchFamily="18" charset="0"/>
                <a:cs typeface="Times New Roman" panose="02020603050405020304" pitchFamily="18" charset="0"/>
              </a:rPr>
              <a:t>Insufficient user involvement: to late-breaking requirements that generate rework and delay completion. </a:t>
            </a:r>
          </a:p>
          <a:p>
            <a:r>
              <a:rPr lang="en-US" sz="2000" dirty="0">
                <a:latin typeface="Times New Roman" panose="02020603050405020304" pitchFamily="18" charset="0"/>
                <a:cs typeface="Times New Roman" panose="02020603050405020304" pitchFamily="18" charset="0"/>
              </a:rPr>
              <a:t>Inaccurate planning: </a:t>
            </a:r>
          </a:p>
          <a:p>
            <a:r>
              <a:rPr lang="en-US" sz="2000" dirty="0">
                <a:latin typeface="Times New Roman" panose="02020603050405020304" pitchFamily="18" charset="0"/>
                <a:cs typeface="Times New Roman" panose="02020603050405020304" pitchFamily="18" charset="0"/>
              </a:rPr>
              <a:t>Creeping user requirements: As requirements evolve during development, projects often exceed their planned schedules and budgets. To manage scope creep, begin with a clear statement of the project’s business objectives, strategic vision, scope, limitations, and success criteria. </a:t>
            </a:r>
            <a:r>
              <a:rPr lang="en-US" sz="2000" b="0" i="0" dirty="0">
                <a:solidFill>
                  <a:srgbClr val="242021"/>
                </a:solidFill>
                <a:effectLst/>
                <a:latin typeface="Times New Roman" panose="02020603050405020304" pitchFamily="18" charset="0"/>
                <a:cs typeface="Times New Roman" panose="02020603050405020304" pitchFamily="18" charset="0"/>
              </a:rPr>
              <a:t>Agile projects take the approach of adjusting the scope for a certain iteration to fit into a defined budget and duration for the iteration.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764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When bad requirements happen to good people</a:t>
            </a:r>
            <a:br>
              <a:rPr lang="en-US"/>
            </a:br>
            <a:endParaRPr lang="en-US"/>
          </a:p>
        </p:txBody>
      </p:sp>
      <p:sp>
        <p:nvSpPr>
          <p:cNvPr id="3" name="Content Placeholder 2"/>
          <p:cNvSpPr>
            <a:spLocks noGrp="1"/>
          </p:cNvSpPr>
          <p:nvPr>
            <p:ph idx="1"/>
          </p:nvPr>
        </p:nvSpPr>
        <p:spPr>
          <a:xfrm>
            <a:off x="998622" y="1447800"/>
            <a:ext cx="7772399" cy="4704348"/>
          </a:xfrm>
        </p:spPr>
        <p:txBody>
          <a:bodyPr/>
          <a:lstStyle/>
          <a:p>
            <a:r>
              <a:rPr lang="en-US" sz="2000" dirty="0"/>
              <a:t>Ambiguous requirements: Ambiguity leads to different expectations on the part of various stakeholders. Testers who expect the product to behave differently from what the developers built waste time resolving the differences. One way to ferret out ambiguity is to have people who represent different perspectives inspect the requirements</a:t>
            </a:r>
          </a:p>
          <a:p>
            <a:r>
              <a:rPr lang="en-US" sz="2000" dirty="0"/>
              <a:t>Gold plating </a:t>
            </a:r>
            <a:r>
              <a:rPr lang="en-US" sz="2000" b="0" i="0" dirty="0">
                <a:solidFill>
                  <a:srgbClr val="242021"/>
                </a:solidFill>
                <a:effectLst/>
                <a:latin typeface="Segoe"/>
              </a:rPr>
              <a:t>takes place when a developer adds functionality that wasn’t in the requirements specification (or was deemed out of scope) but which the developer believes “the users are just going to love.” </a:t>
            </a:r>
            <a:endParaRPr lang="en-US" sz="2000" dirty="0"/>
          </a:p>
          <a:p>
            <a:r>
              <a:rPr lang="en-US" sz="2000" dirty="0"/>
              <a:t>Overlooked stakeholders: Most products have several groups of users who might use different subsets of features, have different frequencies of use, or have varying levels of experience. If you don’t identify the important user classes for your product early on, some user needs won’t be met. After identifying all user classes, make sure that each has a </a:t>
            </a:r>
            <a:r>
              <a:rPr lang="en-US" sz="2000" dirty="0" err="1"/>
              <a:t>voic</a:t>
            </a:r>
            <a:endParaRPr lang="en-US" sz="2000" dirty="0"/>
          </a:p>
        </p:txBody>
      </p:sp>
    </p:spTree>
    <p:extLst>
      <p:ext uri="{BB962C8B-B14F-4D97-AF65-F5344CB8AC3E}">
        <p14:creationId xmlns:p14="http://schemas.microsoft.com/office/powerpoint/2010/main" val="311620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Benefits from a high-quality requirements process</a:t>
            </a:r>
          </a:p>
        </p:txBody>
      </p:sp>
      <p:sp>
        <p:nvSpPr>
          <p:cNvPr id="3" name="Content Placeholder 2"/>
          <p:cNvSpPr>
            <a:spLocks noGrp="1"/>
          </p:cNvSpPr>
          <p:nvPr>
            <p:ph idx="1"/>
          </p:nvPr>
        </p:nvSpPr>
        <p:spPr>
          <a:xfrm>
            <a:off x="794085" y="1540041"/>
            <a:ext cx="7772399" cy="4704348"/>
          </a:xfrm>
        </p:spPr>
        <p:txBody>
          <a:bodyPr>
            <a:normAutofit lnSpcReduction="10000"/>
          </a:bodyPr>
          <a:lstStyle/>
          <a:p>
            <a:r>
              <a:rPr lang="en-US" dirty="0"/>
              <a:t>Fewer defects in requirements and in the delivered product.</a:t>
            </a:r>
          </a:p>
          <a:p>
            <a:r>
              <a:rPr lang="en-US" dirty="0"/>
              <a:t>Reduced development rework.</a:t>
            </a:r>
          </a:p>
          <a:p>
            <a:r>
              <a:rPr lang="en-US" dirty="0"/>
              <a:t>Faster development and delivery.</a:t>
            </a:r>
          </a:p>
          <a:p>
            <a:r>
              <a:rPr lang="en-US" dirty="0"/>
              <a:t>Fewer unnecessary and unused features</a:t>
            </a:r>
          </a:p>
          <a:p>
            <a:r>
              <a:rPr lang="en-US" dirty="0"/>
              <a:t>Lower enhancement costs</a:t>
            </a:r>
          </a:p>
          <a:p>
            <a:r>
              <a:rPr lang="en-US" dirty="0"/>
              <a:t>Fewer miscommunications. </a:t>
            </a:r>
          </a:p>
          <a:p>
            <a:r>
              <a:rPr lang="en-US" dirty="0"/>
              <a:t>Reduced scope creep.</a:t>
            </a:r>
          </a:p>
          <a:p>
            <a:r>
              <a:rPr lang="en-US" dirty="0"/>
              <a:t>Reduced project chaos.</a:t>
            </a:r>
          </a:p>
          <a:p>
            <a:r>
              <a:rPr lang="en-US" dirty="0"/>
              <a:t>Higher customer and team member satisfaction.</a:t>
            </a:r>
          </a:p>
          <a:p>
            <a:r>
              <a:rPr lang="en-US" dirty="0"/>
              <a:t>Products that do what they’re supposed to do.</a:t>
            </a:r>
          </a:p>
        </p:txBody>
      </p:sp>
    </p:spTree>
    <p:extLst>
      <p:ext uri="{BB962C8B-B14F-4D97-AF65-F5344CB8AC3E}">
        <p14:creationId xmlns:p14="http://schemas.microsoft.com/office/powerpoint/2010/main" val="191140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29738" y="26568"/>
            <a:ext cx="5982890" cy="422672"/>
          </a:xfrm>
        </p:spPr>
        <p:txBody>
          <a:bodyPr>
            <a:normAutofit fontScale="90000"/>
          </a:bodyPr>
          <a:lstStyle/>
          <a:p>
            <a:pPr algn="ctr"/>
            <a:r>
              <a:rPr lang="en-US"/>
              <a:t>Why is requirement engineering?</a:t>
            </a:r>
          </a:p>
        </p:txBody>
      </p:sp>
      <p:sp>
        <p:nvSpPr>
          <p:cNvPr id="8195" name="Rectangle 37"/>
          <p:cNvSpPr txBox="1">
            <a:spLocks noChangeArrowheads="1"/>
          </p:cNvSpPr>
          <p:nvPr/>
        </p:nvSpPr>
        <p:spPr bwMode="auto">
          <a:xfrm>
            <a:off x="1769500" y="1743261"/>
            <a:ext cx="3282554"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620713" indent="-2286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858838" indent="-228600">
              <a:spcBef>
                <a:spcPct val="20000"/>
              </a:spcBef>
              <a:buClr>
                <a:schemeClr val="tx1"/>
              </a:buClr>
              <a:buChar char="•"/>
              <a:defRPr sz="2400">
                <a:solidFill>
                  <a:schemeClr val="tx1"/>
                </a:solidFill>
                <a:latin typeface="Arial" panose="020B0604020202020204" pitchFamily="34" charset="0"/>
              </a:defRPr>
            </a:lvl3pPr>
            <a:lvl4pPr marL="1143000" indent="-228600">
              <a:spcBef>
                <a:spcPct val="20000"/>
              </a:spcBef>
              <a:buChar char="–"/>
              <a:defRPr sz="2000">
                <a:solidFill>
                  <a:schemeClr val="tx1"/>
                </a:solidFill>
                <a:latin typeface="Arial" panose="020B0604020202020204" pitchFamily="34" charset="0"/>
              </a:defRPr>
            </a:lvl4pPr>
            <a:lvl5pPr marL="1371600" indent="-228600">
              <a:spcBef>
                <a:spcPct val="20000"/>
              </a:spcBef>
              <a:buChar char="»"/>
              <a:defRPr sz="2000">
                <a:solidFill>
                  <a:schemeClr val="tx1"/>
                </a:solidFill>
                <a:latin typeface="Arial" panose="020B0604020202020204" pitchFamily="34" charset="0"/>
              </a:defRPr>
            </a:lvl5pPr>
            <a:lvl6pPr marL="18288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2860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27432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2004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300"/>
              </a:spcBef>
              <a:buClr>
                <a:schemeClr val="accent1"/>
              </a:buClr>
              <a:buSzPct val="68000"/>
            </a:pPr>
            <a:r>
              <a:rPr lang="en-CA" sz="1500" b="1">
                <a:latin typeface="Calibri" panose="020F0502020204030204" pitchFamily="34" charset="0"/>
                <a:ea typeface="Tahoma" panose="020B0604030504040204" pitchFamily="34" charset="0"/>
                <a:cs typeface="Calibri" panose="020F0502020204030204" pitchFamily="34" charset="0"/>
              </a:rPr>
              <a:t>Distribution of Defects</a:t>
            </a:r>
          </a:p>
        </p:txBody>
      </p:sp>
      <p:sp>
        <p:nvSpPr>
          <p:cNvPr id="8196" name="Rectangle 38"/>
          <p:cNvSpPr txBox="1">
            <a:spLocks noChangeArrowheads="1"/>
          </p:cNvSpPr>
          <p:nvPr/>
        </p:nvSpPr>
        <p:spPr bwMode="auto">
          <a:xfrm>
            <a:off x="5337646" y="1792046"/>
            <a:ext cx="33909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620713" indent="-2286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858838" indent="-228600">
              <a:spcBef>
                <a:spcPct val="20000"/>
              </a:spcBef>
              <a:buClr>
                <a:schemeClr val="tx1"/>
              </a:buClr>
              <a:buChar char="•"/>
              <a:defRPr sz="2400">
                <a:solidFill>
                  <a:schemeClr val="tx1"/>
                </a:solidFill>
                <a:latin typeface="Arial" panose="020B0604020202020204" pitchFamily="34" charset="0"/>
              </a:defRPr>
            </a:lvl3pPr>
            <a:lvl4pPr marL="1143000" indent="-228600">
              <a:spcBef>
                <a:spcPct val="20000"/>
              </a:spcBef>
              <a:buChar char="–"/>
              <a:defRPr sz="2000">
                <a:solidFill>
                  <a:schemeClr val="tx1"/>
                </a:solidFill>
                <a:latin typeface="Arial" panose="020B0604020202020204" pitchFamily="34" charset="0"/>
              </a:defRPr>
            </a:lvl4pPr>
            <a:lvl5pPr marL="1371600" indent="-228600">
              <a:spcBef>
                <a:spcPct val="20000"/>
              </a:spcBef>
              <a:buChar char="»"/>
              <a:defRPr sz="2000">
                <a:solidFill>
                  <a:schemeClr val="tx1"/>
                </a:solidFill>
                <a:latin typeface="Arial" panose="020B0604020202020204" pitchFamily="34" charset="0"/>
              </a:defRPr>
            </a:lvl5pPr>
            <a:lvl6pPr marL="18288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2860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27432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2004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300"/>
              </a:spcBef>
              <a:buClr>
                <a:schemeClr val="accent1"/>
              </a:buClr>
              <a:buSzPct val="68000"/>
              <a:buFont typeface="Wingdings 3" panose="05040102010807070707" pitchFamily="18" charset="2"/>
              <a:buChar char=""/>
            </a:pPr>
            <a:r>
              <a:rPr lang="en-CA" sz="1350" b="1"/>
              <a:t>Distribution of Effort to Fix Defects</a:t>
            </a:r>
          </a:p>
        </p:txBody>
      </p:sp>
      <p:grpSp>
        <p:nvGrpSpPr>
          <p:cNvPr id="8197" name="Group 39"/>
          <p:cNvGrpSpPr>
            <a:grpSpLocks/>
          </p:cNvGrpSpPr>
          <p:nvPr/>
        </p:nvGrpSpPr>
        <p:grpSpPr bwMode="auto">
          <a:xfrm>
            <a:off x="1679520" y="2761713"/>
            <a:ext cx="3155292" cy="2521125"/>
            <a:chOff x="611" y="1820"/>
            <a:chExt cx="2138" cy="1708"/>
          </a:xfrm>
        </p:grpSpPr>
        <p:grpSp>
          <p:nvGrpSpPr>
            <p:cNvPr id="8213" name="Group 6"/>
            <p:cNvGrpSpPr>
              <a:grpSpLocks/>
            </p:cNvGrpSpPr>
            <p:nvPr/>
          </p:nvGrpSpPr>
          <p:grpSpPr bwMode="auto">
            <a:xfrm>
              <a:off x="624" y="2147"/>
              <a:ext cx="2125" cy="1069"/>
              <a:chOff x="863" y="1569"/>
              <a:chExt cx="2774" cy="971"/>
            </a:xfrm>
          </p:grpSpPr>
          <p:sp>
            <p:nvSpPr>
              <p:cNvPr id="8218" name="Freeform 7"/>
              <p:cNvSpPr>
                <a:spLocks/>
              </p:cNvSpPr>
              <p:nvPr/>
            </p:nvSpPr>
            <p:spPr bwMode="auto">
              <a:xfrm>
                <a:off x="2316" y="1593"/>
                <a:ext cx="468" cy="569"/>
              </a:xfrm>
              <a:custGeom>
                <a:avLst/>
                <a:gdLst>
                  <a:gd name="T0" fmla="*/ 0 w 468"/>
                  <a:gd name="T1" fmla="*/ 264 h 569"/>
                  <a:gd name="T2" fmla="*/ 468 w 468"/>
                  <a:gd name="T3" fmla="*/ 0 h 569"/>
                  <a:gd name="T4" fmla="*/ 468 w 468"/>
                  <a:gd name="T5" fmla="*/ 306 h 569"/>
                  <a:gd name="T6" fmla="*/ 0 w 468"/>
                  <a:gd name="T7" fmla="*/ 569 h 569"/>
                  <a:gd name="T8" fmla="*/ 0 w 468"/>
                  <a:gd name="T9" fmla="*/ 264 h 5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569">
                    <a:moveTo>
                      <a:pt x="0" y="264"/>
                    </a:moveTo>
                    <a:lnTo>
                      <a:pt x="468" y="0"/>
                    </a:lnTo>
                    <a:lnTo>
                      <a:pt x="468" y="306"/>
                    </a:lnTo>
                    <a:lnTo>
                      <a:pt x="0" y="569"/>
                    </a:lnTo>
                    <a:lnTo>
                      <a:pt x="0" y="264"/>
                    </a:lnTo>
                    <a:close/>
                  </a:path>
                </a:pathLst>
              </a:custGeom>
              <a:solidFill>
                <a:srgbClr val="004000"/>
              </a:solidFill>
              <a:ln w="9525">
                <a:solidFill>
                  <a:srgbClr val="000000"/>
                </a:solidFill>
                <a:prstDash val="solid"/>
                <a:round/>
                <a:headEnd/>
                <a:tailEnd/>
              </a:ln>
            </p:spPr>
            <p:txBody>
              <a:bodyPr/>
              <a:lstStyle/>
              <a:p>
                <a:endParaRPr lang="en-US" sz="1350"/>
              </a:p>
            </p:txBody>
          </p:sp>
          <p:sp>
            <p:nvSpPr>
              <p:cNvPr id="8219" name="Freeform 8"/>
              <p:cNvSpPr>
                <a:spLocks/>
              </p:cNvSpPr>
              <p:nvPr/>
            </p:nvSpPr>
            <p:spPr bwMode="auto">
              <a:xfrm>
                <a:off x="2316" y="1569"/>
                <a:ext cx="468" cy="288"/>
              </a:xfrm>
              <a:custGeom>
                <a:avLst/>
                <a:gdLst>
                  <a:gd name="T0" fmla="*/ 0 w 468"/>
                  <a:gd name="T1" fmla="*/ 0 h 288"/>
                  <a:gd name="T2" fmla="*/ 18 w 468"/>
                  <a:gd name="T3" fmla="*/ 0 h 288"/>
                  <a:gd name="T4" fmla="*/ 36 w 468"/>
                  <a:gd name="T5" fmla="*/ 0 h 288"/>
                  <a:gd name="T6" fmla="*/ 78 w 468"/>
                  <a:gd name="T7" fmla="*/ 0 h 288"/>
                  <a:gd name="T8" fmla="*/ 96 w 468"/>
                  <a:gd name="T9" fmla="*/ 0 h 288"/>
                  <a:gd name="T10" fmla="*/ 114 w 468"/>
                  <a:gd name="T11" fmla="*/ 0 h 288"/>
                  <a:gd name="T12" fmla="*/ 132 w 468"/>
                  <a:gd name="T13" fmla="*/ 0 h 288"/>
                  <a:gd name="T14" fmla="*/ 156 w 468"/>
                  <a:gd name="T15" fmla="*/ 0 h 288"/>
                  <a:gd name="T16" fmla="*/ 192 w 468"/>
                  <a:gd name="T17" fmla="*/ 0 h 288"/>
                  <a:gd name="T18" fmla="*/ 210 w 468"/>
                  <a:gd name="T19" fmla="*/ 6 h 288"/>
                  <a:gd name="T20" fmla="*/ 228 w 468"/>
                  <a:gd name="T21" fmla="*/ 6 h 288"/>
                  <a:gd name="T22" fmla="*/ 252 w 468"/>
                  <a:gd name="T23" fmla="*/ 6 h 288"/>
                  <a:gd name="T24" fmla="*/ 270 w 468"/>
                  <a:gd name="T25" fmla="*/ 6 h 288"/>
                  <a:gd name="T26" fmla="*/ 288 w 468"/>
                  <a:gd name="T27" fmla="*/ 6 h 288"/>
                  <a:gd name="T28" fmla="*/ 324 w 468"/>
                  <a:gd name="T29" fmla="*/ 12 h 288"/>
                  <a:gd name="T30" fmla="*/ 342 w 468"/>
                  <a:gd name="T31" fmla="*/ 12 h 288"/>
                  <a:gd name="T32" fmla="*/ 360 w 468"/>
                  <a:gd name="T33" fmla="*/ 12 h 288"/>
                  <a:gd name="T34" fmla="*/ 378 w 468"/>
                  <a:gd name="T35" fmla="*/ 18 h 288"/>
                  <a:gd name="T36" fmla="*/ 396 w 468"/>
                  <a:gd name="T37" fmla="*/ 18 h 288"/>
                  <a:gd name="T38" fmla="*/ 432 w 468"/>
                  <a:gd name="T39" fmla="*/ 24 h 288"/>
                  <a:gd name="T40" fmla="*/ 450 w 468"/>
                  <a:gd name="T41" fmla="*/ 24 h 288"/>
                  <a:gd name="T42" fmla="*/ 468 w 468"/>
                  <a:gd name="T43" fmla="*/ 24 h 288"/>
                  <a:gd name="T44" fmla="*/ 0 w 468"/>
                  <a:gd name="T45" fmla="*/ 288 h 288"/>
                  <a:gd name="T46" fmla="*/ 0 w 468"/>
                  <a:gd name="T47" fmla="*/ 0 h 2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68" h="288">
                    <a:moveTo>
                      <a:pt x="0" y="0"/>
                    </a:moveTo>
                    <a:lnTo>
                      <a:pt x="18" y="0"/>
                    </a:lnTo>
                    <a:lnTo>
                      <a:pt x="36" y="0"/>
                    </a:lnTo>
                    <a:lnTo>
                      <a:pt x="78" y="0"/>
                    </a:lnTo>
                    <a:lnTo>
                      <a:pt x="96" y="0"/>
                    </a:lnTo>
                    <a:lnTo>
                      <a:pt x="114" y="0"/>
                    </a:lnTo>
                    <a:lnTo>
                      <a:pt x="132" y="0"/>
                    </a:lnTo>
                    <a:lnTo>
                      <a:pt x="156" y="0"/>
                    </a:lnTo>
                    <a:lnTo>
                      <a:pt x="192" y="0"/>
                    </a:lnTo>
                    <a:lnTo>
                      <a:pt x="210" y="6"/>
                    </a:lnTo>
                    <a:lnTo>
                      <a:pt x="228" y="6"/>
                    </a:lnTo>
                    <a:lnTo>
                      <a:pt x="252" y="6"/>
                    </a:lnTo>
                    <a:lnTo>
                      <a:pt x="270" y="6"/>
                    </a:lnTo>
                    <a:lnTo>
                      <a:pt x="288" y="6"/>
                    </a:lnTo>
                    <a:lnTo>
                      <a:pt x="324" y="12"/>
                    </a:lnTo>
                    <a:lnTo>
                      <a:pt x="342" y="12"/>
                    </a:lnTo>
                    <a:lnTo>
                      <a:pt x="360" y="12"/>
                    </a:lnTo>
                    <a:lnTo>
                      <a:pt x="378" y="18"/>
                    </a:lnTo>
                    <a:lnTo>
                      <a:pt x="396" y="18"/>
                    </a:lnTo>
                    <a:lnTo>
                      <a:pt x="432" y="24"/>
                    </a:lnTo>
                    <a:lnTo>
                      <a:pt x="450" y="24"/>
                    </a:lnTo>
                    <a:lnTo>
                      <a:pt x="468" y="24"/>
                    </a:lnTo>
                    <a:lnTo>
                      <a:pt x="0" y="288"/>
                    </a:lnTo>
                    <a:lnTo>
                      <a:pt x="0" y="0"/>
                    </a:lnTo>
                    <a:close/>
                  </a:path>
                </a:pathLst>
              </a:custGeom>
              <a:solidFill>
                <a:srgbClr val="008000"/>
              </a:solidFill>
              <a:ln w="9525">
                <a:solidFill>
                  <a:srgbClr val="000000"/>
                </a:solidFill>
                <a:prstDash val="solid"/>
                <a:round/>
                <a:headEnd/>
                <a:tailEnd/>
              </a:ln>
            </p:spPr>
            <p:txBody>
              <a:bodyPr/>
              <a:lstStyle/>
              <a:p>
                <a:endParaRPr lang="en-US" sz="1350"/>
              </a:p>
            </p:txBody>
          </p:sp>
          <p:sp>
            <p:nvSpPr>
              <p:cNvPr id="8220" name="Freeform 9"/>
              <p:cNvSpPr>
                <a:spLocks/>
              </p:cNvSpPr>
              <p:nvPr/>
            </p:nvSpPr>
            <p:spPr bwMode="auto">
              <a:xfrm>
                <a:off x="2448" y="1737"/>
                <a:ext cx="973" cy="443"/>
              </a:xfrm>
              <a:custGeom>
                <a:avLst/>
                <a:gdLst>
                  <a:gd name="T0" fmla="*/ 0 w 973"/>
                  <a:gd name="T1" fmla="*/ 138 h 443"/>
                  <a:gd name="T2" fmla="*/ 973 w 973"/>
                  <a:gd name="T3" fmla="*/ 0 h 443"/>
                  <a:gd name="T4" fmla="*/ 973 w 973"/>
                  <a:gd name="T5" fmla="*/ 306 h 443"/>
                  <a:gd name="T6" fmla="*/ 0 w 973"/>
                  <a:gd name="T7" fmla="*/ 443 h 443"/>
                  <a:gd name="T8" fmla="*/ 0 w 973"/>
                  <a:gd name="T9" fmla="*/ 13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3" h="443">
                    <a:moveTo>
                      <a:pt x="0" y="138"/>
                    </a:moveTo>
                    <a:lnTo>
                      <a:pt x="973" y="0"/>
                    </a:lnTo>
                    <a:lnTo>
                      <a:pt x="973" y="306"/>
                    </a:lnTo>
                    <a:lnTo>
                      <a:pt x="0" y="443"/>
                    </a:lnTo>
                    <a:lnTo>
                      <a:pt x="0" y="138"/>
                    </a:lnTo>
                    <a:close/>
                  </a:path>
                </a:pathLst>
              </a:custGeom>
              <a:solidFill>
                <a:srgbClr val="80804D"/>
              </a:solidFill>
              <a:ln w="9525">
                <a:solidFill>
                  <a:srgbClr val="000000"/>
                </a:solidFill>
                <a:prstDash val="solid"/>
                <a:round/>
                <a:headEnd/>
                <a:tailEnd/>
              </a:ln>
            </p:spPr>
            <p:txBody>
              <a:bodyPr/>
              <a:lstStyle/>
              <a:p>
                <a:endParaRPr lang="en-US" sz="1350"/>
              </a:p>
            </p:txBody>
          </p:sp>
          <p:sp>
            <p:nvSpPr>
              <p:cNvPr id="8221" name="Freeform 10"/>
              <p:cNvSpPr>
                <a:spLocks/>
              </p:cNvSpPr>
              <p:nvPr/>
            </p:nvSpPr>
            <p:spPr bwMode="auto">
              <a:xfrm>
                <a:off x="2448" y="1611"/>
                <a:ext cx="973" cy="264"/>
              </a:xfrm>
              <a:custGeom>
                <a:avLst/>
                <a:gdLst>
                  <a:gd name="T0" fmla="*/ 468 w 973"/>
                  <a:gd name="T1" fmla="*/ 0 h 264"/>
                  <a:gd name="T2" fmla="*/ 486 w 973"/>
                  <a:gd name="T3" fmla="*/ 6 h 264"/>
                  <a:gd name="T4" fmla="*/ 523 w 973"/>
                  <a:gd name="T5" fmla="*/ 6 h 264"/>
                  <a:gd name="T6" fmla="*/ 541 w 973"/>
                  <a:gd name="T7" fmla="*/ 12 h 264"/>
                  <a:gd name="T8" fmla="*/ 559 w 973"/>
                  <a:gd name="T9" fmla="*/ 12 h 264"/>
                  <a:gd name="T10" fmla="*/ 589 w 973"/>
                  <a:gd name="T11" fmla="*/ 18 h 264"/>
                  <a:gd name="T12" fmla="*/ 607 w 973"/>
                  <a:gd name="T13" fmla="*/ 24 h 264"/>
                  <a:gd name="T14" fmla="*/ 625 w 973"/>
                  <a:gd name="T15" fmla="*/ 24 h 264"/>
                  <a:gd name="T16" fmla="*/ 655 w 973"/>
                  <a:gd name="T17" fmla="*/ 30 h 264"/>
                  <a:gd name="T18" fmla="*/ 673 w 973"/>
                  <a:gd name="T19" fmla="*/ 36 h 264"/>
                  <a:gd name="T20" fmla="*/ 685 w 973"/>
                  <a:gd name="T21" fmla="*/ 36 h 264"/>
                  <a:gd name="T22" fmla="*/ 715 w 973"/>
                  <a:gd name="T23" fmla="*/ 42 h 264"/>
                  <a:gd name="T24" fmla="*/ 733 w 973"/>
                  <a:gd name="T25" fmla="*/ 48 h 264"/>
                  <a:gd name="T26" fmla="*/ 745 w 973"/>
                  <a:gd name="T27" fmla="*/ 48 h 264"/>
                  <a:gd name="T28" fmla="*/ 775 w 973"/>
                  <a:gd name="T29" fmla="*/ 54 h 264"/>
                  <a:gd name="T30" fmla="*/ 787 w 973"/>
                  <a:gd name="T31" fmla="*/ 60 h 264"/>
                  <a:gd name="T32" fmla="*/ 805 w 973"/>
                  <a:gd name="T33" fmla="*/ 66 h 264"/>
                  <a:gd name="T34" fmla="*/ 829 w 973"/>
                  <a:gd name="T35" fmla="*/ 72 h 264"/>
                  <a:gd name="T36" fmla="*/ 841 w 973"/>
                  <a:gd name="T37" fmla="*/ 72 h 264"/>
                  <a:gd name="T38" fmla="*/ 853 w 973"/>
                  <a:gd name="T39" fmla="*/ 78 h 264"/>
                  <a:gd name="T40" fmla="*/ 877 w 973"/>
                  <a:gd name="T41" fmla="*/ 84 h 264"/>
                  <a:gd name="T42" fmla="*/ 889 w 973"/>
                  <a:gd name="T43" fmla="*/ 90 h 264"/>
                  <a:gd name="T44" fmla="*/ 901 w 973"/>
                  <a:gd name="T45" fmla="*/ 96 h 264"/>
                  <a:gd name="T46" fmla="*/ 925 w 973"/>
                  <a:gd name="T47" fmla="*/ 102 h 264"/>
                  <a:gd name="T48" fmla="*/ 937 w 973"/>
                  <a:gd name="T49" fmla="*/ 108 h 264"/>
                  <a:gd name="T50" fmla="*/ 943 w 973"/>
                  <a:gd name="T51" fmla="*/ 114 h 264"/>
                  <a:gd name="T52" fmla="*/ 967 w 973"/>
                  <a:gd name="T53" fmla="*/ 120 h 264"/>
                  <a:gd name="T54" fmla="*/ 973 w 973"/>
                  <a:gd name="T55" fmla="*/ 126 h 264"/>
                  <a:gd name="T56" fmla="*/ 0 w 973"/>
                  <a:gd name="T57" fmla="*/ 264 h 264"/>
                  <a:gd name="T58" fmla="*/ 468 w 973"/>
                  <a:gd name="T59" fmla="*/ 0 h 2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73" h="264">
                    <a:moveTo>
                      <a:pt x="468" y="0"/>
                    </a:moveTo>
                    <a:lnTo>
                      <a:pt x="486" y="6"/>
                    </a:lnTo>
                    <a:lnTo>
                      <a:pt x="523" y="6"/>
                    </a:lnTo>
                    <a:lnTo>
                      <a:pt x="541" y="12"/>
                    </a:lnTo>
                    <a:lnTo>
                      <a:pt x="559" y="12"/>
                    </a:lnTo>
                    <a:lnTo>
                      <a:pt x="589" y="18"/>
                    </a:lnTo>
                    <a:lnTo>
                      <a:pt x="607" y="24"/>
                    </a:lnTo>
                    <a:lnTo>
                      <a:pt x="625" y="24"/>
                    </a:lnTo>
                    <a:lnTo>
                      <a:pt x="655" y="30"/>
                    </a:lnTo>
                    <a:lnTo>
                      <a:pt x="673" y="36"/>
                    </a:lnTo>
                    <a:lnTo>
                      <a:pt x="685" y="36"/>
                    </a:lnTo>
                    <a:lnTo>
                      <a:pt x="715" y="42"/>
                    </a:lnTo>
                    <a:lnTo>
                      <a:pt x="733" y="48"/>
                    </a:lnTo>
                    <a:lnTo>
                      <a:pt x="745" y="48"/>
                    </a:lnTo>
                    <a:lnTo>
                      <a:pt x="775" y="54"/>
                    </a:lnTo>
                    <a:lnTo>
                      <a:pt x="787" y="60"/>
                    </a:lnTo>
                    <a:lnTo>
                      <a:pt x="805" y="66"/>
                    </a:lnTo>
                    <a:lnTo>
                      <a:pt x="829" y="72"/>
                    </a:lnTo>
                    <a:lnTo>
                      <a:pt x="841" y="72"/>
                    </a:lnTo>
                    <a:lnTo>
                      <a:pt x="853" y="78"/>
                    </a:lnTo>
                    <a:lnTo>
                      <a:pt x="877" y="84"/>
                    </a:lnTo>
                    <a:lnTo>
                      <a:pt x="889" y="90"/>
                    </a:lnTo>
                    <a:lnTo>
                      <a:pt x="901" y="96"/>
                    </a:lnTo>
                    <a:lnTo>
                      <a:pt x="925" y="102"/>
                    </a:lnTo>
                    <a:lnTo>
                      <a:pt x="937" y="108"/>
                    </a:lnTo>
                    <a:lnTo>
                      <a:pt x="943" y="114"/>
                    </a:lnTo>
                    <a:lnTo>
                      <a:pt x="967" y="120"/>
                    </a:lnTo>
                    <a:lnTo>
                      <a:pt x="973" y="126"/>
                    </a:lnTo>
                    <a:lnTo>
                      <a:pt x="0" y="264"/>
                    </a:lnTo>
                    <a:lnTo>
                      <a:pt x="468" y="0"/>
                    </a:lnTo>
                    <a:close/>
                  </a:path>
                </a:pathLst>
              </a:custGeom>
              <a:solidFill>
                <a:srgbClr val="FFFF99"/>
              </a:solidFill>
              <a:ln w="9525">
                <a:solidFill>
                  <a:srgbClr val="000000"/>
                </a:solidFill>
                <a:prstDash val="solid"/>
                <a:round/>
                <a:headEnd/>
                <a:tailEnd/>
              </a:ln>
            </p:spPr>
            <p:txBody>
              <a:bodyPr/>
              <a:lstStyle/>
              <a:p>
                <a:endParaRPr lang="en-US" sz="1350"/>
              </a:p>
            </p:txBody>
          </p:sp>
          <p:sp>
            <p:nvSpPr>
              <p:cNvPr id="8222" name="Freeform 11"/>
              <p:cNvSpPr>
                <a:spLocks/>
              </p:cNvSpPr>
              <p:nvPr/>
            </p:nvSpPr>
            <p:spPr bwMode="auto">
              <a:xfrm>
                <a:off x="2934" y="1953"/>
                <a:ext cx="703" cy="575"/>
              </a:xfrm>
              <a:custGeom>
                <a:avLst/>
                <a:gdLst>
                  <a:gd name="T0" fmla="*/ 703 w 703"/>
                  <a:gd name="T1" fmla="*/ 6 h 575"/>
                  <a:gd name="T2" fmla="*/ 697 w 703"/>
                  <a:gd name="T3" fmla="*/ 24 h 575"/>
                  <a:gd name="T4" fmla="*/ 691 w 703"/>
                  <a:gd name="T5" fmla="*/ 36 h 575"/>
                  <a:gd name="T6" fmla="*/ 685 w 703"/>
                  <a:gd name="T7" fmla="*/ 48 h 575"/>
                  <a:gd name="T8" fmla="*/ 679 w 703"/>
                  <a:gd name="T9" fmla="*/ 60 h 575"/>
                  <a:gd name="T10" fmla="*/ 661 w 703"/>
                  <a:gd name="T11" fmla="*/ 78 h 575"/>
                  <a:gd name="T12" fmla="*/ 655 w 703"/>
                  <a:gd name="T13" fmla="*/ 84 h 575"/>
                  <a:gd name="T14" fmla="*/ 637 w 703"/>
                  <a:gd name="T15" fmla="*/ 102 h 575"/>
                  <a:gd name="T16" fmla="*/ 613 w 703"/>
                  <a:gd name="T17" fmla="*/ 114 h 575"/>
                  <a:gd name="T18" fmla="*/ 595 w 703"/>
                  <a:gd name="T19" fmla="*/ 126 h 575"/>
                  <a:gd name="T20" fmla="*/ 571 w 703"/>
                  <a:gd name="T21" fmla="*/ 138 h 575"/>
                  <a:gd name="T22" fmla="*/ 541 w 703"/>
                  <a:gd name="T23" fmla="*/ 150 h 575"/>
                  <a:gd name="T24" fmla="*/ 523 w 703"/>
                  <a:gd name="T25" fmla="*/ 162 h 575"/>
                  <a:gd name="T26" fmla="*/ 487 w 703"/>
                  <a:gd name="T27" fmla="*/ 173 h 575"/>
                  <a:gd name="T28" fmla="*/ 451 w 703"/>
                  <a:gd name="T29" fmla="*/ 185 h 575"/>
                  <a:gd name="T30" fmla="*/ 427 w 703"/>
                  <a:gd name="T31" fmla="*/ 191 h 575"/>
                  <a:gd name="T32" fmla="*/ 391 w 703"/>
                  <a:gd name="T33" fmla="*/ 203 h 575"/>
                  <a:gd name="T34" fmla="*/ 349 w 703"/>
                  <a:gd name="T35" fmla="*/ 215 h 575"/>
                  <a:gd name="T36" fmla="*/ 319 w 703"/>
                  <a:gd name="T37" fmla="*/ 221 h 575"/>
                  <a:gd name="T38" fmla="*/ 271 w 703"/>
                  <a:gd name="T39" fmla="*/ 227 h 575"/>
                  <a:gd name="T40" fmla="*/ 223 w 703"/>
                  <a:gd name="T41" fmla="*/ 239 h 575"/>
                  <a:gd name="T42" fmla="*/ 193 w 703"/>
                  <a:gd name="T43" fmla="*/ 245 h 575"/>
                  <a:gd name="T44" fmla="*/ 145 w 703"/>
                  <a:gd name="T45" fmla="*/ 251 h 575"/>
                  <a:gd name="T46" fmla="*/ 91 w 703"/>
                  <a:gd name="T47" fmla="*/ 257 h 575"/>
                  <a:gd name="T48" fmla="*/ 55 w 703"/>
                  <a:gd name="T49" fmla="*/ 263 h 575"/>
                  <a:gd name="T50" fmla="*/ 0 w 703"/>
                  <a:gd name="T51" fmla="*/ 269 h 575"/>
                  <a:gd name="T52" fmla="*/ 19 w 703"/>
                  <a:gd name="T53" fmla="*/ 575 h 575"/>
                  <a:gd name="T54" fmla="*/ 73 w 703"/>
                  <a:gd name="T55" fmla="*/ 569 h 575"/>
                  <a:gd name="T56" fmla="*/ 127 w 703"/>
                  <a:gd name="T57" fmla="*/ 563 h 575"/>
                  <a:gd name="T58" fmla="*/ 163 w 703"/>
                  <a:gd name="T59" fmla="*/ 557 h 575"/>
                  <a:gd name="T60" fmla="*/ 211 w 703"/>
                  <a:gd name="T61" fmla="*/ 545 h 575"/>
                  <a:gd name="T62" fmla="*/ 259 w 703"/>
                  <a:gd name="T63" fmla="*/ 539 h 575"/>
                  <a:gd name="T64" fmla="*/ 289 w 703"/>
                  <a:gd name="T65" fmla="*/ 533 h 575"/>
                  <a:gd name="T66" fmla="*/ 331 w 703"/>
                  <a:gd name="T67" fmla="*/ 521 h 575"/>
                  <a:gd name="T68" fmla="*/ 373 w 703"/>
                  <a:gd name="T69" fmla="*/ 515 h 575"/>
                  <a:gd name="T70" fmla="*/ 403 w 703"/>
                  <a:gd name="T71" fmla="*/ 503 h 575"/>
                  <a:gd name="T72" fmla="*/ 439 w 703"/>
                  <a:gd name="T73" fmla="*/ 491 h 575"/>
                  <a:gd name="T74" fmla="*/ 475 w 703"/>
                  <a:gd name="T75" fmla="*/ 479 h 575"/>
                  <a:gd name="T76" fmla="*/ 499 w 703"/>
                  <a:gd name="T77" fmla="*/ 473 h 575"/>
                  <a:gd name="T78" fmla="*/ 529 w 703"/>
                  <a:gd name="T79" fmla="*/ 461 h 575"/>
                  <a:gd name="T80" fmla="*/ 559 w 703"/>
                  <a:gd name="T81" fmla="*/ 449 h 575"/>
                  <a:gd name="T82" fmla="*/ 577 w 703"/>
                  <a:gd name="T83" fmla="*/ 437 h 575"/>
                  <a:gd name="T84" fmla="*/ 607 w 703"/>
                  <a:gd name="T85" fmla="*/ 425 h 575"/>
                  <a:gd name="T86" fmla="*/ 625 w 703"/>
                  <a:gd name="T87" fmla="*/ 413 h 575"/>
                  <a:gd name="T88" fmla="*/ 643 w 703"/>
                  <a:gd name="T89" fmla="*/ 401 h 575"/>
                  <a:gd name="T90" fmla="*/ 661 w 703"/>
                  <a:gd name="T91" fmla="*/ 389 h 575"/>
                  <a:gd name="T92" fmla="*/ 673 w 703"/>
                  <a:gd name="T93" fmla="*/ 371 h 575"/>
                  <a:gd name="T94" fmla="*/ 679 w 703"/>
                  <a:gd name="T95" fmla="*/ 365 h 575"/>
                  <a:gd name="T96" fmla="*/ 691 w 703"/>
                  <a:gd name="T97" fmla="*/ 347 h 575"/>
                  <a:gd name="T98" fmla="*/ 697 w 703"/>
                  <a:gd name="T99" fmla="*/ 329 h 575"/>
                  <a:gd name="T100" fmla="*/ 697 w 703"/>
                  <a:gd name="T101" fmla="*/ 323 h 575"/>
                  <a:gd name="T102" fmla="*/ 703 w 703"/>
                  <a:gd name="T103" fmla="*/ 305 h 5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03" h="575">
                    <a:moveTo>
                      <a:pt x="703" y="0"/>
                    </a:moveTo>
                    <a:lnTo>
                      <a:pt x="703" y="6"/>
                    </a:lnTo>
                    <a:lnTo>
                      <a:pt x="697" y="18"/>
                    </a:lnTo>
                    <a:lnTo>
                      <a:pt x="697" y="24"/>
                    </a:lnTo>
                    <a:lnTo>
                      <a:pt x="691" y="36"/>
                    </a:lnTo>
                    <a:lnTo>
                      <a:pt x="691" y="42"/>
                    </a:lnTo>
                    <a:lnTo>
                      <a:pt x="685" y="48"/>
                    </a:lnTo>
                    <a:lnTo>
                      <a:pt x="679" y="60"/>
                    </a:lnTo>
                    <a:lnTo>
                      <a:pt x="673" y="66"/>
                    </a:lnTo>
                    <a:lnTo>
                      <a:pt x="661" y="78"/>
                    </a:lnTo>
                    <a:lnTo>
                      <a:pt x="661" y="84"/>
                    </a:lnTo>
                    <a:lnTo>
                      <a:pt x="655" y="84"/>
                    </a:lnTo>
                    <a:lnTo>
                      <a:pt x="643" y="96"/>
                    </a:lnTo>
                    <a:lnTo>
                      <a:pt x="637" y="102"/>
                    </a:lnTo>
                    <a:lnTo>
                      <a:pt x="625" y="108"/>
                    </a:lnTo>
                    <a:lnTo>
                      <a:pt x="613" y="114"/>
                    </a:lnTo>
                    <a:lnTo>
                      <a:pt x="607" y="120"/>
                    </a:lnTo>
                    <a:lnTo>
                      <a:pt x="595" y="126"/>
                    </a:lnTo>
                    <a:lnTo>
                      <a:pt x="577" y="132"/>
                    </a:lnTo>
                    <a:lnTo>
                      <a:pt x="571" y="138"/>
                    </a:lnTo>
                    <a:lnTo>
                      <a:pt x="559" y="144"/>
                    </a:lnTo>
                    <a:lnTo>
                      <a:pt x="541" y="150"/>
                    </a:lnTo>
                    <a:lnTo>
                      <a:pt x="529" y="156"/>
                    </a:lnTo>
                    <a:lnTo>
                      <a:pt x="523" y="162"/>
                    </a:lnTo>
                    <a:lnTo>
                      <a:pt x="499" y="167"/>
                    </a:lnTo>
                    <a:lnTo>
                      <a:pt x="487" y="173"/>
                    </a:lnTo>
                    <a:lnTo>
                      <a:pt x="475" y="173"/>
                    </a:lnTo>
                    <a:lnTo>
                      <a:pt x="451" y="185"/>
                    </a:lnTo>
                    <a:lnTo>
                      <a:pt x="439" y="185"/>
                    </a:lnTo>
                    <a:lnTo>
                      <a:pt x="427" y="191"/>
                    </a:lnTo>
                    <a:lnTo>
                      <a:pt x="403" y="197"/>
                    </a:lnTo>
                    <a:lnTo>
                      <a:pt x="391" y="203"/>
                    </a:lnTo>
                    <a:lnTo>
                      <a:pt x="373" y="209"/>
                    </a:lnTo>
                    <a:lnTo>
                      <a:pt x="349" y="215"/>
                    </a:lnTo>
                    <a:lnTo>
                      <a:pt x="331" y="215"/>
                    </a:lnTo>
                    <a:lnTo>
                      <a:pt x="319" y="221"/>
                    </a:lnTo>
                    <a:lnTo>
                      <a:pt x="289" y="227"/>
                    </a:lnTo>
                    <a:lnTo>
                      <a:pt x="271" y="227"/>
                    </a:lnTo>
                    <a:lnTo>
                      <a:pt x="259" y="233"/>
                    </a:lnTo>
                    <a:lnTo>
                      <a:pt x="223" y="239"/>
                    </a:lnTo>
                    <a:lnTo>
                      <a:pt x="211" y="239"/>
                    </a:lnTo>
                    <a:lnTo>
                      <a:pt x="193" y="245"/>
                    </a:lnTo>
                    <a:lnTo>
                      <a:pt x="163" y="251"/>
                    </a:lnTo>
                    <a:lnTo>
                      <a:pt x="145" y="251"/>
                    </a:lnTo>
                    <a:lnTo>
                      <a:pt x="127" y="257"/>
                    </a:lnTo>
                    <a:lnTo>
                      <a:pt x="91" y="257"/>
                    </a:lnTo>
                    <a:lnTo>
                      <a:pt x="73" y="263"/>
                    </a:lnTo>
                    <a:lnTo>
                      <a:pt x="55" y="263"/>
                    </a:lnTo>
                    <a:lnTo>
                      <a:pt x="19" y="269"/>
                    </a:lnTo>
                    <a:lnTo>
                      <a:pt x="0" y="269"/>
                    </a:lnTo>
                    <a:lnTo>
                      <a:pt x="0" y="575"/>
                    </a:lnTo>
                    <a:lnTo>
                      <a:pt x="19" y="575"/>
                    </a:lnTo>
                    <a:lnTo>
                      <a:pt x="55" y="569"/>
                    </a:lnTo>
                    <a:lnTo>
                      <a:pt x="73" y="569"/>
                    </a:lnTo>
                    <a:lnTo>
                      <a:pt x="91" y="563"/>
                    </a:lnTo>
                    <a:lnTo>
                      <a:pt x="127" y="563"/>
                    </a:lnTo>
                    <a:lnTo>
                      <a:pt x="145" y="557"/>
                    </a:lnTo>
                    <a:lnTo>
                      <a:pt x="163" y="557"/>
                    </a:lnTo>
                    <a:lnTo>
                      <a:pt x="193" y="551"/>
                    </a:lnTo>
                    <a:lnTo>
                      <a:pt x="211" y="545"/>
                    </a:lnTo>
                    <a:lnTo>
                      <a:pt x="223" y="545"/>
                    </a:lnTo>
                    <a:lnTo>
                      <a:pt x="259" y="539"/>
                    </a:lnTo>
                    <a:lnTo>
                      <a:pt x="271" y="533"/>
                    </a:lnTo>
                    <a:lnTo>
                      <a:pt x="289" y="533"/>
                    </a:lnTo>
                    <a:lnTo>
                      <a:pt x="319" y="527"/>
                    </a:lnTo>
                    <a:lnTo>
                      <a:pt x="331" y="521"/>
                    </a:lnTo>
                    <a:lnTo>
                      <a:pt x="349" y="521"/>
                    </a:lnTo>
                    <a:lnTo>
                      <a:pt x="373" y="515"/>
                    </a:lnTo>
                    <a:lnTo>
                      <a:pt x="391" y="509"/>
                    </a:lnTo>
                    <a:lnTo>
                      <a:pt x="403" y="503"/>
                    </a:lnTo>
                    <a:lnTo>
                      <a:pt x="427" y="497"/>
                    </a:lnTo>
                    <a:lnTo>
                      <a:pt x="439" y="491"/>
                    </a:lnTo>
                    <a:lnTo>
                      <a:pt x="451" y="491"/>
                    </a:lnTo>
                    <a:lnTo>
                      <a:pt x="475" y="479"/>
                    </a:lnTo>
                    <a:lnTo>
                      <a:pt x="487" y="479"/>
                    </a:lnTo>
                    <a:lnTo>
                      <a:pt x="499" y="473"/>
                    </a:lnTo>
                    <a:lnTo>
                      <a:pt x="523" y="467"/>
                    </a:lnTo>
                    <a:lnTo>
                      <a:pt x="529" y="461"/>
                    </a:lnTo>
                    <a:lnTo>
                      <a:pt x="541" y="455"/>
                    </a:lnTo>
                    <a:lnTo>
                      <a:pt x="559" y="449"/>
                    </a:lnTo>
                    <a:lnTo>
                      <a:pt x="571" y="443"/>
                    </a:lnTo>
                    <a:lnTo>
                      <a:pt x="577" y="437"/>
                    </a:lnTo>
                    <a:lnTo>
                      <a:pt x="595" y="431"/>
                    </a:lnTo>
                    <a:lnTo>
                      <a:pt x="607" y="425"/>
                    </a:lnTo>
                    <a:lnTo>
                      <a:pt x="613" y="419"/>
                    </a:lnTo>
                    <a:lnTo>
                      <a:pt x="625" y="413"/>
                    </a:lnTo>
                    <a:lnTo>
                      <a:pt x="637" y="407"/>
                    </a:lnTo>
                    <a:lnTo>
                      <a:pt x="643" y="401"/>
                    </a:lnTo>
                    <a:lnTo>
                      <a:pt x="655" y="389"/>
                    </a:lnTo>
                    <a:lnTo>
                      <a:pt x="661" y="389"/>
                    </a:lnTo>
                    <a:lnTo>
                      <a:pt x="661" y="383"/>
                    </a:lnTo>
                    <a:lnTo>
                      <a:pt x="673" y="371"/>
                    </a:lnTo>
                    <a:lnTo>
                      <a:pt x="679" y="365"/>
                    </a:lnTo>
                    <a:lnTo>
                      <a:pt x="685" y="353"/>
                    </a:lnTo>
                    <a:lnTo>
                      <a:pt x="691" y="347"/>
                    </a:lnTo>
                    <a:lnTo>
                      <a:pt x="691" y="341"/>
                    </a:lnTo>
                    <a:lnTo>
                      <a:pt x="697" y="329"/>
                    </a:lnTo>
                    <a:lnTo>
                      <a:pt x="697" y="323"/>
                    </a:lnTo>
                    <a:lnTo>
                      <a:pt x="703" y="311"/>
                    </a:lnTo>
                    <a:lnTo>
                      <a:pt x="703" y="305"/>
                    </a:lnTo>
                    <a:lnTo>
                      <a:pt x="703" y="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23" name="Freeform 12"/>
              <p:cNvSpPr>
                <a:spLocks/>
              </p:cNvSpPr>
              <p:nvPr/>
            </p:nvSpPr>
            <p:spPr bwMode="auto">
              <a:xfrm>
                <a:off x="2520" y="1953"/>
                <a:ext cx="414" cy="575"/>
              </a:xfrm>
              <a:custGeom>
                <a:avLst/>
                <a:gdLst>
                  <a:gd name="T0" fmla="*/ 0 w 414"/>
                  <a:gd name="T1" fmla="*/ 0 h 575"/>
                  <a:gd name="T2" fmla="*/ 414 w 414"/>
                  <a:gd name="T3" fmla="*/ 269 h 575"/>
                  <a:gd name="T4" fmla="*/ 414 w 414"/>
                  <a:gd name="T5" fmla="*/ 575 h 575"/>
                  <a:gd name="T6" fmla="*/ 0 w 414"/>
                  <a:gd name="T7" fmla="*/ 305 h 575"/>
                  <a:gd name="T8" fmla="*/ 0 w 414"/>
                  <a:gd name="T9" fmla="*/ 0 h 5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575">
                    <a:moveTo>
                      <a:pt x="0" y="0"/>
                    </a:moveTo>
                    <a:lnTo>
                      <a:pt x="414" y="269"/>
                    </a:lnTo>
                    <a:lnTo>
                      <a:pt x="414" y="575"/>
                    </a:lnTo>
                    <a:lnTo>
                      <a:pt x="0" y="305"/>
                    </a:lnTo>
                    <a:lnTo>
                      <a:pt x="0" y="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24" name="Freeform 13"/>
              <p:cNvSpPr>
                <a:spLocks/>
              </p:cNvSpPr>
              <p:nvPr/>
            </p:nvSpPr>
            <p:spPr bwMode="auto">
              <a:xfrm>
                <a:off x="2520" y="1815"/>
                <a:ext cx="1117" cy="407"/>
              </a:xfrm>
              <a:custGeom>
                <a:avLst/>
                <a:gdLst>
                  <a:gd name="T0" fmla="*/ 985 w 1117"/>
                  <a:gd name="T1" fmla="*/ 0 h 407"/>
                  <a:gd name="T2" fmla="*/ 1009 w 1117"/>
                  <a:gd name="T3" fmla="*/ 18 h 407"/>
                  <a:gd name="T4" fmla="*/ 1027 w 1117"/>
                  <a:gd name="T5" fmla="*/ 24 h 407"/>
                  <a:gd name="T6" fmla="*/ 1051 w 1117"/>
                  <a:gd name="T7" fmla="*/ 42 h 407"/>
                  <a:gd name="T8" fmla="*/ 1069 w 1117"/>
                  <a:gd name="T9" fmla="*/ 54 h 407"/>
                  <a:gd name="T10" fmla="*/ 1075 w 1117"/>
                  <a:gd name="T11" fmla="*/ 66 h 407"/>
                  <a:gd name="T12" fmla="*/ 1093 w 1117"/>
                  <a:gd name="T13" fmla="*/ 78 h 407"/>
                  <a:gd name="T14" fmla="*/ 1099 w 1117"/>
                  <a:gd name="T15" fmla="*/ 90 h 407"/>
                  <a:gd name="T16" fmla="*/ 1105 w 1117"/>
                  <a:gd name="T17" fmla="*/ 102 h 407"/>
                  <a:gd name="T18" fmla="*/ 1111 w 1117"/>
                  <a:gd name="T19" fmla="*/ 120 h 407"/>
                  <a:gd name="T20" fmla="*/ 1117 w 1117"/>
                  <a:gd name="T21" fmla="*/ 132 h 407"/>
                  <a:gd name="T22" fmla="*/ 1117 w 1117"/>
                  <a:gd name="T23" fmla="*/ 144 h 407"/>
                  <a:gd name="T24" fmla="*/ 1111 w 1117"/>
                  <a:gd name="T25" fmla="*/ 156 h 407"/>
                  <a:gd name="T26" fmla="*/ 1111 w 1117"/>
                  <a:gd name="T27" fmla="*/ 168 h 407"/>
                  <a:gd name="T28" fmla="*/ 1099 w 1117"/>
                  <a:gd name="T29" fmla="*/ 186 h 407"/>
                  <a:gd name="T30" fmla="*/ 1093 w 1117"/>
                  <a:gd name="T31" fmla="*/ 198 h 407"/>
                  <a:gd name="T32" fmla="*/ 1081 w 1117"/>
                  <a:gd name="T33" fmla="*/ 210 h 407"/>
                  <a:gd name="T34" fmla="*/ 1075 w 1117"/>
                  <a:gd name="T35" fmla="*/ 222 h 407"/>
                  <a:gd name="T36" fmla="*/ 1057 w 1117"/>
                  <a:gd name="T37" fmla="*/ 234 h 407"/>
                  <a:gd name="T38" fmla="*/ 1039 w 1117"/>
                  <a:gd name="T39" fmla="*/ 246 h 407"/>
                  <a:gd name="T40" fmla="*/ 1021 w 1117"/>
                  <a:gd name="T41" fmla="*/ 258 h 407"/>
                  <a:gd name="T42" fmla="*/ 991 w 1117"/>
                  <a:gd name="T43" fmla="*/ 270 h 407"/>
                  <a:gd name="T44" fmla="*/ 973 w 1117"/>
                  <a:gd name="T45" fmla="*/ 282 h 407"/>
                  <a:gd name="T46" fmla="*/ 943 w 1117"/>
                  <a:gd name="T47" fmla="*/ 294 h 407"/>
                  <a:gd name="T48" fmla="*/ 925 w 1117"/>
                  <a:gd name="T49" fmla="*/ 300 h 407"/>
                  <a:gd name="T50" fmla="*/ 889 w 1117"/>
                  <a:gd name="T51" fmla="*/ 311 h 407"/>
                  <a:gd name="T52" fmla="*/ 853 w 1117"/>
                  <a:gd name="T53" fmla="*/ 323 h 407"/>
                  <a:gd name="T54" fmla="*/ 829 w 1117"/>
                  <a:gd name="T55" fmla="*/ 335 h 407"/>
                  <a:gd name="T56" fmla="*/ 787 w 1117"/>
                  <a:gd name="T57" fmla="*/ 347 h 407"/>
                  <a:gd name="T58" fmla="*/ 763 w 1117"/>
                  <a:gd name="T59" fmla="*/ 353 h 407"/>
                  <a:gd name="T60" fmla="*/ 715 w 1117"/>
                  <a:gd name="T61" fmla="*/ 359 h 407"/>
                  <a:gd name="T62" fmla="*/ 685 w 1117"/>
                  <a:gd name="T63" fmla="*/ 365 h 407"/>
                  <a:gd name="T64" fmla="*/ 637 w 1117"/>
                  <a:gd name="T65" fmla="*/ 377 h 407"/>
                  <a:gd name="T66" fmla="*/ 589 w 1117"/>
                  <a:gd name="T67" fmla="*/ 383 h 407"/>
                  <a:gd name="T68" fmla="*/ 559 w 1117"/>
                  <a:gd name="T69" fmla="*/ 389 h 407"/>
                  <a:gd name="T70" fmla="*/ 505 w 1117"/>
                  <a:gd name="T71" fmla="*/ 395 h 407"/>
                  <a:gd name="T72" fmla="*/ 469 w 1117"/>
                  <a:gd name="T73" fmla="*/ 401 h 407"/>
                  <a:gd name="T74" fmla="*/ 414 w 1117"/>
                  <a:gd name="T75" fmla="*/ 407 h 407"/>
                  <a:gd name="T76" fmla="*/ 973 w 1117"/>
                  <a:gd name="T77" fmla="*/ 0 h 4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17" h="407">
                    <a:moveTo>
                      <a:pt x="973" y="0"/>
                    </a:moveTo>
                    <a:lnTo>
                      <a:pt x="985" y="0"/>
                    </a:lnTo>
                    <a:lnTo>
                      <a:pt x="1003" y="12"/>
                    </a:lnTo>
                    <a:lnTo>
                      <a:pt x="1009" y="18"/>
                    </a:lnTo>
                    <a:lnTo>
                      <a:pt x="1021" y="24"/>
                    </a:lnTo>
                    <a:lnTo>
                      <a:pt x="1027" y="24"/>
                    </a:lnTo>
                    <a:lnTo>
                      <a:pt x="1039" y="36"/>
                    </a:lnTo>
                    <a:lnTo>
                      <a:pt x="1051" y="42"/>
                    </a:lnTo>
                    <a:lnTo>
                      <a:pt x="1057" y="42"/>
                    </a:lnTo>
                    <a:lnTo>
                      <a:pt x="1069" y="54"/>
                    </a:lnTo>
                    <a:lnTo>
                      <a:pt x="1075" y="60"/>
                    </a:lnTo>
                    <a:lnTo>
                      <a:pt x="1075" y="66"/>
                    </a:lnTo>
                    <a:lnTo>
                      <a:pt x="1087" y="72"/>
                    </a:lnTo>
                    <a:lnTo>
                      <a:pt x="1093" y="78"/>
                    </a:lnTo>
                    <a:lnTo>
                      <a:pt x="1093" y="84"/>
                    </a:lnTo>
                    <a:lnTo>
                      <a:pt x="1099" y="90"/>
                    </a:lnTo>
                    <a:lnTo>
                      <a:pt x="1105" y="102"/>
                    </a:lnTo>
                    <a:lnTo>
                      <a:pt x="1111" y="108"/>
                    </a:lnTo>
                    <a:lnTo>
                      <a:pt x="1111" y="120"/>
                    </a:lnTo>
                    <a:lnTo>
                      <a:pt x="1111" y="126"/>
                    </a:lnTo>
                    <a:lnTo>
                      <a:pt x="1117" y="132"/>
                    </a:lnTo>
                    <a:lnTo>
                      <a:pt x="1117" y="144"/>
                    </a:lnTo>
                    <a:lnTo>
                      <a:pt x="1117" y="150"/>
                    </a:lnTo>
                    <a:lnTo>
                      <a:pt x="1111" y="156"/>
                    </a:lnTo>
                    <a:lnTo>
                      <a:pt x="1111" y="162"/>
                    </a:lnTo>
                    <a:lnTo>
                      <a:pt x="1111" y="168"/>
                    </a:lnTo>
                    <a:lnTo>
                      <a:pt x="1105" y="174"/>
                    </a:lnTo>
                    <a:lnTo>
                      <a:pt x="1099" y="186"/>
                    </a:lnTo>
                    <a:lnTo>
                      <a:pt x="1099" y="192"/>
                    </a:lnTo>
                    <a:lnTo>
                      <a:pt x="1093" y="198"/>
                    </a:lnTo>
                    <a:lnTo>
                      <a:pt x="1081" y="210"/>
                    </a:lnTo>
                    <a:lnTo>
                      <a:pt x="1075" y="216"/>
                    </a:lnTo>
                    <a:lnTo>
                      <a:pt x="1075" y="222"/>
                    </a:lnTo>
                    <a:lnTo>
                      <a:pt x="1063" y="228"/>
                    </a:lnTo>
                    <a:lnTo>
                      <a:pt x="1057" y="234"/>
                    </a:lnTo>
                    <a:lnTo>
                      <a:pt x="1051" y="240"/>
                    </a:lnTo>
                    <a:lnTo>
                      <a:pt x="1039" y="246"/>
                    </a:lnTo>
                    <a:lnTo>
                      <a:pt x="1027" y="252"/>
                    </a:lnTo>
                    <a:lnTo>
                      <a:pt x="1021" y="258"/>
                    </a:lnTo>
                    <a:lnTo>
                      <a:pt x="1009" y="264"/>
                    </a:lnTo>
                    <a:lnTo>
                      <a:pt x="991" y="270"/>
                    </a:lnTo>
                    <a:lnTo>
                      <a:pt x="985" y="276"/>
                    </a:lnTo>
                    <a:lnTo>
                      <a:pt x="973" y="282"/>
                    </a:lnTo>
                    <a:lnTo>
                      <a:pt x="967" y="288"/>
                    </a:lnTo>
                    <a:lnTo>
                      <a:pt x="943" y="294"/>
                    </a:lnTo>
                    <a:lnTo>
                      <a:pt x="937" y="300"/>
                    </a:lnTo>
                    <a:lnTo>
                      <a:pt x="925" y="300"/>
                    </a:lnTo>
                    <a:lnTo>
                      <a:pt x="901" y="311"/>
                    </a:lnTo>
                    <a:lnTo>
                      <a:pt x="889" y="311"/>
                    </a:lnTo>
                    <a:lnTo>
                      <a:pt x="877" y="317"/>
                    </a:lnTo>
                    <a:lnTo>
                      <a:pt x="853" y="323"/>
                    </a:lnTo>
                    <a:lnTo>
                      <a:pt x="841" y="329"/>
                    </a:lnTo>
                    <a:lnTo>
                      <a:pt x="829" y="335"/>
                    </a:lnTo>
                    <a:lnTo>
                      <a:pt x="817" y="335"/>
                    </a:lnTo>
                    <a:lnTo>
                      <a:pt x="787" y="347"/>
                    </a:lnTo>
                    <a:lnTo>
                      <a:pt x="775" y="347"/>
                    </a:lnTo>
                    <a:lnTo>
                      <a:pt x="763" y="353"/>
                    </a:lnTo>
                    <a:lnTo>
                      <a:pt x="733" y="359"/>
                    </a:lnTo>
                    <a:lnTo>
                      <a:pt x="715" y="359"/>
                    </a:lnTo>
                    <a:lnTo>
                      <a:pt x="703" y="365"/>
                    </a:lnTo>
                    <a:lnTo>
                      <a:pt x="685" y="365"/>
                    </a:lnTo>
                    <a:lnTo>
                      <a:pt x="655" y="371"/>
                    </a:lnTo>
                    <a:lnTo>
                      <a:pt x="637" y="377"/>
                    </a:lnTo>
                    <a:lnTo>
                      <a:pt x="625" y="377"/>
                    </a:lnTo>
                    <a:lnTo>
                      <a:pt x="589" y="383"/>
                    </a:lnTo>
                    <a:lnTo>
                      <a:pt x="577" y="389"/>
                    </a:lnTo>
                    <a:lnTo>
                      <a:pt x="559" y="389"/>
                    </a:lnTo>
                    <a:lnTo>
                      <a:pt x="523" y="395"/>
                    </a:lnTo>
                    <a:lnTo>
                      <a:pt x="505" y="395"/>
                    </a:lnTo>
                    <a:lnTo>
                      <a:pt x="487" y="401"/>
                    </a:lnTo>
                    <a:lnTo>
                      <a:pt x="469" y="401"/>
                    </a:lnTo>
                    <a:lnTo>
                      <a:pt x="433" y="407"/>
                    </a:lnTo>
                    <a:lnTo>
                      <a:pt x="414" y="407"/>
                    </a:lnTo>
                    <a:lnTo>
                      <a:pt x="0" y="138"/>
                    </a:lnTo>
                    <a:lnTo>
                      <a:pt x="973" y="0"/>
                    </a:lnTo>
                    <a:close/>
                  </a:path>
                </a:pathLst>
              </a:custGeom>
              <a:solidFill>
                <a:srgbClr val="333399"/>
              </a:solidFill>
              <a:ln w="9525">
                <a:solidFill>
                  <a:srgbClr val="000000"/>
                </a:solidFill>
                <a:prstDash val="solid"/>
                <a:round/>
                <a:headEnd/>
                <a:tailEnd/>
              </a:ln>
            </p:spPr>
            <p:txBody>
              <a:bodyPr/>
              <a:lstStyle/>
              <a:p>
                <a:endParaRPr lang="en-US" sz="1350"/>
              </a:p>
            </p:txBody>
          </p:sp>
          <p:sp>
            <p:nvSpPr>
              <p:cNvPr id="8225" name="Freeform 14"/>
              <p:cNvSpPr>
                <a:spLocks/>
              </p:cNvSpPr>
              <p:nvPr/>
            </p:nvSpPr>
            <p:spPr bwMode="auto">
              <a:xfrm>
                <a:off x="863" y="1941"/>
                <a:ext cx="1531" cy="599"/>
              </a:xfrm>
              <a:custGeom>
                <a:avLst/>
                <a:gdLst>
                  <a:gd name="T0" fmla="*/ 1477 w 1531"/>
                  <a:gd name="T1" fmla="*/ 275 h 599"/>
                  <a:gd name="T2" fmla="*/ 1405 w 1531"/>
                  <a:gd name="T3" fmla="*/ 281 h 599"/>
                  <a:gd name="T4" fmla="*/ 1327 w 1531"/>
                  <a:gd name="T5" fmla="*/ 287 h 599"/>
                  <a:gd name="T6" fmla="*/ 1249 w 1531"/>
                  <a:gd name="T7" fmla="*/ 287 h 599"/>
                  <a:gd name="T8" fmla="*/ 1171 w 1531"/>
                  <a:gd name="T9" fmla="*/ 293 h 599"/>
                  <a:gd name="T10" fmla="*/ 1099 w 1531"/>
                  <a:gd name="T11" fmla="*/ 293 h 599"/>
                  <a:gd name="T12" fmla="*/ 1021 w 1531"/>
                  <a:gd name="T13" fmla="*/ 293 h 599"/>
                  <a:gd name="T14" fmla="*/ 943 w 1531"/>
                  <a:gd name="T15" fmla="*/ 287 h 599"/>
                  <a:gd name="T16" fmla="*/ 865 w 1531"/>
                  <a:gd name="T17" fmla="*/ 287 h 599"/>
                  <a:gd name="T18" fmla="*/ 787 w 1531"/>
                  <a:gd name="T19" fmla="*/ 281 h 599"/>
                  <a:gd name="T20" fmla="*/ 715 w 1531"/>
                  <a:gd name="T21" fmla="*/ 275 h 599"/>
                  <a:gd name="T22" fmla="*/ 643 w 1531"/>
                  <a:gd name="T23" fmla="*/ 263 h 599"/>
                  <a:gd name="T24" fmla="*/ 577 w 1531"/>
                  <a:gd name="T25" fmla="*/ 257 h 599"/>
                  <a:gd name="T26" fmla="*/ 505 w 1531"/>
                  <a:gd name="T27" fmla="*/ 245 h 599"/>
                  <a:gd name="T28" fmla="*/ 445 w 1531"/>
                  <a:gd name="T29" fmla="*/ 233 h 599"/>
                  <a:gd name="T30" fmla="*/ 384 w 1531"/>
                  <a:gd name="T31" fmla="*/ 221 h 599"/>
                  <a:gd name="T32" fmla="*/ 324 w 1531"/>
                  <a:gd name="T33" fmla="*/ 209 h 599"/>
                  <a:gd name="T34" fmla="*/ 270 w 1531"/>
                  <a:gd name="T35" fmla="*/ 191 h 599"/>
                  <a:gd name="T36" fmla="*/ 222 w 1531"/>
                  <a:gd name="T37" fmla="*/ 174 h 599"/>
                  <a:gd name="T38" fmla="*/ 180 w 1531"/>
                  <a:gd name="T39" fmla="*/ 162 h 599"/>
                  <a:gd name="T40" fmla="*/ 138 w 1531"/>
                  <a:gd name="T41" fmla="*/ 144 h 599"/>
                  <a:gd name="T42" fmla="*/ 102 w 1531"/>
                  <a:gd name="T43" fmla="*/ 126 h 599"/>
                  <a:gd name="T44" fmla="*/ 72 w 1531"/>
                  <a:gd name="T45" fmla="*/ 108 h 599"/>
                  <a:gd name="T46" fmla="*/ 48 w 1531"/>
                  <a:gd name="T47" fmla="*/ 84 h 599"/>
                  <a:gd name="T48" fmla="*/ 30 w 1531"/>
                  <a:gd name="T49" fmla="*/ 66 h 599"/>
                  <a:gd name="T50" fmla="*/ 12 w 1531"/>
                  <a:gd name="T51" fmla="*/ 48 h 599"/>
                  <a:gd name="T52" fmla="*/ 0 w 1531"/>
                  <a:gd name="T53" fmla="*/ 24 h 599"/>
                  <a:gd name="T54" fmla="*/ 0 w 1531"/>
                  <a:gd name="T55" fmla="*/ 6 h 599"/>
                  <a:gd name="T56" fmla="*/ 0 w 1531"/>
                  <a:gd name="T57" fmla="*/ 311 h 599"/>
                  <a:gd name="T58" fmla="*/ 0 w 1531"/>
                  <a:gd name="T59" fmla="*/ 329 h 599"/>
                  <a:gd name="T60" fmla="*/ 12 w 1531"/>
                  <a:gd name="T61" fmla="*/ 353 h 599"/>
                  <a:gd name="T62" fmla="*/ 30 w 1531"/>
                  <a:gd name="T63" fmla="*/ 371 h 599"/>
                  <a:gd name="T64" fmla="*/ 48 w 1531"/>
                  <a:gd name="T65" fmla="*/ 389 h 599"/>
                  <a:gd name="T66" fmla="*/ 72 w 1531"/>
                  <a:gd name="T67" fmla="*/ 413 h 599"/>
                  <a:gd name="T68" fmla="*/ 102 w 1531"/>
                  <a:gd name="T69" fmla="*/ 431 h 599"/>
                  <a:gd name="T70" fmla="*/ 138 w 1531"/>
                  <a:gd name="T71" fmla="*/ 449 h 599"/>
                  <a:gd name="T72" fmla="*/ 180 w 1531"/>
                  <a:gd name="T73" fmla="*/ 467 h 599"/>
                  <a:gd name="T74" fmla="*/ 222 w 1531"/>
                  <a:gd name="T75" fmla="*/ 479 h 599"/>
                  <a:gd name="T76" fmla="*/ 270 w 1531"/>
                  <a:gd name="T77" fmla="*/ 497 h 599"/>
                  <a:gd name="T78" fmla="*/ 324 w 1531"/>
                  <a:gd name="T79" fmla="*/ 515 h 599"/>
                  <a:gd name="T80" fmla="*/ 384 w 1531"/>
                  <a:gd name="T81" fmla="*/ 527 h 599"/>
                  <a:gd name="T82" fmla="*/ 445 w 1531"/>
                  <a:gd name="T83" fmla="*/ 539 h 599"/>
                  <a:gd name="T84" fmla="*/ 505 w 1531"/>
                  <a:gd name="T85" fmla="*/ 551 h 599"/>
                  <a:gd name="T86" fmla="*/ 577 w 1531"/>
                  <a:gd name="T87" fmla="*/ 563 h 599"/>
                  <a:gd name="T88" fmla="*/ 643 w 1531"/>
                  <a:gd name="T89" fmla="*/ 569 h 599"/>
                  <a:gd name="T90" fmla="*/ 715 w 1531"/>
                  <a:gd name="T91" fmla="*/ 581 h 599"/>
                  <a:gd name="T92" fmla="*/ 787 w 1531"/>
                  <a:gd name="T93" fmla="*/ 587 h 599"/>
                  <a:gd name="T94" fmla="*/ 865 w 1531"/>
                  <a:gd name="T95" fmla="*/ 593 h 599"/>
                  <a:gd name="T96" fmla="*/ 943 w 1531"/>
                  <a:gd name="T97" fmla="*/ 593 h 599"/>
                  <a:gd name="T98" fmla="*/ 1021 w 1531"/>
                  <a:gd name="T99" fmla="*/ 599 h 599"/>
                  <a:gd name="T100" fmla="*/ 1099 w 1531"/>
                  <a:gd name="T101" fmla="*/ 599 h 599"/>
                  <a:gd name="T102" fmla="*/ 1171 w 1531"/>
                  <a:gd name="T103" fmla="*/ 599 h 599"/>
                  <a:gd name="T104" fmla="*/ 1249 w 1531"/>
                  <a:gd name="T105" fmla="*/ 593 h 599"/>
                  <a:gd name="T106" fmla="*/ 1327 w 1531"/>
                  <a:gd name="T107" fmla="*/ 593 h 599"/>
                  <a:gd name="T108" fmla="*/ 1405 w 1531"/>
                  <a:gd name="T109" fmla="*/ 587 h 599"/>
                  <a:gd name="T110" fmla="*/ 1477 w 1531"/>
                  <a:gd name="T111" fmla="*/ 581 h 599"/>
                  <a:gd name="T112" fmla="*/ 1531 w 1531"/>
                  <a:gd name="T113" fmla="*/ 269 h 5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31" h="599">
                    <a:moveTo>
                      <a:pt x="1531" y="269"/>
                    </a:moveTo>
                    <a:lnTo>
                      <a:pt x="1513" y="275"/>
                    </a:lnTo>
                    <a:lnTo>
                      <a:pt x="1477" y="275"/>
                    </a:lnTo>
                    <a:lnTo>
                      <a:pt x="1459" y="275"/>
                    </a:lnTo>
                    <a:lnTo>
                      <a:pt x="1441" y="281"/>
                    </a:lnTo>
                    <a:lnTo>
                      <a:pt x="1405" y="281"/>
                    </a:lnTo>
                    <a:lnTo>
                      <a:pt x="1387" y="281"/>
                    </a:lnTo>
                    <a:lnTo>
                      <a:pt x="1369" y="287"/>
                    </a:lnTo>
                    <a:lnTo>
                      <a:pt x="1327" y="287"/>
                    </a:lnTo>
                    <a:lnTo>
                      <a:pt x="1309" y="287"/>
                    </a:lnTo>
                    <a:lnTo>
                      <a:pt x="1291" y="287"/>
                    </a:lnTo>
                    <a:lnTo>
                      <a:pt x="1249" y="287"/>
                    </a:lnTo>
                    <a:lnTo>
                      <a:pt x="1231" y="287"/>
                    </a:lnTo>
                    <a:lnTo>
                      <a:pt x="1213" y="293"/>
                    </a:lnTo>
                    <a:lnTo>
                      <a:pt x="1171" y="293"/>
                    </a:lnTo>
                    <a:lnTo>
                      <a:pt x="1153" y="293"/>
                    </a:lnTo>
                    <a:lnTo>
                      <a:pt x="1135" y="293"/>
                    </a:lnTo>
                    <a:lnTo>
                      <a:pt x="1099" y="293"/>
                    </a:lnTo>
                    <a:lnTo>
                      <a:pt x="1075" y="293"/>
                    </a:lnTo>
                    <a:lnTo>
                      <a:pt x="1057" y="293"/>
                    </a:lnTo>
                    <a:lnTo>
                      <a:pt x="1021" y="293"/>
                    </a:lnTo>
                    <a:lnTo>
                      <a:pt x="997" y="287"/>
                    </a:lnTo>
                    <a:lnTo>
                      <a:pt x="979" y="287"/>
                    </a:lnTo>
                    <a:lnTo>
                      <a:pt x="943" y="287"/>
                    </a:lnTo>
                    <a:lnTo>
                      <a:pt x="919" y="287"/>
                    </a:lnTo>
                    <a:lnTo>
                      <a:pt x="901" y="287"/>
                    </a:lnTo>
                    <a:lnTo>
                      <a:pt x="865" y="287"/>
                    </a:lnTo>
                    <a:lnTo>
                      <a:pt x="847" y="281"/>
                    </a:lnTo>
                    <a:lnTo>
                      <a:pt x="829" y="281"/>
                    </a:lnTo>
                    <a:lnTo>
                      <a:pt x="787" y="281"/>
                    </a:lnTo>
                    <a:lnTo>
                      <a:pt x="769" y="275"/>
                    </a:lnTo>
                    <a:lnTo>
                      <a:pt x="751" y="275"/>
                    </a:lnTo>
                    <a:lnTo>
                      <a:pt x="715" y="275"/>
                    </a:lnTo>
                    <a:lnTo>
                      <a:pt x="697" y="269"/>
                    </a:lnTo>
                    <a:lnTo>
                      <a:pt x="679" y="269"/>
                    </a:lnTo>
                    <a:lnTo>
                      <a:pt x="643" y="263"/>
                    </a:lnTo>
                    <a:lnTo>
                      <a:pt x="625" y="263"/>
                    </a:lnTo>
                    <a:lnTo>
                      <a:pt x="607" y="257"/>
                    </a:lnTo>
                    <a:lnTo>
                      <a:pt x="577" y="257"/>
                    </a:lnTo>
                    <a:lnTo>
                      <a:pt x="559" y="251"/>
                    </a:lnTo>
                    <a:lnTo>
                      <a:pt x="541" y="251"/>
                    </a:lnTo>
                    <a:lnTo>
                      <a:pt x="505" y="245"/>
                    </a:lnTo>
                    <a:lnTo>
                      <a:pt x="493" y="239"/>
                    </a:lnTo>
                    <a:lnTo>
                      <a:pt x="475" y="239"/>
                    </a:lnTo>
                    <a:lnTo>
                      <a:pt x="445" y="233"/>
                    </a:lnTo>
                    <a:lnTo>
                      <a:pt x="427" y="227"/>
                    </a:lnTo>
                    <a:lnTo>
                      <a:pt x="415" y="227"/>
                    </a:lnTo>
                    <a:lnTo>
                      <a:pt x="384" y="221"/>
                    </a:lnTo>
                    <a:lnTo>
                      <a:pt x="366" y="215"/>
                    </a:lnTo>
                    <a:lnTo>
                      <a:pt x="354" y="215"/>
                    </a:lnTo>
                    <a:lnTo>
                      <a:pt x="324" y="209"/>
                    </a:lnTo>
                    <a:lnTo>
                      <a:pt x="312" y="203"/>
                    </a:lnTo>
                    <a:lnTo>
                      <a:pt x="300" y="197"/>
                    </a:lnTo>
                    <a:lnTo>
                      <a:pt x="270" y="191"/>
                    </a:lnTo>
                    <a:lnTo>
                      <a:pt x="258" y="185"/>
                    </a:lnTo>
                    <a:lnTo>
                      <a:pt x="246" y="185"/>
                    </a:lnTo>
                    <a:lnTo>
                      <a:pt x="222" y="174"/>
                    </a:lnTo>
                    <a:lnTo>
                      <a:pt x="210" y="174"/>
                    </a:lnTo>
                    <a:lnTo>
                      <a:pt x="198" y="168"/>
                    </a:lnTo>
                    <a:lnTo>
                      <a:pt x="180" y="162"/>
                    </a:lnTo>
                    <a:lnTo>
                      <a:pt x="168" y="156"/>
                    </a:lnTo>
                    <a:lnTo>
                      <a:pt x="156" y="150"/>
                    </a:lnTo>
                    <a:lnTo>
                      <a:pt x="138" y="144"/>
                    </a:lnTo>
                    <a:lnTo>
                      <a:pt x="132" y="138"/>
                    </a:lnTo>
                    <a:lnTo>
                      <a:pt x="120" y="132"/>
                    </a:lnTo>
                    <a:lnTo>
                      <a:pt x="102" y="126"/>
                    </a:lnTo>
                    <a:lnTo>
                      <a:pt x="96" y="120"/>
                    </a:lnTo>
                    <a:lnTo>
                      <a:pt x="90" y="114"/>
                    </a:lnTo>
                    <a:lnTo>
                      <a:pt x="72" y="108"/>
                    </a:lnTo>
                    <a:lnTo>
                      <a:pt x="66" y="102"/>
                    </a:lnTo>
                    <a:lnTo>
                      <a:pt x="60" y="96"/>
                    </a:lnTo>
                    <a:lnTo>
                      <a:pt x="48" y="84"/>
                    </a:lnTo>
                    <a:lnTo>
                      <a:pt x="42" y="84"/>
                    </a:lnTo>
                    <a:lnTo>
                      <a:pt x="36" y="78"/>
                    </a:lnTo>
                    <a:lnTo>
                      <a:pt x="30" y="66"/>
                    </a:lnTo>
                    <a:lnTo>
                      <a:pt x="24" y="60"/>
                    </a:lnTo>
                    <a:lnTo>
                      <a:pt x="18" y="60"/>
                    </a:lnTo>
                    <a:lnTo>
                      <a:pt x="12" y="48"/>
                    </a:lnTo>
                    <a:lnTo>
                      <a:pt x="12" y="42"/>
                    </a:lnTo>
                    <a:lnTo>
                      <a:pt x="6" y="36"/>
                    </a:lnTo>
                    <a:lnTo>
                      <a:pt x="0" y="24"/>
                    </a:lnTo>
                    <a:lnTo>
                      <a:pt x="0" y="18"/>
                    </a:lnTo>
                    <a:lnTo>
                      <a:pt x="0" y="6"/>
                    </a:lnTo>
                    <a:lnTo>
                      <a:pt x="0" y="0"/>
                    </a:lnTo>
                    <a:lnTo>
                      <a:pt x="0" y="305"/>
                    </a:lnTo>
                    <a:lnTo>
                      <a:pt x="0" y="311"/>
                    </a:lnTo>
                    <a:lnTo>
                      <a:pt x="0" y="323"/>
                    </a:lnTo>
                    <a:lnTo>
                      <a:pt x="0" y="329"/>
                    </a:lnTo>
                    <a:lnTo>
                      <a:pt x="6" y="341"/>
                    </a:lnTo>
                    <a:lnTo>
                      <a:pt x="12" y="347"/>
                    </a:lnTo>
                    <a:lnTo>
                      <a:pt x="12" y="353"/>
                    </a:lnTo>
                    <a:lnTo>
                      <a:pt x="18" y="365"/>
                    </a:lnTo>
                    <a:lnTo>
                      <a:pt x="24" y="365"/>
                    </a:lnTo>
                    <a:lnTo>
                      <a:pt x="30" y="371"/>
                    </a:lnTo>
                    <a:lnTo>
                      <a:pt x="36" y="383"/>
                    </a:lnTo>
                    <a:lnTo>
                      <a:pt x="42" y="389"/>
                    </a:lnTo>
                    <a:lnTo>
                      <a:pt x="48" y="389"/>
                    </a:lnTo>
                    <a:lnTo>
                      <a:pt x="60" y="401"/>
                    </a:lnTo>
                    <a:lnTo>
                      <a:pt x="66" y="407"/>
                    </a:lnTo>
                    <a:lnTo>
                      <a:pt x="72" y="413"/>
                    </a:lnTo>
                    <a:lnTo>
                      <a:pt x="90" y="419"/>
                    </a:lnTo>
                    <a:lnTo>
                      <a:pt x="96" y="425"/>
                    </a:lnTo>
                    <a:lnTo>
                      <a:pt x="102" y="431"/>
                    </a:lnTo>
                    <a:lnTo>
                      <a:pt x="120" y="437"/>
                    </a:lnTo>
                    <a:lnTo>
                      <a:pt x="132" y="443"/>
                    </a:lnTo>
                    <a:lnTo>
                      <a:pt x="138" y="449"/>
                    </a:lnTo>
                    <a:lnTo>
                      <a:pt x="156" y="455"/>
                    </a:lnTo>
                    <a:lnTo>
                      <a:pt x="168" y="461"/>
                    </a:lnTo>
                    <a:lnTo>
                      <a:pt x="180" y="467"/>
                    </a:lnTo>
                    <a:lnTo>
                      <a:pt x="198" y="473"/>
                    </a:lnTo>
                    <a:lnTo>
                      <a:pt x="210" y="479"/>
                    </a:lnTo>
                    <a:lnTo>
                      <a:pt x="222" y="479"/>
                    </a:lnTo>
                    <a:lnTo>
                      <a:pt x="246" y="491"/>
                    </a:lnTo>
                    <a:lnTo>
                      <a:pt x="258" y="491"/>
                    </a:lnTo>
                    <a:lnTo>
                      <a:pt x="270" y="497"/>
                    </a:lnTo>
                    <a:lnTo>
                      <a:pt x="300" y="503"/>
                    </a:lnTo>
                    <a:lnTo>
                      <a:pt x="312" y="509"/>
                    </a:lnTo>
                    <a:lnTo>
                      <a:pt x="324" y="515"/>
                    </a:lnTo>
                    <a:lnTo>
                      <a:pt x="354" y="521"/>
                    </a:lnTo>
                    <a:lnTo>
                      <a:pt x="366" y="521"/>
                    </a:lnTo>
                    <a:lnTo>
                      <a:pt x="384" y="527"/>
                    </a:lnTo>
                    <a:lnTo>
                      <a:pt x="415" y="533"/>
                    </a:lnTo>
                    <a:lnTo>
                      <a:pt x="427" y="533"/>
                    </a:lnTo>
                    <a:lnTo>
                      <a:pt x="445" y="539"/>
                    </a:lnTo>
                    <a:lnTo>
                      <a:pt x="475" y="545"/>
                    </a:lnTo>
                    <a:lnTo>
                      <a:pt x="493" y="545"/>
                    </a:lnTo>
                    <a:lnTo>
                      <a:pt x="505" y="551"/>
                    </a:lnTo>
                    <a:lnTo>
                      <a:pt x="541" y="557"/>
                    </a:lnTo>
                    <a:lnTo>
                      <a:pt x="559" y="557"/>
                    </a:lnTo>
                    <a:lnTo>
                      <a:pt x="577" y="563"/>
                    </a:lnTo>
                    <a:lnTo>
                      <a:pt x="607" y="563"/>
                    </a:lnTo>
                    <a:lnTo>
                      <a:pt x="625" y="569"/>
                    </a:lnTo>
                    <a:lnTo>
                      <a:pt x="643" y="569"/>
                    </a:lnTo>
                    <a:lnTo>
                      <a:pt x="679" y="575"/>
                    </a:lnTo>
                    <a:lnTo>
                      <a:pt x="697" y="575"/>
                    </a:lnTo>
                    <a:lnTo>
                      <a:pt x="715" y="581"/>
                    </a:lnTo>
                    <a:lnTo>
                      <a:pt x="751" y="581"/>
                    </a:lnTo>
                    <a:lnTo>
                      <a:pt x="769" y="581"/>
                    </a:lnTo>
                    <a:lnTo>
                      <a:pt x="787" y="587"/>
                    </a:lnTo>
                    <a:lnTo>
                      <a:pt x="829" y="587"/>
                    </a:lnTo>
                    <a:lnTo>
                      <a:pt x="847" y="587"/>
                    </a:lnTo>
                    <a:lnTo>
                      <a:pt x="865" y="593"/>
                    </a:lnTo>
                    <a:lnTo>
                      <a:pt x="901" y="593"/>
                    </a:lnTo>
                    <a:lnTo>
                      <a:pt x="919" y="593"/>
                    </a:lnTo>
                    <a:lnTo>
                      <a:pt x="943" y="593"/>
                    </a:lnTo>
                    <a:lnTo>
                      <a:pt x="979" y="593"/>
                    </a:lnTo>
                    <a:lnTo>
                      <a:pt x="997" y="593"/>
                    </a:lnTo>
                    <a:lnTo>
                      <a:pt x="1021" y="599"/>
                    </a:lnTo>
                    <a:lnTo>
                      <a:pt x="1057" y="599"/>
                    </a:lnTo>
                    <a:lnTo>
                      <a:pt x="1075" y="599"/>
                    </a:lnTo>
                    <a:lnTo>
                      <a:pt x="1099" y="599"/>
                    </a:lnTo>
                    <a:lnTo>
                      <a:pt x="1135" y="599"/>
                    </a:lnTo>
                    <a:lnTo>
                      <a:pt x="1153" y="599"/>
                    </a:lnTo>
                    <a:lnTo>
                      <a:pt x="1171" y="599"/>
                    </a:lnTo>
                    <a:lnTo>
                      <a:pt x="1213" y="599"/>
                    </a:lnTo>
                    <a:lnTo>
                      <a:pt x="1231" y="593"/>
                    </a:lnTo>
                    <a:lnTo>
                      <a:pt x="1249" y="593"/>
                    </a:lnTo>
                    <a:lnTo>
                      <a:pt x="1291" y="593"/>
                    </a:lnTo>
                    <a:lnTo>
                      <a:pt x="1309" y="593"/>
                    </a:lnTo>
                    <a:lnTo>
                      <a:pt x="1327" y="593"/>
                    </a:lnTo>
                    <a:lnTo>
                      <a:pt x="1369" y="593"/>
                    </a:lnTo>
                    <a:lnTo>
                      <a:pt x="1387" y="587"/>
                    </a:lnTo>
                    <a:lnTo>
                      <a:pt x="1405" y="587"/>
                    </a:lnTo>
                    <a:lnTo>
                      <a:pt x="1441" y="587"/>
                    </a:lnTo>
                    <a:lnTo>
                      <a:pt x="1459" y="581"/>
                    </a:lnTo>
                    <a:lnTo>
                      <a:pt x="1477" y="581"/>
                    </a:lnTo>
                    <a:lnTo>
                      <a:pt x="1513" y="581"/>
                    </a:lnTo>
                    <a:lnTo>
                      <a:pt x="1531" y="575"/>
                    </a:lnTo>
                    <a:lnTo>
                      <a:pt x="1531" y="269"/>
                    </a:lnTo>
                    <a:close/>
                  </a:path>
                </a:pathLst>
              </a:custGeom>
              <a:solidFill>
                <a:srgbClr val="800000"/>
              </a:solidFill>
              <a:ln w="9525">
                <a:solidFill>
                  <a:srgbClr val="000000"/>
                </a:solidFill>
                <a:prstDash val="solid"/>
                <a:round/>
                <a:headEnd/>
                <a:tailEnd/>
              </a:ln>
            </p:spPr>
            <p:txBody>
              <a:bodyPr/>
              <a:lstStyle/>
              <a:p>
                <a:endParaRPr lang="en-US" sz="1350"/>
              </a:p>
            </p:txBody>
          </p:sp>
          <p:sp>
            <p:nvSpPr>
              <p:cNvPr id="8226" name="Freeform 15"/>
              <p:cNvSpPr>
                <a:spLocks/>
              </p:cNvSpPr>
              <p:nvPr/>
            </p:nvSpPr>
            <p:spPr bwMode="auto">
              <a:xfrm>
                <a:off x="863" y="1653"/>
                <a:ext cx="1531" cy="581"/>
              </a:xfrm>
              <a:custGeom>
                <a:avLst/>
                <a:gdLst>
                  <a:gd name="T0" fmla="*/ 1477 w 1531"/>
                  <a:gd name="T1" fmla="*/ 563 h 581"/>
                  <a:gd name="T2" fmla="*/ 1405 w 1531"/>
                  <a:gd name="T3" fmla="*/ 569 h 581"/>
                  <a:gd name="T4" fmla="*/ 1327 w 1531"/>
                  <a:gd name="T5" fmla="*/ 575 h 581"/>
                  <a:gd name="T6" fmla="*/ 1249 w 1531"/>
                  <a:gd name="T7" fmla="*/ 575 h 581"/>
                  <a:gd name="T8" fmla="*/ 1195 w 1531"/>
                  <a:gd name="T9" fmla="*/ 581 h 581"/>
                  <a:gd name="T10" fmla="*/ 1117 w 1531"/>
                  <a:gd name="T11" fmla="*/ 581 h 581"/>
                  <a:gd name="T12" fmla="*/ 1039 w 1531"/>
                  <a:gd name="T13" fmla="*/ 581 h 581"/>
                  <a:gd name="T14" fmla="*/ 961 w 1531"/>
                  <a:gd name="T15" fmla="*/ 575 h 581"/>
                  <a:gd name="T16" fmla="*/ 883 w 1531"/>
                  <a:gd name="T17" fmla="*/ 575 h 581"/>
                  <a:gd name="T18" fmla="*/ 805 w 1531"/>
                  <a:gd name="T19" fmla="*/ 569 h 581"/>
                  <a:gd name="T20" fmla="*/ 733 w 1531"/>
                  <a:gd name="T21" fmla="*/ 563 h 581"/>
                  <a:gd name="T22" fmla="*/ 661 w 1531"/>
                  <a:gd name="T23" fmla="*/ 557 h 581"/>
                  <a:gd name="T24" fmla="*/ 589 w 1531"/>
                  <a:gd name="T25" fmla="*/ 545 h 581"/>
                  <a:gd name="T26" fmla="*/ 523 w 1531"/>
                  <a:gd name="T27" fmla="*/ 533 h 581"/>
                  <a:gd name="T28" fmla="*/ 457 w 1531"/>
                  <a:gd name="T29" fmla="*/ 521 h 581"/>
                  <a:gd name="T30" fmla="*/ 396 w 1531"/>
                  <a:gd name="T31" fmla="*/ 509 h 581"/>
                  <a:gd name="T32" fmla="*/ 342 w 1531"/>
                  <a:gd name="T33" fmla="*/ 497 h 581"/>
                  <a:gd name="T34" fmla="*/ 288 w 1531"/>
                  <a:gd name="T35" fmla="*/ 485 h 581"/>
                  <a:gd name="T36" fmla="*/ 234 w 1531"/>
                  <a:gd name="T37" fmla="*/ 467 h 581"/>
                  <a:gd name="T38" fmla="*/ 192 w 1531"/>
                  <a:gd name="T39" fmla="*/ 450 h 581"/>
                  <a:gd name="T40" fmla="*/ 150 w 1531"/>
                  <a:gd name="T41" fmla="*/ 438 h 581"/>
                  <a:gd name="T42" fmla="*/ 114 w 1531"/>
                  <a:gd name="T43" fmla="*/ 420 h 581"/>
                  <a:gd name="T44" fmla="*/ 78 w 1531"/>
                  <a:gd name="T45" fmla="*/ 396 h 581"/>
                  <a:gd name="T46" fmla="*/ 54 w 1531"/>
                  <a:gd name="T47" fmla="*/ 378 h 581"/>
                  <a:gd name="T48" fmla="*/ 30 w 1531"/>
                  <a:gd name="T49" fmla="*/ 360 h 581"/>
                  <a:gd name="T50" fmla="*/ 18 w 1531"/>
                  <a:gd name="T51" fmla="*/ 342 h 581"/>
                  <a:gd name="T52" fmla="*/ 6 w 1531"/>
                  <a:gd name="T53" fmla="*/ 318 h 581"/>
                  <a:gd name="T54" fmla="*/ 0 w 1531"/>
                  <a:gd name="T55" fmla="*/ 300 h 581"/>
                  <a:gd name="T56" fmla="*/ 0 w 1531"/>
                  <a:gd name="T57" fmla="*/ 282 h 581"/>
                  <a:gd name="T58" fmla="*/ 6 w 1531"/>
                  <a:gd name="T59" fmla="*/ 258 h 581"/>
                  <a:gd name="T60" fmla="*/ 12 w 1531"/>
                  <a:gd name="T61" fmla="*/ 246 h 581"/>
                  <a:gd name="T62" fmla="*/ 30 w 1531"/>
                  <a:gd name="T63" fmla="*/ 222 h 581"/>
                  <a:gd name="T64" fmla="*/ 48 w 1531"/>
                  <a:gd name="T65" fmla="*/ 204 h 581"/>
                  <a:gd name="T66" fmla="*/ 72 w 1531"/>
                  <a:gd name="T67" fmla="*/ 186 h 581"/>
                  <a:gd name="T68" fmla="*/ 102 w 1531"/>
                  <a:gd name="T69" fmla="*/ 168 h 581"/>
                  <a:gd name="T70" fmla="*/ 138 w 1531"/>
                  <a:gd name="T71" fmla="*/ 150 h 581"/>
                  <a:gd name="T72" fmla="*/ 180 w 1531"/>
                  <a:gd name="T73" fmla="*/ 132 h 581"/>
                  <a:gd name="T74" fmla="*/ 222 w 1531"/>
                  <a:gd name="T75" fmla="*/ 114 h 581"/>
                  <a:gd name="T76" fmla="*/ 270 w 1531"/>
                  <a:gd name="T77" fmla="*/ 96 h 581"/>
                  <a:gd name="T78" fmla="*/ 324 w 1531"/>
                  <a:gd name="T79" fmla="*/ 84 h 581"/>
                  <a:gd name="T80" fmla="*/ 384 w 1531"/>
                  <a:gd name="T81" fmla="*/ 72 h 581"/>
                  <a:gd name="T82" fmla="*/ 445 w 1531"/>
                  <a:gd name="T83" fmla="*/ 60 h 581"/>
                  <a:gd name="T84" fmla="*/ 505 w 1531"/>
                  <a:gd name="T85" fmla="*/ 48 h 581"/>
                  <a:gd name="T86" fmla="*/ 577 w 1531"/>
                  <a:gd name="T87" fmla="*/ 36 h 581"/>
                  <a:gd name="T88" fmla="*/ 643 w 1531"/>
                  <a:gd name="T89" fmla="*/ 24 h 581"/>
                  <a:gd name="T90" fmla="*/ 715 w 1531"/>
                  <a:gd name="T91" fmla="*/ 18 h 581"/>
                  <a:gd name="T92" fmla="*/ 787 w 1531"/>
                  <a:gd name="T93" fmla="*/ 12 h 581"/>
                  <a:gd name="T94" fmla="*/ 865 w 1531"/>
                  <a:gd name="T95" fmla="*/ 6 h 581"/>
                  <a:gd name="T96" fmla="*/ 943 w 1531"/>
                  <a:gd name="T97" fmla="*/ 0 h 581"/>
                  <a:gd name="T98" fmla="*/ 1021 w 1531"/>
                  <a:gd name="T99" fmla="*/ 0 h 581"/>
                  <a:gd name="T100" fmla="*/ 1099 w 1531"/>
                  <a:gd name="T101" fmla="*/ 0 h 581"/>
                  <a:gd name="T102" fmla="*/ 1531 w 1531"/>
                  <a:gd name="T103" fmla="*/ 557 h 5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31" h="581">
                    <a:moveTo>
                      <a:pt x="1531" y="557"/>
                    </a:moveTo>
                    <a:lnTo>
                      <a:pt x="1513" y="563"/>
                    </a:lnTo>
                    <a:lnTo>
                      <a:pt x="1477" y="563"/>
                    </a:lnTo>
                    <a:lnTo>
                      <a:pt x="1459" y="563"/>
                    </a:lnTo>
                    <a:lnTo>
                      <a:pt x="1441" y="569"/>
                    </a:lnTo>
                    <a:lnTo>
                      <a:pt x="1405" y="569"/>
                    </a:lnTo>
                    <a:lnTo>
                      <a:pt x="1387" y="569"/>
                    </a:lnTo>
                    <a:lnTo>
                      <a:pt x="1369" y="575"/>
                    </a:lnTo>
                    <a:lnTo>
                      <a:pt x="1327" y="575"/>
                    </a:lnTo>
                    <a:lnTo>
                      <a:pt x="1309" y="575"/>
                    </a:lnTo>
                    <a:lnTo>
                      <a:pt x="1291" y="575"/>
                    </a:lnTo>
                    <a:lnTo>
                      <a:pt x="1249" y="575"/>
                    </a:lnTo>
                    <a:lnTo>
                      <a:pt x="1231" y="575"/>
                    </a:lnTo>
                    <a:lnTo>
                      <a:pt x="1213" y="581"/>
                    </a:lnTo>
                    <a:lnTo>
                      <a:pt x="1195" y="581"/>
                    </a:lnTo>
                    <a:lnTo>
                      <a:pt x="1153" y="581"/>
                    </a:lnTo>
                    <a:lnTo>
                      <a:pt x="1135" y="581"/>
                    </a:lnTo>
                    <a:lnTo>
                      <a:pt x="1117" y="581"/>
                    </a:lnTo>
                    <a:lnTo>
                      <a:pt x="1075" y="581"/>
                    </a:lnTo>
                    <a:lnTo>
                      <a:pt x="1057" y="581"/>
                    </a:lnTo>
                    <a:lnTo>
                      <a:pt x="1039" y="581"/>
                    </a:lnTo>
                    <a:lnTo>
                      <a:pt x="997" y="575"/>
                    </a:lnTo>
                    <a:lnTo>
                      <a:pt x="979" y="575"/>
                    </a:lnTo>
                    <a:lnTo>
                      <a:pt x="961" y="575"/>
                    </a:lnTo>
                    <a:lnTo>
                      <a:pt x="919" y="575"/>
                    </a:lnTo>
                    <a:lnTo>
                      <a:pt x="901" y="575"/>
                    </a:lnTo>
                    <a:lnTo>
                      <a:pt x="883" y="575"/>
                    </a:lnTo>
                    <a:lnTo>
                      <a:pt x="847" y="569"/>
                    </a:lnTo>
                    <a:lnTo>
                      <a:pt x="829" y="569"/>
                    </a:lnTo>
                    <a:lnTo>
                      <a:pt x="805" y="569"/>
                    </a:lnTo>
                    <a:lnTo>
                      <a:pt x="769" y="563"/>
                    </a:lnTo>
                    <a:lnTo>
                      <a:pt x="751" y="563"/>
                    </a:lnTo>
                    <a:lnTo>
                      <a:pt x="733" y="563"/>
                    </a:lnTo>
                    <a:lnTo>
                      <a:pt x="697" y="557"/>
                    </a:lnTo>
                    <a:lnTo>
                      <a:pt x="679" y="557"/>
                    </a:lnTo>
                    <a:lnTo>
                      <a:pt x="661" y="557"/>
                    </a:lnTo>
                    <a:lnTo>
                      <a:pt x="625" y="551"/>
                    </a:lnTo>
                    <a:lnTo>
                      <a:pt x="607" y="545"/>
                    </a:lnTo>
                    <a:lnTo>
                      <a:pt x="589" y="545"/>
                    </a:lnTo>
                    <a:lnTo>
                      <a:pt x="577" y="545"/>
                    </a:lnTo>
                    <a:lnTo>
                      <a:pt x="541" y="539"/>
                    </a:lnTo>
                    <a:lnTo>
                      <a:pt x="523" y="533"/>
                    </a:lnTo>
                    <a:lnTo>
                      <a:pt x="505" y="533"/>
                    </a:lnTo>
                    <a:lnTo>
                      <a:pt x="475" y="527"/>
                    </a:lnTo>
                    <a:lnTo>
                      <a:pt x="457" y="521"/>
                    </a:lnTo>
                    <a:lnTo>
                      <a:pt x="445" y="521"/>
                    </a:lnTo>
                    <a:lnTo>
                      <a:pt x="415" y="515"/>
                    </a:lnTo>
                    <a:lnTo>
                      <a:pt x="396" y="509"/>
                    </a:lnTo>
                    <a:lnTo>
                      <a:pt x="384" y="509"/>
                    </a:lnTo>
                    <a:lnTo>
                      <a:pt x="354" y="503"/>
                    </a:lnTo>
                    <a:lnTo>
                      <a:pt x="342" y="497"/>
                    </a:lnTo>
                    <a:lnTo>
                      <a:pt x="324" y="497"/>
                    </a:lnTo>
                    <a:lnTo>
                      <a:pt x="300" y="485"/>
                    </a:lnTo>
                    <a:lnTo>
                      <a:pt x="288" y="485"/>
                    </a:lnTo>
                    <a:lnTo>
                      <a:pt x="270" y="479"/>
                    </a:lnTo>
                    <a:lnTo>
                      <a:pt x="246" y="473"/>
                    </a:lnTo>
                    <a:lnTo>
                      <a:pt x="234" y="467"/>
                    </a:lnTo>
                    <a:lnTo>
                      <a:pt x="222" y="462"/>
                    </a:lnTo>
                    <a:lnTo>
                      <a:pt x="198" y="456"/>
                    </a:lnTo>
                    <a:lnTo>
                      <a:pt x="192" y="450"/>
                    </a:lnTo>
                    <a:lnTo>
                      <a:pt x="180" y="450"/>
                    </a:lnTo>
                    <a:lnTo>
                      <a:pt x="156" y="438"/>
                    </a:lnTo>
                    <a:lnTo>
                      <a:pt x="150" y="438"/>
                    </a:lnTo>
                    <a:lnTo>
                      <a:pt x="138" y="432"/>
                    </a:lnTo>
                    <a:lnTo>
                      <a:pt x="132" y="426"/>
                    </a:lnTo>
                    <a:lnTo>
                      <a:pt x="114" y="420"/>
                    </a:lnTo>
                    <a:lnTo>
                      <a:pt x="102" y="414"/>
                    </a:lnTo>
                    <a:lnTo>
                      <a:pt x="96" y="408"/>
                    </a:lnTo>
                    <a:lnTo>
                      <a:pt x="78" y="396"/>
                    </a:lnTo>
                    <a:lnTo>
                      <a:pt x="72" y="396"/>
                    </a:lnTo>
                    <a:lnTo>
                      <a:pt x="66" y="390"/>
                    </a:lnTo>
                    <a:lnTo>
                      <a:pt x="54" y="378"/>
                    </a:lnTo>
                    <a:lnTo>
                      <a:pt x="48" y="372"/>
                    </a:lnTo>
                    <a:lnTo>
                      <a:pt x="42" y="372"/>
                    </a:lnTo>
                    <a:lnTo>
                      <a:pt x="30" y="360"/>
                    </a:lnTo>
                    <a:lnTo>
                      <a:pt x="30" y="354"/>
                    </a:lnTo>
                    <a:lnTo>
                      <a:pt x="24" y="348"/>
                    </a:lnTo>
                    <a:lnTo>
                      <a:pt x="18" y="342"/>
                    </a:lnTo>
                    <a:lnTo>
                      <a:pt x="12" y="336"/>
                    </a:lnTo>
                    <a:lnTo>
                      <a:pt x="12" y="330"/>
                    </a:lnTo>
                    <a:lnTo>
                      <a:pt x="6" y="318"/>
                    </a:lnTo>
                    <a:lnTo>
                      <a:pt x="0" y="312"/>
                    </a:lnTo>
                    <a:lnTo>
                      <a:pt x="0" y="300"/>
                    </a:lnTo>
                    <a:lnTo>
                      <a:pt x="0" y="294"/>
                    </a:lnTo>
                    <a:lnTo>
                      <a:pt x="0" y="288"/>
                    </a:lnTo>
                    <a:lnTo>
                      <a:pt x="0" y="282"/>
                    </a:lnTo>
                    <a:lnTo>
                      <a:pt x="0" y="276"/>
                    </a:lnTo>
                    <a:lnTo>
                      <a:pt x="0" y="270"/>
                    </a:lnTo>
                    <a:lnTo>
                      <a:pt x="6" y="258"/>
                    </a:lnTo>
                    <a:lnTo>
                      <a:pt x="6" y="252"/>
                    </a:lnTo>
                    <a:lnTo>
                      <a:pt x="12" y="252"/>
                    </a:lnTo>
                    <a:lnTo>
                      <a:pt x="12" y="246"/>
                    </a:lnTo>
                    <a:lnTo>
                      <a:pt x="18" y="234"/>
                    </a:lnTo>
                    <a:lnTo>
                      <a:pt x="24" y="228"/>
                    </a:lnTo>
                    <a:lnTo>
                      <a:pt x="30" y="222"/>
                    </a:lnTo>
                    <a:lnTo>
                      <a:pt x="36" y="216"/>
                    </a:lnTo>
                    <a:lnTo>
                      <a:pt x="42" y="210"/>
                    </a:lnTo>
                    <a:lnTo>
                      <a:pt x="48" y="204"/>
                    </a:lnTo>
                    <a:lnTo>
                      <a:pt x="60" y="192"/>
                    </a:lnTo>
                    <a:lnTo>
                      <a:pt x="66" y="192"/>
                    </a:lnTo>
                    <a:lnTo>
                      <a:pt x="72" y="186"/>
                    </a:lnTo>
                    <a:lnTo>
                      <a:pt x="90" y="174"/>
                    </a:lnTo>
                    <a:lnTo>
                      <a:pt x="96" y="174"/>
                    </a:lnTo>
                    <a:lnTo>
                      <a:pt x="102" y="168"/>
                    </a:lnTo>
                    <a:lnTo>
                      <a:pt x="120" y="156"/>
                    </a:lnTo>
                    <a:lnTo>
                      <a:pt x="132" y="150"/>
                    </a:lnTo>
                    <a:lnTo>
                      <a:pt x="138" y="150"/>
                    </a:lnTo>
                    <a:lnTo>
                      <a:pt x="156" y="138"/>
                    </a:lnTo>
                    <a:lnTo>
                      <a:pt x="168" y="138"/>
                    </a:lnTo>
                    <a:lnTo>
                      <a:pt x="180" y="132"/>
                    </a:lnTo>
                    <a:lnTo>
                      <a:pt x="198" y="120"/>
                    </a:lnTo>
                    <a:lnTo>
                      <a:pt x="210" y="120"/>
                    </a:lnTo>
                    <a:lnTo>
                      <a:pt x="222" y="114"/>
                    </a:lnTo>
                    <a:lnTo>
                      <a:pt x="246" y="108"/>
                    </a:lnTo>
                    <a:lnTo>
                      <a:pt x="258" y="102"/>
                    </a:lnTo>
                    <a:lnTo>
                      <a:pt x="270" y="96"/>
                    </a:lnTo>
                    <a:lnTo>
                      <a:pt x="288" y="96"/>
                    </a:lnTo>
                    <a:lnTo>
                      <a:pt x="312" y="90"/>
                    </a:lnTo>
                    <a:lnTo>
                      <a:pt x="324" y="84"/>
                    </a:lnTo>
                    <a:lnTo>
                      <a:pt x="342" y="78"/>
                    </a:lnTo>
                    <a:lnTo>
                      <a:pt x="366" y="72"/>
                    </a:lnTo>
                    <a:lnTo>
                      <a:pt x="384" y="72"/>
                    </a:lnTo>
                    <a:lnTo>
                      <a:pt x="396" y="66"/>
                    </a:lnTo>
                    <a:lnTo>
                      <a:pt x="427" y="60"/>
                    </a:lnTo>
                    <a:lnTo>
                      <a:pt x="445" y="60"/>
                    </a:lnTo>
                    <a:lnTo>
                      <a:pt x="457" y="54"/>
                    </a:lnTo>
                    <a:lnTo>
                      <a:pt x="493" y="48"/>
                    </a:lnTo>
                    <a:lnTo>
                      <a:pt x="505" y="48"/>
                    </a:lnTo>
                    <a:lnTo>
                      <a:pt x="523" y="42"/>
                    </a:lnTo>
                    <a:lnTo>
                      <a:pt x="559" y="36"/>
                    </a:lnTo>
                    <a:lnTo>
                      <a:pt x="577" y="36"/>
                    </a:lnTo>
                    <a:lnTo>
                      <a:pt x="589" y="30"/>
                    </a:lnTo>
                    <a:lnTo>
                      <a:pt x="625" y="30"/>
                    </a:lnTo>
                    <a:lnTo>
                      <a:pt x="643" y="24"/>
                    </a:lnTo>
                    <a:lnTo>
                      <a:pt x="661" y="24"/>
                    </a:lnTo>
                    <a:lnTo>
                      <a:pt x="697" y="18"/>
                    </a:lnTo>
                    <a:lnTo>
                      <a:pt x="715" y="18"/>
                    </a:lnTo>
                    <a:lnTo>
                      <a:pt x="733" y="18"/>
                    </a:lnTo>
                    <a:lnTo>
                      <a:pt x="769" y="12"/>
                    </a:lnTo>
                    <a:lnTo>
                      <a:pt x="787" y="12"/>
                    </a:lnTo>
                    <a:lnTo>
                      <a:pt x="805" y="12"/>
                    </a:lnTo>
                    <a:lnTo>
                      <a:pt x="829" y="6"/>
                    </a:lnTo>
                    <a:lnTo>
                      <a:pt x="865" y="6"/>
                    </a:lnTo>
                    <a:lnTo>
                      <a:pt x="883" y="6"/>
                    </a:lnTo>
                    <a:lnTo>
                      <a:pt x="901" y="6"/>
                    </a:lnTo>
                    <a:lnTo>
                      <a:pt x="943" y="0"/>
                    </a:lnTo>
                    <a:lnTo>
                      <a:pt x="961" y="0"/>
                    </a:lnTo>
                    <a:lnTo>
                      <a:pt x="979" y="0"/>
                    </a:lnTo>
                    <a:lnTo>
                      <a:pt x="1021" y="0"/>
                    </a:lnTo>
                    <a:lnTo>
                      <a:pt x="1039" y="0"/>
                    </a:lnTo>
                    <a:lnTo>
                      <a:pt x="1057" y="0"/>
                    </a:lnTo>
                    <a:lnTo>
                      <a:pt x="1099" y="0"/>
                    </a:lnTo>
                    <a:lnTo>
                      <a:pt x="1117" y="0"/>
                    </a:lnTo>
                    <a:lnTo>
                      <a:pt x="1117" y="288"/>
                    </a:lnTo>
                    <a:lnTo>
                      <a:pt x="1531" y="557"/>
                    </a:lnTo>
                    <a:close/>
                  </a:path>
                </a:pathLst>
              </a:custGeom>
              <a:solidFill>
                <a:srgbClr val="FF0000"/>
              </a:solidFill>
              <a:ln w="9525">
                <a:solidFill>
                  <a:srgbClr val="000000"/>
                </a:solidFill>
                <a:prstDash val="solid"/>
                <a:round/>
                <a:headEnd/>
                <a:tailEnd/>
              </a:ln>
            </p:spPr>
            <p:txBody>
              <a:bodyPr/>
              <a:lstStyle/>
              <a:p>
                <a:endParaRPr lang="en-US" sz="1350"/>
              </a:p>
            </p:txBody>
          </p:sp>
        </p:grpSp>
        <p:sp>
          <p:nvSpPr>
            <p:cNvPr id="8214" name="Rectangle 16"/>
            <p:cNvSpPr>
              <a:spLocks noChangeArrowheads="1"/>
            </p:cNvSpPr>
            <p:nvPr/>
          </p:nvSpPr>
          <p:spPr bwMode="auto">
            <a:xfrm>
              <a:off x="1790" y="1820"/>
              <a:ext cx="28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Code</a:t>
              </a:r>
            </a:p>
            <a:p>
              <a:pPr algn="ctr">
                <a:spcBef>
                  <a:spcPct val="0"/>
                </a:spcBef>
                <a:buClrTx/>
                <a:buFontTx/>
                <a:buNone/>
              </a:pPr>
              <a:r>
                <a:rPr lang="en-US" sz="1350">
                  <a:solidFill>
                    <a:srgbClr val="000000"/>
                  </a:solidFill>
                  <a:latin typeface="Futura Lt BT"/>
                </a:rPr>
                <a:t>7%</a:t>
              </a:r>
            </a:p>
          </p:txBody>
        </p:sp>
        <p:sp>
          <p:nvSpPr>
            <p:cNvPr id="8215" name="Rectangle 17"/>
            <p:cNvSpPr>
              <a:spLocks noChangeArrowheads="1"/>
            </p:cNvSpPr>
            <p:nvPr/>
          </p:nvSpPr>
          <p:spPr bwMode="auto">
            <a:xfrm>
              <a:off x="2379" y="1992"/>
              <a:ext cx="29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Other</a:t>
              </a:r>
            </a:p>
            <a:p>
              <a:pPr algn="ctr">
                <a:spcBef>
                  <a:spcPct val="0"/>
                </a:spcBef>
                <a:buClrTx/>
                <a:buFontTx/>
                <a:buNone/>
              </a:pPr>
              <a:r>
                <a:rPr lang="en-US" sz="1350">
                  <a:solidFill>
                    <a:srgbClr val="000000"/>
                  </a:solidFill>
                  <a:latin typeface="Futura Lt BT"/>
                </a:rPr>
                <a:t>10%</a:t>
              </a:r>
            </a:p>
          </p:txBody>
        </p:sp>
        <p:sp>
          <p:nvSpPr>
            <p:cNvPr id="8216" name="Rectangle 18"/>
            <p:cNvSpPr>
              <a:spLocks noChangeArrowheads="1"/>
            </p:cNvSpPr>
            <p:nvPr/>
          </p:nvSpPr>
          <p:spPr bwMode="auto">
            <a:xfrm>
              <a:off x="2272" y="3247"/>
              <a:ext cx="36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Design</a:t>
              </a:r>
            </a:p>
            <a:p>
              <a:pPr algn="ctr">
                <a:spcBef>
                  <a:spcPct val="0"/>
                </a:spcBef>
                <a:buClrTx/>
                <a:buFontTx/>
                <a:buNone/>
              </a:pPr>
              <a:r>
                <a:rPr lang="en-US" sz="1350">
                  <a:solidFill>
                    <a:srgbClr val="000000"/>
                  </a:solidFill>
                  <a:latin typeface="Futura Lt BT"/>
                </a:rPr>
                <a:t>27%</a:t>
              </a:r>
            </a:p>
          </p:txBody>
        </p:sp>
        <p:sp>
          <p:nvSpPr>
            <p:cNvPr id="8217" name="Rectangle 19"/>
            <p:cNvSpPr>
              <a:spLocks noChangeArrowheads="1"/>
            </p:cNvSpPr>
            <p:nvPr/>
          </p:nvSpPr>
          <p:spPr bwMode="auto">
            <a:xfrm>
              <a:off x="611" y="1944"/>
              <a:ext cx="73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Requirements</a:t>
              </a:r>
            </a:p>
            <a:p>
              <a:pPr algn="ctr">
                <a:spcBef>
                  <a:spcPct val="0"/>
                </a:spcBef>
                <a:buClrTx/>
                <a:buFontTx/>
                <a:buNone/>
              </a:pPr>
              <a:r>
                <a:rPr lang="en-US" sz="1350">
                  <a:solidFill>
                    <a:srgbClr val="000000"/>
                  </a:solidFill>
                  <a:latin typeface="Futura Lt BT"/>
                </a:rPr>
                <a:t>56%</a:t>
              </a:r>
              <a:endParaRPr lang="en-US" sz="2700">
                <a:latin typeface="Futura Lt BT"/>
              </a:endParaRPr>
            </a:p>
          </p:txBody>
        </p:sp>
      </p:grpSp>
      <p:grpSp>
        <p:nvGrpSpPr>
          <p:cNvPr id="8198" name="Group 40"/>
          <p:cNvGrpSpPr>
            <a:grpSpLocks/>
          </p:cNvGrpSpPr>
          <p:nvPr/>
        </p:nvGrpSpPr>
        <p:grpSpPr bwMode="auto">
          <a:xfrm>
            <a:off x="5371252" y="2791421"/>
            <a:ext cx="3297135" cy="2237184"/>
            <a:chOff x="3385" y="1776"/>
            <a:chExt cx="2112" cy="1433"/>
          </a:xfrm>
        </p:grpSpPr>
        <p:grpSp>
          <p:nvGrpSpPr>
            <p:cNvPr id="8200" name="Group 20"/>
            <p:cNvGrpSpPr>
              <a:grpSpLocks/>
            </p:cNvGrpSpPr>
            <p:nvPr/>
          </p:nvGrpSpPr>
          <p:grpSpPr bwMode="auto">
            <a:xfrm>
              <a:off x="3428" y="2097"/>
              <a:ext cx="2059" cy="1112"/>
              <a:chOff x="3043" y="1724"/>
              <a:chExt cx="2486" cy="1031"/>
            </a:xfrm>
          </p:grpSpPr>
          <p:sp>
            <p:nvSpPr>
              <p:cNvPr id="8205" name="Freeform 21"/>
              <p:cNvSpPr>
                <a:spLocks/>
              </p:cNvSpPr>
              <p:nvPr/>
            </p:nvSpPr>
            <p:spPr bwMode="auto">
              <a:xfrm>
                <a:off x="4334" y="1724"/>
                <a:ext cx="78" cy="605"/>
              </a:xfrm>
              <a:custGeom>
                <a:avLst/>
                <a:gdLst>
                  <a:gd name="T0" fmla="*/ 0 w 78"/>
                  <a:gd name="T1" fmla="*/ 294 h 605"/>
                  <a:gd name="T2" fmla="*/ 78 w 78"/>
                  <a:gd name="T3" fmla="*/ 0 h 605"/>
                  <a:gd name="T4" fmla="*/ 78 w 78"/>
                  <a:gd name="T5" fmla="*/ 312 h 605"/>
                  <a:gd name="T6" fmla="*/ 0 w 78"/>
                  <a:gd name="T7" fmla="*/ 605 h 605"/>
                  <a:gd name="T8" fmla="*/ 0 w 78"/>
                  <a:gd name="T9" fmla="*/ 294 h 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605">
                    <a:moveTo>
                      <a:pt x="0" y="294"/>
                    </a:moveTo>
                    <a:lnTo>
                      <a:pt x="78" y="0"/>
                    </a:lnTo>
                    <a:lnTo>
                      <a:pt x="78" y="312"/>
                    </a:lnTo>
                    <a:lnTo>
                      <a:pt x="0" y="605"/>
                    </a:lnTo>
                    <a:lnTo>
                      <a:pt x="0" y="294"/>
                    </a:lnTo>
                    <a:close/>
                  </a:path>
                </a:pathLst>
              </a:custGeom>
              <a:solidFill>
                <a:srgbClr val="004000"/>
              </a:solidFill>
              <a:ln w="9525">
                <a:solidFill>
                  <a:srgbClr val="000000"/>
                </a:solidFill>
                <a:prstDash val="solid"/>
                <a:round/>
                <a:headEnd/>
                <a:tailEnd/>
              </a:ln>
            </p:spPr>
            <p:txBody>
              <a:bodyPr/>
              <a:lstStyle/>
              <a:p>
                <a:endParaRPr lang="en-US" sz="1350"/>
              </a:p>
            </p:txBody>
          </p:sp>
          <p:sp>
            <p:nvSpPr>
              <p:cNvPr id="8206" name="Freeform 22"/>
              <p:cNvSpPr>
                <a:spLocks/>
              </p:cNvSpPr>
              <p:nvPr/>
            </p:nvSpPr>
            <p:spPr bwMode="auto">
              <a:xfrm>
                <a:off x="4334" y="1724"/>
                <a:ext cx="78" cy="294"/>
              </a:xfrm>
              <a:custGeom>
                <a:avLst/>
                <a:gdLst>
                  <a:gd name="T0" fmla="*/ 0 w 78"/>
                  <a:gd name="T1" fmla="*/ 0 h 294"/>
                  <a:gd name="T2" fmla="*/ 18 w 78"/>
                  <a:gd name="T3" fmla="*/ 0 h 294"/>
                  <a:gd name="T4" fmla="*/ 60 w 78"/>
                  <a:gd name="T5" fmla="*/ 0 h 294"/>
                  <a:gd name="T6" fmla="*/ 78 w 78"/>
                  <a:gd name="T7" fmla="*/ 0 h 294"/>
                  <a:gd name="T8" fmla="*/ 0 w 78"/>
                  <a:gd name="T9" fmla="*/ 294 h 294"/>
                  <a:gd name="T10" fmla="*/ 0 w 78"/>
                  <a:gd name="T11" fmla="*/ 0 h 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294">
                    <a:moveTo>
                      <a:pt x="0" y="0"/>
                    </a:moveTo>
                    <a:lnTo>
                      <a:pt x="18" y="0"/>
                    </a:lnTo>
                    <a:lnTo>
                      <a:pt x="60" y="0"/>
                    </a:lnTo>
                    <a:lnTo>
                      <a:pt x="78" y="0"/>
                    </a:lnTo>
                    <a:lnTo>
                      <a:pt x="0" y="294"/>
                    </a:lnTo>
                    <a:lnTo>
                      <a:pt x="0" y="0"/>
                    </a:lnTo>
                    <a:close/>
                  </a:path>
                </a:pathLst>
              </a:custGeom>
              <a:solidFill>
                <a:srgbClr val="008000"/>
              </a:solidFill>
              <a:ln w="9525">
                <a:solidFill>
                  <a:srgbClr val="000000"/>
                </a:solidFill>
                <a:prstDash val="solid"/>
                <a:round/>
                <a:headEnd/>
                <a:tailEnd/>
              </a:ln>
            </p:spPr>
            <p:txBody>
              <a:bodyPr/>
              <a:lstStyle/>
              <a:p>
                <a:endParaRPr lang="en-US" sz="1350"/>
              </a:p>
            </p:txBody>
          </p:sp>
          <p:sp>
            <p:nvSpPr>
              <p:cNvPr id="8207" name="Freeform 23"/>
              <p:cNvSpPr>
                <a:spLocks/>
              </p:cNvSpPr>
              <p:nvPr/>
            </p:nvSpPr>
            <p:spPr bwMode="auto">
              <a:xfrm>
                <a:off x="4376" y="1742"/>
                <a:ext cx="348" cy="587"/>
              </a:xfrm>
              <a:custGeom>
                <a:avLst/>
                <a:gdLst>
                  <a:gd name="T0" fmla="*/ 0 w 348"/>
                  <a:gd name="T1" fmla="*/ 276 h 587"/>
                  <a:gd name="T2" fmla="*/ 348 w 348"/>
                  <a:gd name="T3" fmla="*/ 0 h 587"/>
                  <a:gd name="T4" fmla="*/ 348 w 348"/>
                  <a:gd name="T5" fmla="*/ 312 h 587"/>
                  <a:gd name="T6" fmla="*/ 0 w 348"/>
                  <a:gd name="T7" fmla="*/ 587 h 587"/>
                  <a:gd name="T8" fmla="*/ 0 w 348"/>
                  <a:gd name="T9" fmla="*/ 276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587">
                    <a:moveTo>
                      <a:pt x="0" y="276"/>
                    </a:moveTo>
                    <a:lnTo>
                      <a:pt x="348" y="0"/>
                    </a:lnTo>
                    <a:lnTo>
                      <a:pt x="348" y="312"/>
                    </a:lnTo>
                    <a:lnTo>
                      <a:pt x="0" y="587"/>
                    </a:lnTo>
                    <a:lnTo>
                      <a:pt x="0" y="276"/>
                    </a:lnTo>
                    <a:close/>
                  </a:path>
                </a:pathLst>
              </a:custGeom>
              <a:solidFill>
                <a:srgbClr val="80804D"/>
              </a:solidFill>
              <a:ln w="9525">
                <a:solidFill>
                  <a:srgbClr val="000000"/>
                </a:solidFill>
                <a:prstDash val="solid"/>
                <a:round/>
                <a:headEnd/>
                <a:tailEnd/>
              </a:ln>
            </p:spPr>
            <p:txBody>
              <a:bodyPr/>
              <a:lstStyle/>
              <a:p>
                <a:endParaRPr lang="en-US" sz="1350"/>
              </a:p>
            </p:txBody>
          </p:sp>
          <p:sp>
            <p:nvSpPr>
              <p:cNvPr id="8208" name="Freeform 24"/>
              <p:cNvSpPr>
                <a:spLocks/>
              </p:cNvSpPr>
              <p:nvPr/>
            </p:nvSpPr>
            <p:spPr bwMode="auto">
              <a:xfrm>
                <a:off x="4376" y="1724"/>
                <a:ext cx="348" cy="294"/>
              </a:xfrm>
              <a:custGeom>
                <a:avLst/>
                <a:gdLst>
                  <a:gd name="T0" fmla="*/ 78 w 348"/>
                  <a:gd name="T1" fmla="*/ 0 h 294"/>
                  <a:gd name="T2" fmla="*/ 96 w 348"/>
                  <a:gd name="T3" fmla="*/ 0 h 294"/>
                  <a:gd name="T4" fmla="*/ 114 w 348"/>
                  <a:gd name="T5" fmla="*/ 0 h 294"/>
                  <a:gd name="T6" fmla="*/ 156 w 348"/>
                  <a:gd name="T7" fmla="*/ 0 h 294"/>
                  <a:gd name="T8" fmla="*/ 174 w 348"/>
                  <a:gd name="T9" fmla="*/ 0 h 294"/>
                  <a:gd name="T10" fmla="*/ 192 w 348"/>
                  <a:gd name="T11" fmla="*/ 0 h 294"/>
                  <a:gd name="T12" fmla="*/ 216 w 348"/>
                  <a:gd name="T13" fmla="*/ 6 h 294"/>
                  <a:gd name="T14" fmla="*/ 234 w 348"/>
                  <a:gd name="T15" fmla="*/ 6 h 294"/>
                  <a:gd name="T16" fmla="*/ 252 w 348"/>
                  <a:gd name="T17" fmla="*/ 6 h 294"/>
                  <a:gd name="T18" fmla="*/ 288 w 348"/>
                  <a:gd name="T19" fmla="*/ 6 h 294"/>
                  <a:gd name="T20" fmla="*/ 312 w 348"/>
                  <a:gd name="T21" fmla="*/ 12 h 294"/>
                  <a:gd name="T22" fmla="*/ 330 w 348"/>
                  <a:gd name="T23" fmla="*/ 12 h 294"/>
                  <a:gd name="T24" fmla="*/ 348 w 348"/>
                  <a:gd name="T25" fmla="*/ 12 h 294"/>
                  <a:gd name="T26" fmla="*/ 0 w 348"/>
                  <a:gd name="T27" fmla="*/ 294 h 294"/>
                  <a:gd name="T28" fmla="*/ 78 w 348"/>
                  <a:gd name="T29" fmla="*/ 0 h 2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8" h="294">
                    <a:moveTo>
                      <a:pt x="78" y="0"/>
                    </a:moveTo>
                    <a:lnTo>
                      <a:pt x="96" y="0"/>
                    </a:lnTo>
                    <a:lnTo>
                      <a:pt x="114" y="0"/>
                    </a:lnTo>
                    <a:lnTo>
                      <a:pt x="156" y="0"/>
                    </a:lnTo>
                    <a:lnTo>
                      <a:pt x="174" y="0"/>
                    </a:lnTo>
                    <a:lnTo>
                      <a:pt x="192" y="0"/>
                    </a:lnTo>
                    <a:lnTo>
                      <a:pt x="216" y="6"/>
                    </a:lnTo>
                    <a:lnTo>
                      <a:pt x="234" y="6"/>
                    </a:lnTo>
                    <a:lnTo>
                      <a:pt x="252" y="6"/>
                    </a:lnTo>
                    <a:lnTo>
                      <a:pt x="288" y="6"/>
                    </a:lnTo>
                    <a:lnTo>
                      <a:pt x="312" y="12"/>
                    </a:lnTo>
                    <a:lnTo>
                      <a:pt x="330" y="12"/>
                    </a:lnTo>
                    <a:lnTo>
                      <a:pt x="348" y="12"/>
                    </a:lnTo>
                    <a:lnTo>
                      <a:pt x="0" y="294"/>
                    </a:lnTo>
                    <a:lnTo>
                      <a:pt x="78" y="0"/>
                    </a:lnTo>
                    <a:close/>
                  </a:path>
                </a:pathLst>
              </a:custGeom>
              <a:solidFill>
                <a:srgbClr val="FFFF99"/>
              </a:solidFill>
              <a:ln w="9525">
                <a:solidFill>
                  <a:srgbClr val="000000"/>
                </a:solidFill>
                <a:prstDash val="solid"/>
                <a:round/>
                <a:headEnd/>
                <a:tailEnd/>
              </a:ln>
            </p:spPr>
            <p:txBody>
              <a:bodyPr/>
              <a:lstStyle/>
              <a:p>
                <a:endParaRPr lang="en-US" sz="1350"/>
              </a:p>
            </p:txBody>
          </p:sp>
          <p:sp>
            <p:nvSpPr>
              <p:cNvPr id="8209" name="Freeform 25"/>
              <p:cNvSpPr>
                <a:spLocks/>
              </p:cNvSpPr>
              <p:nvPr/>
            </p:nvSpPr>
            <p:spPr bwMode="auto">
              <a:xfrm>
                <a:off x="4508" y="1916"/>
                <a:ext cx="1021" cy="431"/>
              </a:xfrm>
              <a:custGeom>
                <a:avLst/>
                <a:gdLst>
                  <a:gd name="T0" fmla="*/ 0 w 1021"/>
                  <a:gd name="T1" fmla="*/ 120 h 431"/>
                  <a:gd name="T2" fmla="*/ 1021 w 1021"/>
                  <a:gd name="T3" fmla="*/ 0 h 431"/>
                  <a:gd name="T4" fmla="*/ 1021 w 1021"/>
                  <a:gd name="T5" fmla="*/ 312 h 431"/>
                  <a:gd name="T6" fmla="*/ 0 w 1021"/>
                  <a:gd name="T7" fmla="*/ 431 h 431"/>
                  <a:gd name="T8" fmla="*/ 0 w 1021"/>
                  <a:gd name="T9" fmla="*/ 12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1" h="431">
                    <a:moveTo>
                      <a:pt x="0" y="120"/>
                    </a:moveTo>
                    <a:lnTo>
                      <a:pt x="1021" y="0"/>
                    </a:lnTo>
                    <a:lnTo>
                      <a:pt x="1021" y="312"/>
                    </a:lnTo>
                    <a:lnTo>
                      <a:pt x="0" y="431"/>
                    </a:lnTo>
                    <a:lnTo>
                      <a:pt x="0" y="12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10" name="Freeform 26"/>
              <p:cNvSpPr>
                <a:spLocks/>
              </p:cNvSpPr>
              <p:nvPr/>
            </p:nvSpPr>
            <p:spPr bwMode="auto">
              <a:xfrm>
                <a:off x="4508" y="1754"/>
                <a:ext cx="1021" cy="282"/>
              </a:xfrm>
              <a:custGeom>
                <a:avLst/>
                <a:gdLst>
                  <a:gd name="T0" fmla="*/ 348 w 1021"/>
                  <a:gd name="T1" fmla="*/ 0 h 282"/>
                  <a:gd name="T2" fmla="*/ 366 w 1021"/>
                  <a:gd name="T3" fmla="*/ 0 h 282"/>
                  <a:gd name="T4" fmla="*/ 402 w 1021"/>
                  <a:gd name="T5" fmla="*/ 6 h 282"/>
                  <a:gd name="T6" fmla="*/ 420 w 1021"/>
                  <a:gd name="T7" fmla="*/ 6 h 282"/>
                  <a:gd name="T8" fmla="*/ 438 w 1021"/>
                  <a:gd name="T9" fmla="*/ 12 h 282"/>
                  <a:gd name="T10" fmla="*/ 474 w 1021"/>
                  <a:gd name="T11" fmla="*/ 12 h 282"/>
                  <a:gd name="T12" fmla="*/ 492 w 1021"/>
                  <a:gd name="T13" fmla="*/ 18 h 282"/>
                  <a:gd name="T14" fmla="*/ 511 w 1021"/>
                  <a:gd name="T15" fmla="*/ 18 h 282"/>
                  <a:gd name="T16" fmla="*/ 529 w 1021"/>
                  <a:gd name="T17" fmla="*/ 18 h 282"/>
                  <a:gd name="T18" fmla="*/ 565 w 1021"/>
                  <a:gd name="T19" fmla="*/ 24 h 282"/>
                  <a:gd name="T20" fmla="*/ 583 w 1021"/>
                  <a:gd name="T21" fmla="*/ 30 h 282"/>
                  <a:gd name="T22" fmla="*/ 595 w 1021"/>
                  <a:gd name="T23" fmla="*/ 30 h 282"/>
                  <a:gd name="T24" fmla="*/ 631 w 1021"/>
                  <a:gd name="T25" fmla="*/ 36 h 282"/>
                  <a:gd name="T26" fmla="*/ 649 w 1021"/>
                  <a:gd name="T27" fmla="*/ 42 h 282"/>
                  <a:gd name="T28" fmla="*/ 661 w 1021"/>
                  <a:gd name="T29" fmla="*/ 42 h 282"/>
                  <a:gd name="T30" fmla="*/ 691 w 1021"/>
                  <a:gd name="T31" fmla="*/ 48 h 282"/>
                  <a:gd name="T32" fmla="*/ 709 w 1021"/>
                  <a:gd name="T33" fmla="*/ 54 h 282"/>
                  <a:gd name="T34" fmla="*/ 727 w 1021"/>
                  <a:gd name="T35" fmla="*/ 54 h 282"/>
                  <a:gd name="T36" fmla="*/ 757 w 1021"/>
                  <a:gd name="T37" fmla="*/ 60 h 282"/>
                  <a:gd name="T38" fmla="*/ 769 w 1021"/>
                  <a:gd name="T39" fmla="*/ 66 h 282"/>
                  <a:gd name="T40" fmla="*/ 781 w 1021"/>
                  <a:gd name="T41" fmla="*/ 72 h 282"/>
                  <a:gd name="T42" fmla="*/ 799 w 1021"/>
                  <a:gd name="T43" fmla="*/ 72 h 282"/>
                  <a:gd name="T44" fmla="*/ 823 w 1021"/>
                  <a:gd name="T45" fmla="*/ 78 h 282"/>
                  <a:gd name="T46" fmla="*/ 835 w 1021"/>
                  <a:gd name="T47" fmla="*/ 84 h 282"/>
                  <a:gd name="T48" fmla="*/ 853 w 1021"/>
                  <a:gd name="T49" fmla="*/ 90 h 282"/>
                  <a:gd name="T50" fmla="*/ 877 w 1021"/>
                  <a:gd name="T51" fmla="*/ 96 h 282"/>
                  <a:gd name="T52" fmla="*/ 889 w 1021"/>
                  <a:gd name="T53" fmla="*/ 102 h 282"/>
                  <a:gd name="T54" fmla="*/ 901 w 1021"/>
                  <a:gd name="T55" fmla="*/ 102 h 282"/>
                  <a:gd name="T56" fmla="*/ 925 w 1021"/>
                  <a:gd name="T57" fmla="*/ 114 h 282"/>
                  <a:gd name="T58" fmla="*/ 937 w 1021"/>
                  <a:gd name="T59" fmla="*/ 114 h 282"/>
                  <a:gd name="T60" fmla="*/ 943 w 1021"/>
                  <a:gd name="T61" fmla="*/ 120 h 282"/>
                  <a:gd name="T62" fmla="*/ 955 w 1021"/>
                  <a:gd name="T63" fmla="*/ 126 h 282"/>
                  <a:gd name="T64" fmla="*/ 979 w 1021"/>
                  <a:gd name="T65" fmla="*/ 132 h 282"/>
                  <a:gd name="T66" fmla="*/ 985 w 1021"/>
                  <a:gd name="T67" fmla="*/ 138 h 282"/>
                  <a:gd name="T68" fmla="*/ 997 w 1021"/>
                  <a:gd name="T69" fmla="*/ 144 h 282"/>
                  <a:gd name="T70" fmla="*/ 1015 w 1021"/>
                  <a:gd name="T71" fmla="*/ 150 h 282"/>
                  <a:gd name="T72" fmla="*/ 1021 w 1021"/>
                  <a:gd name="T73" fmla="*/ 156 h 282"/>
                  <a:gd name="T74" fmla="*/ 0 w 1021"/>
                  <a:gd name="T75" fmla="*/ 282 h 282"/>
                  <a:gd name="T76" fmla="*/ 348 w 1021"/>
                  <a:gd name="T77" fmla="*/ 0 h 2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1" h="282">
                    <a:moveTo>
                      <a:pt x="348" y="0"/>
                    </a:moveTo>
                    <a:lnTo>
                      <a:pt x="366" y="0"/>
                    </a:lnTo>
                    <a:lnTo>
                      <a:pt x="402" y="6"/>
                    </a:lnTo>
                    <a:lnTo>
                      <a:pt x="420" y="6"/>
                    </a:lnTo>
                    <a:lnTo>
                      <a:pt x="438" y="12"/>
                    </a:lnTo>
                    <a:lnTo>
                      <a:pt x="474" y="12"/>
                    </a:lnTo>
                    <a:lnTo>
                      <a:pt x="492" y="18"/>
                    </a:lnTo>
                    <a:lnTo>
                      <a:pt x="511" y="18"/>
                    </a:lnTo>
                    <a:lnTo>
                      <a:pt x="529" y="18"/>
                    </a:lnTo>
                    <a:lnTo>
                      <a:pt x="565" y="24"/>
                    </a:lnTo>
                    <a:lnTo>
                      <a:pt x="583" y="30"/>
                    </a:lnTo>
                    <a:lnTo>
                      <a:pt x="595" y="30"/>
                    </a:lnTo>
                    <a:lnTo>
                      <a:pt x="631" y="36"/>
                    </a:lnTo>
                    <a:lnTo>
                      <a:pt x="649" y="42"/>
                    </a:lnTo>
                    <a:lnTo>
                      <a:pt x="661" y="42"/>
                    </a:lnTo>
                    <a:lnTo>
                      <a:pt x="691" y="48"/>
                    </a:lnTo>
                    <a:lnTo>
                      <a:pt x="709" y="54"/>
                    </a:lnTo>
                    <a:lnTo>
                      <a:pt x="727" y="54"/>
                    </a:lnTo>
                    <a:lnTo>
                      <a:pt x="757" y="60"/>
                    </a:lnTo>
                    <a:lnTo>
                      <a:pt x="769" y="66"/>
                    </a:lnTo>
                    <a:lnTo>
                      <a:pt x="781" y="72"/>
                    </a:lnTo>
                    <a:lnTo>
                      <a:pt x="799" y="72"/>
                    </a:lnTo>
                    <a:lnTo>
                      <a:pt x="823" y="78"/>
                    </a:lnTo>
                    <a:lnTo>
                      <a:pt x="835" y="84"/>
                    </a:lnTo>
                    <a:lnTo>
                      <a:pt x="853" y="90"/>
                    </a:lnTo>
                    <a:lnTo>
                      <a:pt x="877" y="96"/>
                    </a:lnTo>
                    <a:lnTo>
                      <a:pt x="889" y="102"/>
                    </a:lnTo>
                    <a:lnTo>
                      <a:pt x="901" y="102"/>
                    </a:lnTo>
                    <a:lnTo>
                      <a:pt x="925" y="114"/>
                    </a:lnTo>
                    <a:lnTo>
                      <a:pt x="937" y="114"/>
                    </a:lnTo>
                    <a:lnTo>
                      <a:pt x="943" y="120"/>
                    </a:lnTo>
                    <a:lnTo>
                      <a:pt x="955" y="126"/>
                    </a:lnTo>
                    <a:lnTo>
                      <a:pt x="979" y="132"/>
                    </a:lnTo>
                    <a:lnTo>
                      <a:pt x="985" y="138"/>
                    </a:lnTo>
                    <a:lnTo>
                      <a:pt x="997" y="144"/>
                    </a:lnTo>
                    <a:lnTo>
                      <a:pt x="1015" y="150"/>
                    </a:lnTo>
                    <a:lnTo>
                      <a:pt x="1021" y="156"/>
                    </a:lnTo>
                    <a:lnTo>
                      <a:pt x="0" y="282"/>
                    </a:lnTo>
                    <a:lnTo>
                      <a:pt x="348" y="0"/>
                    </a:lnTo>
                    <a:close/>
                  </a:path>
                </a:pathLst>
              </a:custGeom>
              <a:solidFill>
                <a:srgbClr val="333399"/>
              </a:solidFill>
              <a:ln w="9525">
                <a:solidFill>
                  <a:srgbClr val="000000"/>
                </a:solidFill>
                <a:prstDash val="solid"/>
                <a:round/>
                <a:headEnd/>
                <a:tailEnd/>
              </a:ln>
            </p:spPr>
            <p:txBody>
              <a:bodyPr/>
              <a:lstStyle/>
              <a:p>
                <a:endParaRPr lang="en-US" sz="1350"/>
              </a:p>
            </p:txBody>
          </p:sp>
          <p:sp>
            <p:nvSpPr>
              <p:cNvPr id="8211" name="Freeform 27"/>
              <p:cNvSpPr>
                <a:spLocks/>
              </p:cNvSpPr>
              <p:nvPr/>
            </p:nvSpPr>
            <p:spPr bwMode="auto">
              <a:xfrm>
                <a:off x="3043" y="2150"/>
                <a:ext cx="2258" cy="605"/>
              </a:xfrm>
              <a:custGeom>
                <a:avLst/>
                <a:gdLst>
                  <a:gd name="T0" fmla="*/ 2252 w 2258"/>
                  <a:gd name="T1" fmla="*/ 24 h 605"/>
                  <a:gd name="T2" fmla="*/ 2234 w 2258"/>
                  <a:gd name="T3" fmla="*/ 60 h 605"/>
                  <a:gd name="T4" fmla="*/ 2198 w 2258"/>
                  <a:gd name="T5" fmla="*/ 96 h 605"/>
                  <a:gd name="T6" fmla="*/ 2150 w 2258"/>
                  <a:gd name="T7" fmla="*/ 120 h 605"/>
                  <a:gd name="T8" fmla="*/ 2084 w 2258"/>
                  <a:gd name="T9" fmla="*/ 155 h 605"/>
                  <a:gd name="T10" fmla="*/ 2006 w 2258"/>
                  <a:gd name="T11" fmla="*/ 185 h 605"/>
                  <a:gd name="T12" fmla="*/ 1927 w 2258"/>
                  <a:gd name="T13" fmla="*/ 203 h 605"/>
                  <a:gd name="T14" fmla="*/ 1819 w 2258"/>
                  <a:gd name="T15" fmla="*/ 227 h 605"/>
                  <a:gd name="T16" fmla="*/ 1711 w 2258"/>
                  <a:gd name="T17" fmla="*/ 251 h 605"/>
                  <a:gd name="T18" fmla="*/ 1603 w 2258"/>
                  <a:gd name="T19" fmla="*/ 263 h 605"/>
                  <a:gd name="T20" fmla="*/ 1477 w 2258"/>
                  <a:gd name="T21" fmla="*/ 275 h 605"/>
                  <a:gd name="T22" fmla="*/ 1345 w 2258"/>
                  <a:gd name="T23" fmla="*/ 287 h 605"/>
                  <a:gd name="T24" fmla="*/ 1225 w 2258"/>
                  <a:gd name="T25" fmla="*/ 293 h 605"/>
                  <a:gd name="T26" fmla="*/ 1087 w 2258"/>
                  <a:gd name="T27" fmla="*/ 293 h 605"/>
                  <a:gd name="T28" fmla="*/ 949 w 2258"/>
                  <a:gd name="T29" fmla="*/ 287 h 605"/>
                  <a:gd name="T30" fmla="*/ 835 w 2258"/>
                  <a:gd name="T31" fmla="*/ 281 h 605"/>
                  <a:gd name="T32" fmla="*/ 703 w 2258"/>
                  <a:gd name="T33" fmla="*/ 269 h 605"/>
                  <a:gd name="T34" fmla="*/ 583 w 2258"/>
                  <a:gd name="T35" fmla="*/ 257 h 605"/>
                  <a:gd name="T36" fmla="*/ 481 w 2258"/>
                  <a:gd name="T37" fmla="*/ 239 h 605"/>
                  <a:gd name="T38" fmla="*/ 373 w 2258"/>
                  <a:gd name="T39" fmla="*/ 215 h 605"/>
                  <a:gd name="T40" fmla="*/ 276 w 2258"/>
                  <a:gd name="T41" fmla="*/ 191 h 605"/>
                  <a:gd name="T42" fmla="*/ 204 w 2258"/>
                  <a:gd name="T43" fmla="*/ 167 h 605"/>
                  <a:gd name="T44" fmla="*/ 132 w 2258"/>
                  <a:gd name="T45" fmla="*/ 137 h 605"/>
                  <a:gd name="T46" fmla="*/ 72 w 2258"/>
                  <a:gd name="T47" fmla="*/ 102 h 605"/>
                  <a:gd name="T48" fmla="*/ 36 w 2258"/>
                  <a:gd name="T49" fmla="*/ 72 h 605"/>
                  <a:gd name="T50" fmla="*/ 12 w 2258"/>
                  <a:gd name="T51" fmla="*/ 42 h 605"/>
                  <a:gd name="T52" fmla="*/ 0 w 2258"/>
                  <a:gd name="T53" fmla="*/ 6 h 605"/>
                  <a:gd name="T54" fmla="*/ 0 w 2258"/>
                  <a:gd name="T55" fmla="*/ 329 h 605"/>
                  <a:gd name="T56" fmla="*/ 18 w 2258"/>
                  <a:gd name="T57" fmla="*/ 365 h 605"/>
                  <a:gd name="T58" fmla="*/ 48 w 2258"/>
                  <a:gd name="T59" fmla="*/ 395 h 605"/>
                  <a:gd name="T60" fmla="*/ 96 w 2258"/>
                  <a:gd name="T61" fmla="*/ 431 h 605"/>
                  <a:gd name="T62" fmla="*/ 162 w 2258"/>
                  <a:gd name="T63" fmla="*/ 461 h 605"/>
                  <a:gd name="T64" fmla="*/ 228 w 2258"/>
                  <a:gd name="T65" fmla="*/ 485 h 605"/>
                  <a:gd name="T66" fmla="*/ 319 w 2258"/>
                  <a:gd name="T67" fmla="*/ 515 h 605"/>
                  <a:gd name="T68" fmla="*/ 415 w 2258"/>
                  <a:gd name="T69" fmla="*/ 539 h 605"/>
                  <a:gd name="T70" fmla="*/ 511 w 2258"/>
                  <a:gd name="T71" fmla="*/ 557 h 605"/>
                  <a:gd name="T72" fmla="*/ 631 w 2258"/>
                  <a:gd name="T73" fmla="*/ 575 h 605"/>
                  <a:gd name="T74" fmla="*/ 763 w 2258"/>
                  <a:gd name="T75" fmla="*/ 587 h 605"/>
                  <a:gd name="T76" fmla="*/ 871 w 2258"/>
                  <a:gd name="T77" fmla="*/ 593 h 605"/>
                  <a:gd name="T78" fmla="*/ 1009 w 2258"/>
                  <a:gd name="T79" fmla="*/ 599 h 605"/>
                  <a:gd name="T80" fmla="*/ 1147 w 2258"/>
                  <a:gd name="T81" fmla="*/ 605 h 605"/>
                  <a:gd name="T82" fmla="*/ 1267 w 2258"/>
                  <a:gd name="T83" fmla="*/ 599 h 605"/>
                  <a:gd name="T84" fmla="*/ 1399 w 2258"/>
                  <a:gd name="T85" fmla="*/ 593 h 605"/>
                  <a:gd name="T86" fmla="*/ 1531 w 2258"/>
                  <a:gd name="T87" fmla="*/ 581 h 605"/>
                  <a:gd name="T88" fmla="*/ 1639 w 2258"/>
                  <a:gd name="T89" fmla="*/ 569 h 605"/>
                  <a:gd name="T90" fmla="*/ 1759 w 2258"/>
                  <a:gd name="T91" fmla="*/ 551 h 605"/>
                  <a:gd name="T92" fmla="*/ 1867 w 2258"/>
                  <a:gd name="T93" fmla="*/ 533 h 605"/>
                  <a:gd name="T94" fmla="*/ 1951 w 2258"/>
                  <a:gd name="T95" fmla="*/ 509 h 605"/>
                  <a:gd name="T96" fmla="*/ 2042 w 2258"/>
                  <a:gd name="T97" fmla="*/ 485 h 605"/>
                  <a:gd name="T98" fmla="*/ 2114 w 2258"/>
                  <a:gd name="T99" fmla="*/ 455 h 605"/>
                  <a:gd name="T100" fmla="*/ 2168 w 2258"/>
                  <a:gd name="T101" fmla="*/ 425 h 605"/>
                  <a:gd name="T102" fmla="*/ 2210 w 2258"/>
                  <a:gd name="T103" fmla="*/ 389 h 605"/>
                  <a:gd name="T104" fmla="*/ 2240 w 2258"/>
                  <a:gd name="T105" fmla="*/ 353 h 605"/>
                  <a:gd name="T106" fmla="*/ 2252 w 2258"/>
                  <a:gd name="T107" fmla="*/ 323 h 6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258" h="605">
                    <a:moveTo>
                      <a:pt x="2258" y="0"/>
                    </a:moveTo>
                    <a:lnTo>
                      <a:pt x="2258" y="6"/>
                    </a:lnTo>
                    <a:lnTo>
                      <a:pt x="2252" y="12"/>
                    </a:lnTo>
                    <a:lnTo>
                      <a:pt x="2252" y="18"/>
                    </a:lnTo>
                    <a:lnTo>
                      <a:pt x="2252" y="24"/>
                    </a:lnTo>
                    <a:lnTo>
                      <a:pt x="2246" y="36"/>
                    </a:lnTo>
                    <a:lnTo>
                      <a:pt x="2246" y="42"/>
                    </a:lnTo>
                    <a:lnTo>
                      <a:pt x="2240" y="42"/>
                    </a:lnTo>
                    <a:lnTo>
                      <a:pt x="2234" y="54"/>
                    </a:lnTo>
                    <a:lnTo>
                      <a:pt x="2234" y="60"/>
                    </a:lnTo>
                    <a:lnTo>
                      <a:pt x="2228" y="66"/>
                    </a:lnTo>
                    <a:lnTo>
                      <a:pt x="2216" y="72"/>
                    </a:lnTo>
                    <a:lnTo>
                      <a:pt x="2210" y="78"/>
                    </a:lnTo>
                    <a:lnTo>
                      <a:pt x="2210" y="84"/>
                    </a:lnTo>
                    <a:lnTo>
                      <a:pt x="2198" y="96"/>
                    </a:lnTo>
                    <a:lnTo>
                      <a:pt x="2186" y="102"/>
                    </a:lnTo>
                    <a:lnTo>
                      <a:pt x="2180" y="102"/>
                    </a:lnTo>
                    <a:lnTo>
                      <a:pt x="2168" y="114"/>
                    </a:lnTo>
                    <a:lnTo>
                      <a:pt x="2156" y="120"/>
                    </a:lnTo>
                    <a:lnTo>
                      <a:pt x="2150" y="120"/>
                    </a:lnTo>
                    <a:lnTo>
                      <a:pt x="2132" y="131"/>
                    </a:lnTo>
                    <a:lnTo>
                      <a:pt x="2126" y="137"/>
                    </a:lnTo>
                    <a:lnTo>
                      <a:pt x="2114" y="143"/>
                    </a:lnTo>
                    <a:lnTo>
                      <a:pt x="2096" y="149"/>
                    </a:lnTo>
                    <a:lnTo>
                      <a:pt x="2084" y="155"/>
                    </a:lnTo>
                    <a:lnTo>
                      <a:pt x="2072" y="155"/>
                    </a:lnTo>
                    <a:lnTo>
                      <a:pt x="2054" y="167"/>
                    </a:lnTo>
                    <a:lnTo>
                      <a:pt x="2042" y="173"/>
                    </a:lnTo>
                    <a:lnTo>
                      <a:pt x="2030" y="173"/>
                    </a:lnTo>
                    <a:lnTo>
                      <a:pt x="2006" y="185"/>
                    </a:lnTo>
                    <a:lnTo>
                      <a:pt x="1994" y="185"/>
                    </a:lnTo>
                    <a:lnTo>
                      <a:pt x="1982" y="191"/>
                    </a:lnTo>
                    <a:lnTo>
                      <a:pt x="1951" y="197"/>
                    </a:lnTo>
                    <a:lnTo>
                      <a:pt x="1939" y="203"/>
                    </a:lnTo>
                    <a:lnTo>
                      <a:pt x="1927" y="203"/>
                    </a:lnTo>
                    <a:lnTo>
                      <a:pt x="1897" y="215"/>
                    </a:lnTo>
                    <a:lnTo>
                      <a:pt x="1885" y="215"/>
                    </a:lnTo>
                    <a:lnTo>
                      <a:pt x="1867" y="221"/>
                    </a:lnTo>
                    <a:lnTo>
                      <a:pt x="1837" y="227"/>
                    </a:lnTo>
                    <a:lnTo>
                      <a:pt x="1819" y="227"/>
                    </a:lnTo>
                    <a:lnTo>
                      <a:pt x="1807" y="233"/>
                    </a:lnTo>
                    <a:lnTo>
                      <a:pt x="1777" y="239"/>
                    </a:lnTo>
                    <a:lnTo>
                      <a:pt x="1759" y="239"/>
                    </a:lnTo>
                    <a:lnTo>
                      <a:pt x="1741" y="245"/>
                    </a:lnTo>
                    <a:lnTo>
                      <a:pt x="1711" y="251"/>
                    </a:lnTo>
                    <a:lnTo>
                      <a:pt x="1693" y="251"/>
                    </a:lnTo>
                    <a:lnTo>
                      <a:pt x="1675" y="257"/>
                    </a:lnTo>
                    <a:lnTo>
                      <a:pt x="1639" y="257"/>
                    </a:lnTo>
                    <a:lnTo>
                      <a:pt x="1621" y="263"/>
                    </a:lnTo>
                    <a:lnTo>
                      <a:pt x="1603" y="263"/>
                    </a:lnTo>
                    <a:lnTo>
                      <a:pt x="1567" y="269"/>
                    </a:lnTo>
                    <a:lnTo>
                      <a:pt x="1549" y="269"/>
                    </a:lnTo>
                    <a:lnTo>
                      <a:pt x="1531" y="269"/>
                    </a:lnTo>
                    <a:lnTo>
                      <a:pt x="1495" y="275"/>
                    </a:lnTo>
                    <a:lnTo>
                      <a:pt x="1477" y="275"/>
                    </a:lnTo>
                    <a:lnTo>
                      <a:pt x="1459" y="281"/>
                    </a:lnTo>
                    <a:lnTo>
                      <a:pt x="1417" y="281"/>
                    </a:lnTo>
                    <a:lnTo>
                      <a:pt x="1399" y="281"/>
                    </a:lnTo>
                    <a:lnTo>
                      <a:pt x="1381" y="281"/>
                    </a:lnTo>
                    <a:lnTo>
                      <a:pt x="1345" y="287"/>
                    </a:lnTo>
                    <a:lnTo>
                      <a:pt x="1321" y="287"/>
                    </a:lnTo>
                    <a:lnTo>
                      <a:pt x="1303" y="287"/>
                    </a:lnTo>
                    <a:lnTo>
                      <a:pt x="1267" y="287"/>
                    </a:lnTo>
                    <a:lnTo>
                      <a:pt x="1243" y="287"/>
                    </a:lnTo>
                    <a:lnTo>
                      <a:pt x="1225" y="293"/>
                    </a:lnTo>
                    <a:lnTo>
                      <a:pt x="1189" y="293"/>
                    </a:lnTo>
                    <a:lnTo>
                      <a:pt x="1165" y="293"/>
                    </a:lnTo>
                    <a:lnTo>
                      <a:pt x="1147" y="293"/>
                    </a:lnTo>
                    <a:lnTo>
                      <a:pt x="1105" y="293"/>
                    </a:lnTo>
                    <a:lnTo>
                      <a:pt x="1087" y="293"/>
                    </a:lnTo>
                    <a:lnTo>
                      <a:pt x="1069" y="293"/>
                    </a:lnTo>
                    <a:lnTo>
                      <a:pt x="1027" y="293"/>
                    </a:lnTo>
                    <a:lnTo>
                      <a:pt x="1009" y="287"/>
                    </a:lnTo>
                    <a:lnTo>
                      <a:pt x="991" y="287"/>
                    </a:lnTo>
                    <a:lnTo>
                      <a:pt x="949" y="287"/>
                    </a:lnTo>
                    <a:lnTo>
                      <a:pt x="931" y="287"/>
                    </a:lnTo>
                    <a:lnTo>
                      <a:pt x="913" y="287"/>
                    </a:lnTo>
                    <a:lnTo>
                      <a:pt x="871" y="281"/>
                    </a:lnTo>
                    <a:lnTo>
                      <a:pt x="853" y="281"/>
                    </a:lnTo>
                    <a:lnTo>
                      <a:pt x="835" y="281"/>
                    </a:lnTo>
                    <a:lnTo>
                      <a:pt x="799" y="281"/>
                    </a:lnTo>
                    <a:lnTo>
                      <a:pt x="781" y="275"/>
                    </a:lnTo>
                    <a:lnTo>
                      <a:pt x="763" y="275"/>
                    </a:lnTo>
                    <a:lnTo>
                      <a:pt x="721" y="269"/>
                    </a:lnTo>
                    <a:lnTo>
                      <a:pt x="703" y="269"/>
                    </a:lnTo>
                    <a:lnTo>
                      <a:pt x="685" y="269"/>
                    </a:lnTo>
                    <a:lnTo>
                      <a:pt x="649" y="263"/>
                    </a:lnTo>
                    <a:lnTo>
                      <a:pt x="631" y="263"/>
                    </a:lnTo>
                    <a:lnTo>
                      <a:pt x="613" y="257"/>
                    </a:lnTo>
                    <a:lnTo>
                      <a:pt x="583" y="257"/>
                    </a:lnTo>
                    <a:lnTo>
                      <a:pt x="565" y="251"/>
                    </a:lnTo>
                    <a:lnTo>
                      <a:pt x="547" y="251"/>
                    </a:lnTo>
                    <a:lnTo>
                      <a:pt x="511" y="245"/>
                    </a:lnTo>
                    <a:lnTo>
                      <a:pt x="499" y="239"/>
                    </a:lnTo>
                    <a:lnTo>
                      <a:pt x="481" y="239"/>
                    </a:lnTo>
                    <a:lnTo>
                      <a:pt x="451" y="233"/>
                    </a:lnTo>
                    <a:lnTo>
                      <a:pt x="433" y="227"/>
                    </a:lnTo>
                    <a:lnTo>
                      <a:pt x="415" y="227"/>
                    </a:lnTo>
                    <a:lnTo>
                      <a:pt x="385" y="221"/>
                    </a:lnTo>
                    <a:lnTo>
                      <a:pt x="373" y="215"/>
                    </a:lnTo>
                    <a:lnTo>
                      <a:pt x="361" y="215"/>
                    </a:lnTo>
                    <a:lnTo>
                      <a:pt x="331" y="203"/>
                    </a:lnTo>
                    <a:lnTo>
                      <a:pt x="319" y="203"/>
                    </a:lnTo>
                    <a:lnTo>
                      <a:pt x="301" y="197"/>
                    </a:lnTo>
                    <a:lnTo>
                      <a:pt x="276" y="191"/>
                    </a:lnTo>
                    <a:lnTo>
                      <a:pt x="264" y="185"/>
                    </a:lnTo>
                    <a:lnTo>
                      <a:pt x="252" y="185"/>
                    </a:lnTo>
                    <a:lnTo>
                      <a:pt x="228" y="173"/>
                    </a:lnTo>
                    <a:lnTo>
                      <a:pt x="216" y="173"/>
                    </a:lnTo>
                    <a:lnTo>
                      <a:pt x="204" y="167"/>
                    </a:lnTo>
                    <a:lnTo>
                      <a:pt x="180" y="155"/>
                    </a:lnTo>
                    <a:lnTo>
                      <a:pt x="168" y="155"/>
                    </a:lnTo>
                    <a:lnTo>
                      <a:pt x="162" y="149"/>
                    </a:lnTo>
                    <a:lnTo>
                      <a:pt x="138" y="143"/>
                    </a:lnTo>
                    <a:lnTo>
                      <a:pt x="132" y="137"/>
                    </a:lnTo>
                    <a:lnTo>
                      <a:pt x="120" y="131"/>
                    </a:lnTo>
                    <a:lnTo>
                      <a:pt x="102" y="120"/>
                    </a:lnTo>
                    <a:lnTo>
                      <a:pt x="96" y="120"/>
                    </a:lnTo>
                    <a:lnTo>
                      <a:pt x="90" y="114"/>
                    </a:lnTo>
                    <a:lnTo>
                      <a:pt x="72" y="102"/>
                    </a:lnTo>
                    <a:lnTo>
                      <a:pt x="66" y="102"/>
                    </a:lnTo>
                    <a:lnTo>
                      <a:pt x="60" y="96"/>
                    </a:lnTo>
                    <a:lnTo>
                      <a:pt x="48" y="84"/>
                    </a:lnTo>
                    <a:lnTo>
                      <a:pt x="42" y="78"/>
                    </a:lnTo>
                    <a:lnTo>
                      <a:pt x="36" y="72"/>
                    </a:lnTo>
                    <a:lnTo>
                      <a:pt x="30" y="66"/>
                    </a:lnTo>
                    <a:lnTo>
                      <a:pt x="24" y="60"/>
                    </a:lnTo>
                    <a:lnTo>
                      <a:pt x="18" y="54"/>
                    </a:lnTo>
                    <a:lnTo>
                      <a:pt x="12" y="42"/>
                    </a:lnTo>
                    <a:lnTo>
                      <a:pt x="6" y="36"/>
                    </a:lnTo>
                    <a:lnTo>
                      <a:pt x="0" y="24"/>
                    </a:lnTo>
                    <a:lnTo>
                      <a:pt x="0" y="18"/>
                    </a:lnTo>
                    <a:lnTo>
                      <a:pt x="0" y="12"/>
                    </a:lnTo>
                    <a:lnTo>
                      <a:pt x="0" y="6"/>
                    </a:lnTo>
                    <a:lnTo>
                      <a:pt x="0" y="0"/>
                    </a:lnTo>
                    <a:lnTo>
                      <a:pt x="0" y="311"/>
                    </a:lnTo>
                    <a:lnTo>
                      <a:pt x="0" y="317"/>
                    </a:lnTo>
                    <a:lnTo>
                      <a:pt x="0" y="323"/>
                    </a:lnTo>
                    <a:lnTo>
                      <a:pt x="0" y="329"/>
                    </a:lnTo>
                    <a:lnTo>
                      <a:pt x="0" y="335"/>
                    </a:lnTo>
                    <a:lnTo>
                      <a:pt x="6" y="347"/>
                    </a:lnTo>
                    <a:lnTo>
                      <a:pt x="12" y="353"/>
                    </a:lnTo>
                    <a:lnTo>
                      <a:pt x="18" y="365"/>
                    </a:lnTo>
                    <a:lnTo>
                      <a:pt x="24" y="371"/>
                    </a:lnTo>
                    <a:lnTo>
                      <a:pt x="30" y="377"/>
                    </a:lnTo>
                    <a:lnTo>
                      <a:pt x="36" y="383"/>
                    </a:lnTo>
                    <a:lnTo>
                      <a:pt x="42" y="389"/>
                    </a:lnTo>
                    <a:lnTo>
                      <a:pt x="48" y="395"/>
                    </a:lnTo>
                    <a:lnTo>
                      <a:pt x="60" y="407"/>
                    </a:lnTo>
                    <a:lnTo>
                      <a:pt x="66" y="413"/>
                    </a:lnTo>
                    <a:lnTo>
                      <a:pt x="72" y="413"/>
                    </a:lnTo>
                    <a:lnTo>
                      <a:pt x="90" y="425"/>
                    </a:lnTo>
                    <a:lnTo>
                      <a:pt x="96" y="431"/>
                    </a:lnTo>
                    <a:lnTo>
                      <a:pt x="102" y="431"/>
                    </a:lnTo>
                    <a:lnTo>
                      <a:pt x="120" y="443"/>
                    </a:lnTo>
                    <a:lnTo>
                      <a:pt x="132" y="449"/>
                    </a:lnTo>
                    <a:lnTo>
                      <a:pt x="138" y="455"/>
                    </a:lnTo>
                    <a:lnTo>
                      <a:pt x="162" y="461"/>
                    </a:lnTo>
                    <a:lnTo>
                      <a:pt x="168" y="467"/>
                    </a:lnTo>
                    <a:lnTo>
                      <a:pt x="180" y="467"/>
                    </a:lnTo>
                    <a:lnTo>
                      <a:pt x="204" y="479"/>
                    </a:lnTo>
                    <a:lnTo>
                      <a:pt x="216" y="485"/>
                    </a:lnTo>
                    <a:lnTo>
                      <a:pt x="228" y="485"/>
                    </a:lnTo>
                    <a:lnTo>
                      <a:pt x="252" y="497"/>
                    </a:lnTo>
                    <a:lnTo>
                      <a:pt x="264" y="497"/>
                    </a:lnTo>
                    <a:lnTo>
                      <a:pt x="276" y="503"/>
                    </a:lnTo>
                    <a:lnTo>
                      <a:pt x="301" y="509"/>
                    </a:lnTo>
                    <a:lnTo>
                      <a:pt x="319" y="515"/>
                    </a:lnTo>
                    <a:lnTo>
                      <a:pt x="331" y="515"/>
                    </a:lnTo>
                    <a:lnTo>
                      <a:pt x="361" y="527"/>
                    </a:lnTo>
                    <a:lnTo>
                      <a:pt x="373" y="527"/>
                    </a:lnTo>
                    <a:lnTo>
                      <a:pt x="385" y="533"/>
                    </a:lnTo>
                    <a:lnTo>
                      <a:pt x="415" y="539"/>
                    </a:lnTo>
                    <a:lnTo>
                      <a:pt x="433" y="539"/>
                    </a:lnTo>
                    <a:lnTo>
                      <a:pt x="451" y="545"/>
                    </a:lnTo>
                    <a:lnTo>
                      <a:pt x="481" y="551"/>
                    </a:lnTo>
                    <a:lnTo>
                      <a:pt x="499" y="551"/>
                    </a:lnTo>
                    <a:lnTo>
                      <a:pt x="511" y="557"/>
                    </a:lnTo>
                    <a:lnTo>
                      <a:pt x="547" y="563"/>
                    </a:lnTo>
                    <a:lnTo>
                      <a:pt x="565" y="563"/>
                    </a:lnTo>
                    <a:lnTo>
                      <a:pt x="583" y="569"/>
                    </a:lnTo>
                    <a:lnTo>
                      <a:pt x="613" y="569"/>
                    </a:lnTo>
                    <a:lnTo>
                      <a:pt x="631" y="575"/>
                    </a:lnTo>
                    <a:lnTo>
                      <a:pt x="649" y="575"/>
                    </a:lnTo>
                    <a:lnTo>
                      <a:pt x="685" y="581"/>
                    </a:lnTo>
                    <a:lnTo>
                      <a:pt x="703" y="581"/>
                    </a:lnTo>
                    <a:lnTo>
                      <a:pt x="721" y="581"/>
                    </a:lnTo>
                    <a:lnTo>
                      <a:pt x="763" y="587"/>
                    </a:lnTo>
                    <a:lnTo>
                      <a:pt x="781" y="587"/>
                    </a:lnTo>
                    <a:lnTo>
                      <a:pt x="799" y="593"/>
                    </a:lnTo>
                    <a:lnTo>
                      <a:pt x="835" y="593"/>
                    </a:lnTo>
                    <a:lnTo>
                      <a:pt x="853" y="593"/>
                    </a:lnTo>
                    <a:lnTo>
                      <a:pt x="871" y="593"/>
                    </a:lnTo>
                    <a:lnTo>
                      <a:pt x="913" y="599"/>
                    </a:lnTo>
                    <a:lnTo>
                      <a:pt x="931" y="599"/>
                    </a:lnTo>
                    <a:lnTo>
                      <a:pt x="949" y="599"/>
                    </a:lnTo>
                    <a:lnTo>
                      <a:pt x="991" y="599"/>
                    </a:lnTo>
                    <a:lnTo>
                      <a:pt x="1009" y="599"/>
                    </a:lnTo>
                    <a:lnTo>
                      <a:pt x="1027" y="605"/>
                    </a:lnTo>
                    <a:lnTo>
                      <a:pt x="1069" y="605"/>
                    </a:lnTo>
                    <a:lnTo>
                      <a:pt x="1087" y="605"/>
                    </a:lnTo>
                    <a:lnTo>
                      <a:pt x="1105" y="605"/>
                    </a:lnTo>
                    <a:lnTo>
                      <a:pt x="1147" y="605"/>
                    </a:lnTo>
                    <a:lnTo>
                      <a:pt x="1165" y="605"/>
                    </a:lnTo>
                    <a:lnTo>
                      <a:pt x="1189" y="605"/>
                    </a:lnTo>
                    <a:lnTo>
                      <a:pt x="1225" y="605"/>
                    </a:lnTo>
                    <a:lnTo>
                      <a:pt x="1243" y="599"/>
                    </a:lnTo>
                    <a:lnTo>
                      <a:pt x="1267" y="599"/>
                    </a:lnTo>
                    <a:lnTo>
                      <a:pt x="1303" y="599"/>
                    </a:lnTo>
                    <a:lnTo>
                      <a:pt x="1321" y="599"/>
                    </a:lnTo>
                    <a:lnTo>
                      <a:pt x="1345" y="599"/>
                    </a:lnTo>
                    <a:lnTo>
                      <a:pt x="1381" y="593"/>
                    </a:lnTo>
                    <a:lnTo>
                      <a:pt x="1399" y="593"/>
                    </a:lnTo>
                    <a:lnTo>
                      <a:pt x="1417" y="593"/>
                    </a:lnTo>
                    <a:lnTo>
                      <a:pt x="1459" y="593"/>
                    </a:lnTo>
                    <a:lnTo>
                      <a:pt x="1477" y="587"/>
                    </a:lnTo>
                    <a:lnTo>
                      <a:pt x="1495" y="587"/>
                    </a:lnTo>
                    <a:lnTo>
                      <a:pt x="1531" y="581"/>
                    </a:lnTo>
                    <a:lnTo>
                      <a:pt x="1549" y="581"/>
                    </a:lnTo>
                    <a:lnTo>
                      <a:pt x="1567" y="581"/>
                    </a:lnTo>
                    <a:lnTo>
                      <a:pt x="1603" y="575"/>
                    </a:lnTo>
                    <a:lnTo>
                      <a:pt x="1621" y="575"/>
                    </a:lnTo>
                    <a:lnTo>
                      <a:pt x="1639" y="569"/>
                    </a:lnTo>
                    <a:lnTo>
                      <a:pt x="1675" y="569"/>
                    </a:lnTo>
                    <a:lnTo>
                      <a:pt x="1693" y="563"/>
                    </a:lnTo>
                    <a:lnTo>
                      <a:pt x="1711" y="563"/>
                    </a:lnTo>
                    <a:lnTo>
                      <a:pt x="1741" y="557"/>
                    </a:lnTo>
                    <a:lnTo>
                      <a:pt x="1759" y="551"/>
                    </a:lnTo>
                    <a:lnTo>
                      <a:pt x="1777" y="551"/>
                    </a:lnTo>
                    <a:lnTo>
                      <a:pt x="1807" y="545"/>
                    </a:lnTo>
                    <a:lnTo>
                      <a:pt x="1819" y="539"/>
                    </a:lnTo>
                    <a:lnTo>
                      <a:pt x="1837" y="539"/>
                    </a:lnTo>
                    <a:lnTo>
                      <a:pt x="1867" y="533"/>
                    </a:lnTo>
                    <a:lnTo>
                      <a:pt x="1885" y="527"/>
                    </a:lnTo>
                    <a:lnTo>
                      <a:pt x="1897" y="527"/>
                    </a:lnTo>
                    <a:lnTo>
                      <a:pt x="1927" y="515"/>
                    </a:lnTo>
                    <a:lnTo>
                      <a:pt x="1939" y="515"/>
                    </a:lnTo>
                    <a:lnTo>
                      <a:pt x="1951" y="509"/>
                    </a:lnTo>
                    <a:lnTo>
                      <a:pt x="1982" y="503"/>
                    </a:lnTo>
                    <a:lnTo>
                      <a:pt x="1994" y="497"/>
                    </a:lnTo>
                    <a:lnTo>
                      <a:pt x="2006" y="497"/>
                    </a:lnTo>
                    <a:lnTo>
                      <a:pt x="2030" y="485"/>
                    </a:lnTo>
                    <a:lnTo>
                      <a:pt x="2042" y="485"/>
                    </a:lnTo>
                    <a:lnTo>
                      <a:pt x="2054" y="479"/>
                    </a:lnTo>
                    <a:lnTo>
                      <a:pt x="2072" y="467"/>
                    </a:lnTo>
                    <a:lnTo>
                      <a:pt x="2084" y="467"/>
                    </a:lnTo>
                    <a:lnTo>
                      <a:pt x="2096" y="461"/>
                    </a:lnTo>
                    <a:lnTo>
                      <a:pt x="2114" y="455"/>
                    </a:lnTo>
                    <a:lnTo>
                      <a:pt x="2126" y="449"/>
                    </a:lnTo>
                    <a:lnTo>
                      <a:pt x="2132" y="443"/>
                    </a:lnTo>
                    <a:lnTo>
                      <a:pt x="2150" y="431"/>
                    </a:lnTo>
                    <a:lnTo>
                      <a:pt x="2156" y="431"/>
                    </a:lnTo>
                    <a:lnTo>
                      <a:pt x="2168" y="425"/>
                    </a:lnTo>
                    <a:lnTo>
                      <a:pt x="2180" y="413"/>
                    </a:lnTo>
                    <a:lnTo>
                      <a:pt x="2186" y="413"/>
                    </a:lnTo>
                    <a:lnTo>
                      <a:pt x="2198" y="407"/>
                    </a:lnTo>
                    <a:lnTo>
                      <a:pt x="2210" y="395"/>
                    </a:lnTo>
                    <a:lnTo>
                      <a:pt x="2210" y="389"/>
                    </a:lnTo>
                    <a:lnTo>
                      <a:pt x="2216" y="383"/>
                    </a:lnTo>
                    <a:lnTo>
                      <a:pt x="2228" y="377"/>
                    </a:lnTo>
                    <a:lnTo>
                      <a:pt x="2234" y="371"/>
                    </a:lnTo>
                    <a:lnTo>
                      <a:pt x="2234" y="365"/>
                    </a:lnTo>
                    <a:lnTo>
                      <a:pt x="2240" y="353"/>
                    </a:lnTo>
                    <a:lnTo>
                      <a:pt x="2246" y="353"/>
                    </a:lnTo>
                    <a:lnTo>
                      <a:pt x="2246" y="347"/>
                    </a:lnTo>
                    <a:lnTo>
                      <a:pt x="2252" y="335"/>
                    </a:lnTo>
                    <a:lnTo>
                      <a:pt x="2252" y="329"/>
                    </a:lnTo>
                    <a:lnTo>
                      <a:pt x="2252" y="323"/>
                    </a:lnTo>
                    <a:lnTo>
                      <a:pt x="2258" y="317"/>
                    </a:lnTo>
                    <a:lnTo>
                      <a:pt x="2258" y="311"/>
                    </a:lnTo>
                    <a:lnTo>
                      <a:pt x="2258" y="0"/>
                    </a:lnTo>
                    <a:close/>
                  </a:path>
                </a:pathLst>
              </a:custGeom>
              <a:solidFill>
                <a:srgbClr val="800000"/>
              </a:solidFill>
              <a:ln w="9525">
                <a:solidFill>
                  <a:srgbClr val="000000"/>
                </a:solidFill>
                <a:prstDash val="solid"/>
                <a:round/>
                <a:headEnd/>
                <a:tailEnd/>
              </a:ln>
            </p:spPr>
            <p:txBody>
              <a:bodyPr/>
              <a:lstStyle/>
              <a:p>
                <a:endParaRPr lang="en-US" sz="1350"/>
              </a:p>
            </p:txBody>
          </p:sp>
          <p:sp>
            <p:nvSpPr>
              <p:cNvPr id="8212" name="Freeform 28"/>
              <p:cNvSpPr>
                <a:spLocks/>
              </p:cNvSpPr>
              <p:nvPr/>
            </p:nvSpPr>
            <p:spPr bwMode="auto">
              <a:xfrm>
                <a:off x="3043" y="1856"/>
                <a:ext cx="2258" cy="587"/>
              </a:xfrm>
              <a:custGeom>
                <a:avLst/>
                <a:gdLst>
                  <a:gd name="T0" fmla="*/ 2180 w 2258"/>
                  <a:gd name="T1" fmla="*/ 186 h 587"/>
                  <a:gd name="T2" fmla="*/ 2210 w 2258"/>
                  <a:gd name="T3" fmla="*/ 210 h 587"/>
                  <a:gd name="T4" fmla="*/ 2240 w 2258"/>
                  <a:gd name="T5" fmla="*/ 240 h 587"/>
                  <a:gd name="T6" fmla="*/ 2252 w 2258"/>
                  <a:gd name="T7" fmla="*/ 264 h 587"/>
                  <a:gd name="T8" fmla="*/ 2258 w 2258"/>
                  <a:gd name="T9" fmla="*/ 294 h 587"/>
                  <a:gd name="T10" fmla="*/ 2252 w 2258"/>
                  <a:gd name="T11" fmla="*/ 324 h 587"/>
                  <a:gd name="T12" fmla="*/ 2234 w 2258"/>
                  <a:gd name="T13" fmla="*/ 348 h 587"/>
                  <a:gd name="T14" fmla="*/ 2210 w 2258"/>
                  <a:gd name="T15" fmla="*/ 372 h 587"/>
                  <a:gd name="T16" fmla="*/ 2174 w 2258"/>
                  <a:gd name="T17" fmla="*/ 402 h 587"/>
                  <a:gd name="T18" fmla="*/ 2132 w 2258"/>
                  <a:gd name="T19" fmla="*/ 425 h 587"/>
                  <a:gd name="T20" fmla="*/ 2084 w 2258"/>
                  <a:gd name="T21" fmla="*/ 449 h 587"/>
                  <a:gd name="T22" fmla="*/ 2030 w 2258"/>
                  <a:gd name="T23" fmla="*/ 467 h 587"/>
                  <a:gd name="T24" fmla="*/ 1951 w 2258"/>
                  <a:gd name="T25" fmla="*/ 491 h 587"/>
                  <a:gd name="T26" fmla="*/ 1885 w 2258"/>
                  <a:gd name="T27" fmla="*/ 509 h 587"/>
                  <a:gd name="T28" fmla="*/ 1807 w 2258"/>
                  <a:gd name="T29" fmla="*/ 527 h 587"/>
                  <a:gd name="T30" fmla="*/ 1711 w 2258"/>
                  <a:gd name="T31" fmla="*/ 545 h 587"/>
                  <a:gd name="T32" fmla="*/ 1621 w 2258"/>
                  <a:gd name="T33" fmla="*/ 557 h 587"/>
                  <a:gd name="T34" fmla="*/ 1531 w 2258"/>
                  <a:gd name="T35" fmla="*/ 563 h 587"/>
                  <a:gd name="T36" fmla="*/ 1417 w 2258"/>
                  <a:gd name="T37" fmla="*/ 575 h 587"/>
                  <a:gd name="T38" fmla="*/ 1321 w 2258"/>
                  <a:gd name="T39" fmla="*/ 581 h 587"/>
                  <a:gd name="T40" fmla="*/ 1225 w 2258"/>
                  <a:gd name="T41" fmla="*/ 587 h 587"/>
                  <a:gd name="T42" fmla="*/ 1105 w 2258"/>
                  <a:gd name="T43" fmla="*/ 587 h 587"/>
                  <a:gd name="T44" fmla="*/ 1009 w 2258"/>
                  <a:gd name="T45" fmla="*/ 581 h 587"/>
                  <a:gd name="T46" fmla="*/ 913 w 2258"/>
                  <a:gd name="T47" fmla="*/ 581 h 587"/>
                  <a:gd name="T48" fmla="*/ 799 w 2258"/>
                  <a:gd name="T49" fmla="*/ 575 h 587"/>
                  <a:gd name="T50" fmla="*/ 703 w 2258"/>
                  <a:gd name="T51" fmla="*/ 563 h 587"/>
                  <a:gd name="T52" fmla="*/ 613 w 2258"/>
                  <a:gd name="T53" fmla="*/ 551 h 587"/>
                  <a:gd name="T54" fmla="*/ 511 w 2258"/>
                  <a:gd name="T55" fmla="*/ 539 h 587"/>
                  <a:gd name="T56" fmla="*/ 433 w 2258"/>
                  <a:gd name="T57" fmla="*/ 521 h 587"/>
                  <a:gd name="T58" fmla="*/ 361 w 2258"/>
                  <a:gd name="T59" fmla="*/ 509 h 587"/>
                  <a:gd name="T60" fmla="*/ 289 w 2258"/>
                  <a:gd name="T61" fmla="*/ 491 h 587"/>
                  <a:gd name="T62" fmla="*/ 216 w 2258"/>
                  <a:gd name="T63" fmla="*/ 467 h 587"/>
                  <a:gd name="T64" fmla="*/ 162 w 2258"/>
                  <a:gd name="T65" fmla="*/ 443 h 587"/>
                  <a:gd name="T66" fmla="*/ 114 w 2258"/>
                  <a:gd name="T67" fmla="*/ 420 h 587"/>
                  <a:gd name="T68" fmla="*/ 66 w 2258"/>
                  <a:gd name="T69" fmla="*/ 396 h 587"/>
                  <a:gd name="T70" fmla="*/ 36 w 2258"/>
                  <a:gd name="T71" fmla="*/ 366 h 587"/>
                  <a:gd name="T72" fmla="*/ 18 w 2258"/>
                  <a:gd name="T73" fmla="*/ 342 h 587"/>
                  <a:gd name="T74" fmla="*/ 0 w 2258"/>
                  <a:gd name="T75" fmla="*/ 312 h 587"/>
                  <a:gd name="T76" fmla="*/ 0 w 2258"/>
                  <a:gd name="T77" fmla="*/ 288 h 587"/>
                  <a:gd name="T78" fmla="*/ 6 w 2258"/>
                  <a:gd name="T79" fmla="*/ 264 h 587"/>
                  <a:gd name="T80" fmla="*/ 24 w 2258"/>
                  <a:gd name="T81" fmla="*/ 234 h 587"/>
                  <a:gd name="T82" fmla="*/ 48 w 2258"/>
                  <a:gd name="T83" fmla="*/ 204 h 587"/>
                  <a:gd name="T84" fmla="*/ 78 w 2258"/>
                  <a:gd name="T85" fmla="*/ 180 h 587"/>
                  <a:gd name="T86" fmla="*/ 132 w 2258"/>
                  <a:gd name="T87" fmla="*/ 156 h 587"/>
                  <a:gd name="T88" fmla="*/ 180 w 2258"/>
                  <a:gd name="T89" fmla="*/ 132 h 587"/>
                  <a:gd name="T90" fmla="*/ 240 w 2258"/>
                  <a:gd name="T91" fmla="*/ 114 h 587"/>
                  <a:gd name="T92" fmla="*/ 301 w 2258"/>
                  <a:gd name="T93" fmla="*/ 90 h 587"/>
                  <a:gd name="T94" fmla="*/ 385 w 2258"/>
                  <a:gd name="T95" fmla="*/ 72 h 587"/>
                  <a:gd name="T96" fmla="*/ 463 w 2258"/>
                  <a:gd name="T97" fmla="*/ 54 h 587"/>
                  <a:gd name="T98" fmla="*/ 547 w 2258"/>
                  <a:gd name="T99" fmla="*/ 42 h 587"/>
                  <a:gd name="T100" fmla="*/ 649 w 2258"/>
                  <a:gd name="T101" fmla="*/ 24 h 587"/>
                  <a:gd name="T102" fmla="*/ 739 w 2258"/>
                  <a:gd name="T103" fmla="*/ 18 h 587"/>
                  <a:gd name="T104" fmla="*/ 835 w 2258"/>
                  <a:gd name="T105" fmla="*/ 6 h 587"/>
                  <a:gd name="T106" fmla="*/ 949 w 2258"/>
                  <a:gd name="T107" fmla="*/ 0 h 587"/>
                  <a:gd name="T108" fmla="*/ 1051 w 2258"/>
                  <a:gd name="T109" fmla="*/ 0 h 587"/>
                  <a:gd name="T110" fmla="*/ 1129 w 2258"/>
                  <a:gd name="T111" fmla="*/ 294 h 5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258" h="587">
                    <a:moveTo>
                      <a:pt x="2150" y="168"/>
                    </a:moveTo>
                    <a:lnTo>
                      <a:pt x="2156" y="174"/>
                    </a:lnTo>
                    <a:lnTo>
                      <a:pt x="2174" y="180"/>
                    </a:lnTo>
                    <a:lnTo>
                      <a:pt x="2180" y="186"/>
                    </a:lnTo>
                    <a:lnTo>
                      <a:pt x="2186" y="192"/>
                    </a:lnTo>
                    <a:lnTo>
                      <a:pt x="2204" y="204"/>
                    </a:lnTo>
                    <a:lnTo>
                      <a:pt x="2210" y="204"/>
                    </a:lnTo>
                    <a:lnTo>
                      <a:pt x="2210" y="210"/>
                    </a:lnTo>
                    <a:lnTo>
                      <a:pt x="2222" y="222"/>
                    </a:lnTo>
                    <a:lnTo>
                      <a:pt x="2228" y="228"/>
                    </a:lnTo>
                    <a:lnTo>
                      <a:pt x="2234" y="234"/>
                    </a:lnTo>
                    <a:lnTo>
                      <a:pt x="2240" y="240"/>
                    </a:lnTo>
                    <a:lnTo>
                      <a:pt x="2240" y="246"/>
                    </a:lnTo>
                    <a:lnTo>
                      <a:pt x="2246" y="252"/>
                    </a:lnTo>
                    <a:lnTo>
                      <a:pt x="2252" y="264"/>
                    </a:lnTo>
                    <a:lnTo>
                      <a:pt x="2252" y="270"/>
                    </a:lnTo>
                    <a:lnTo>
                      <a:pt x="2258" y="282"/>
                    </a:lnTo>
                    <a:lnTo>
                      <a:pt x="2258" y="288"/>
                    </a:lnTo>
                    <a:lnTo>
                      <a:pt x="2258" y="294"/>
                    </a:lnTo>
                    <a:lnTo>
                      <a:pt x="2258" y="300"/>
                    </a:lnTo>
                    <a:lnTo>
                      <a:pt x="2252" y="306"/>
                    </a:lnTo>
                    <a:lnTo>
                      <a:pt x="2252" y="312"/>
                    </a:lnTo>
                    <a:lnTo>
                      <a:pt x="2252" y="324"/>
                    </a:lnTo>
                    <a:lnTo>
                      <a:pt x="2246" y="330"/>
                    </a:lnTo>
                    <a:lnTo>
                      <a:pt x="2246" y="336"/>
                    </a:lnTo>
                    <a:lnTo>
                      <a:pt x="2240" y="342"/>
                    </a:lnTo>
                    <a:lnTo>
                      <a:pt x="2234" y="348"/>
                    </a:lnTo>
                    <a:lnTo>
                      <a:pt x="2234" y="354"/>
                    </a:lnTo>
                    <a:lnTo>
                      <a:pt x="2222" y="366"/>
                    </a:lnTo>
                    <a:lnTo>
                      <a:pt x="2216" y="366"/>
                    </a:lnTo>
                    <a:lnTo>
                      <a:pt x="2210" y="372"/>
                    </a:lnTo>
                    <a:lnTo>
                      <a:pt x="2204" y="384"/>
                    </a:lnTo>
                    <a:lnTo>
                      <a:pt x="2198" y="390"/>
                    </a:lnTo>
                    <a:lnTo>
                      <a:pt x="2186" y="396"/>
                    </a:lnTo>
                    <a:lnTo>
                      <a:pt x="2174" y="402"/>
                    </a:lnTo>
                    <a:lnTo>
                      <a:pt x="2168" y="408"/>
                    </a:lnTo>
                    <a:lnTo>
                      <a:pt x="2156" y="414"/>
                    </a:lnTo>
                    <a:lnTo>
                      <a:pt x="2150" y="414"/>
                    </a:lnTo>
                    <a:lnTo>
                      <a:pt x="2132" y="425"/>
                    </a:lnTo>
                    <a:lnTo>
                      <a:pt x="2126" y="431"/>
                    </a:lnTo>
                    <a:lnTo>
                      <a:pt x="2114" y="437"/>
                    </a:lnTo>
                    <a:lnTo>
                      <a:pt x="2096" y="443"/>
                    </a:lnTo>
                    <a:lnTo>
                      <a:pt x="2084" y="449"/>
                    </a:lnTo>
                    <a:lnTo>
                      <a:pt x="2072" y="449"/>
                    </a:lnTo>
                    <a:lnTo>
                      <a:pt x="2054" y="461"/>
                    </a:lnTo>
                    <a:lnTo>
                      <a:pt x="2042" y="467"/>
                    </a:lnTo>
                    <a:lnTo>
                      <a:pt x="2030" y="467"/>
                    </a:lnTo>
                    <a:lnTo>
                      <a:pt x="2006" y="479"/>
                    </a:lnTo>
                    <a:lnTo>
                      <a:pt x="1994" y="479"/>
                    </a:lnTo>
                    <a:lnTo>
                      <a:pt x="1982" y="485"/>
                    </a:lnTo>
                    <a:lnTo>
                      <a:pt x="1951" y="491"/>
                    </a:lnTo>
                    <a:lnTo>
                      <a:pt x="1939" y="497"/>
                    </a:lnTo>
                    <a:lnTo>
                      <a:pt x="1927" y="497"/>
                    </a:lnTo>
                    <a:lnTo>
                      <a:pt x="1897" y="509"/>
                    </a:lnTo>
                    <a:lnTo>
                      <a:pt x="1885" y="509"/>
                    </a:lnTo>
                    <a:lnTo>
                      <a:pt x="1867" y="515"/>
                    </a:lnTo>
                    <a:lnTo>
                      <a:pt x="1837" y="521"/>
                    </a:lnTo>
                    <a:lnTo>
                      <a:pt x="1819" y="521"/>
                    </a:lnTo>
                    <a:lnTo>
                      <a:pt x="1807" y="527"/>
                    </a:lnTo>
                    <a:lnTo>
                      <a:pt x="1777" y="533"/>
                    </a:lnTo>
                    <a:lnTo>
                      <a:pt x="1759" y="533"/>
                    </a:lnTo>
                    <a:lnTo>
                      <a:pt x="1741" y="539"/>
                    </a:lnTo>
                    <a:lnTo>
                      <a:pt x="1711" y="545"/>
                    </a:lnTo>
                    <a:lnTo>
                      <a:pt x="1693" y="545"/>
                    </a:lnTo>
                    <a:lnTo>
                      <a:pt x="1675" y="551"/>
                    </a:lnTo>
                    <a:lnTo>
                      <a:pt x="1639" y="551"/>
                    </a:lnTo>
                    <a:lnTo>
                      <a:pt x="1621" y="557"/>
                    </a:lnTo>
                    <a:lnTo>
                      <a:pt x="1603" y="557"/>
                    </a:lnTo>
                    <a:lnTo>
                      <a:pt x="1567" y="563"/>
                    </a:lnTo>
                    <a:lnTo>
                      <a:pt x="1549" y="563"/>
                    </a:lnTo>
                    <a:lnTo>
                      <a:pt x="1531" y="563"/>
                    </a:lnTo>
                    <a:lnTo>
                      <a:pt x="1495" y="569"/>
                    </a:lnTo>
                    <a:lnTo>
                      <a:pt x="1477" y="569"/>
                    </a:lnTo>
                    <a:lnTo>
                      <a:pt x="1459" y="575"/>
                    </a:lnTo>
                    <a:lnTo>
                      <a:pt x="1417" y="575"/>
                    </a:lnTo>
                    <a:lnTo>
                      <a:pt x="1399" y="575"/>
                    </a:lnTo>
                    <a:lnTo>
                      <a:pt x="1381" y="575"/>
                    </a:lnTo>
                    <a:lnTo>
                      <a:pt x="1345" y="581"/>
                    </a:lnTo>
                    <a:lnTo>
                      <a:pt x="1321" y="581"/>
                    </a:lnTo>
                    <a:lnTo>
                      <a:pt x="1303" y="581"/>
                    </a:lnTo>
                    <a:lnTo>
                      <a:pt x="1267" y="581"/>
                    </a:lnTo>
                    <a:lnTo>
                      <a:pt x="1243" y="581"/>
                    </a:lnTo>
                    <a:lnTo>
                      <a:pt x="1225" y="587"/>
                    </a:lnTo>
                    <a:lnTo>
                      <a:pt x="1189" y="587"/>
                    </a:lnTo>
                    <a:lnTo>
                      <a:pt x="1165" y="587"/>
                    </a:lnTo>
                    <a:lnTo>
                      <a:pt x="1147" y="587"/>
                    </a:lnTo>
                    <a:lnTo>
                      <a:pt x="1105" y="587"/>
                    </a:lnTo>
                    <a:lnTo>
                      <a:pt x="1087" y="587"/>
                    </a:lnTo>
                    <a:lnTo>
                      <a:pt x="1069" y="587"/>
                    </a:lnTo>
                    <a:lnTo>
                      <a:pt x="1027" y="587"/>
                    </a:lnTo>
                    <a:lnTo>
                      <a:pt x="1009" y="581"/>
                    </a:lnTo>
                    <a:lnTo>
                      <a:pt x="991" y="581"/>
                    </a:lnTo>
                    <a:lnTo>
                      <a:pt x="949" y="581"/>
                    </a:lnTo>
                    <a:lnTo>
                      <a:pt x="931" y="581"/>
                    </a:lnTo>
                    <a:lnTo>
                      <a:pt x="913" y="581"/>
                    </a:lnTo>
                    <a:lnTo>
                      <a:pt x="871" y="575"/>
                    </a:lnTo>
                    <a:lnTo>
                      <a:pt x="853" y="575"/>
                    </a:lnTo>
                    <a:lnTo>
                      <a:pt x="835" y="575"/>
                    </a:lnTo>
                    <a:lnTo>
                      <a:pt x="799" y="575"/>
                    </a:lnTo>
                    <a:lnTo>
                      <a:pt x="781" y="569"/>
                    </a:lnTo>
                    <a:lnTo>
                      <a:pt x="763" y="569"/>
                    </a:lnTo>
                    <a:lnTo>
                      <a:pt x="721" y="563"/>
                    </a:lnTo>
                    <a:lnTo>
                      <a:pt x="703" y="563"/>
                    </a:lnTo>
                    <a:lnTo>
                      <a:pt x="685" y="563"/>
                    </a:lnTo>
                    <a:lnTo>
                      <a:pt x="649" y="557"/>
                    </a:lnTo>
                    <a:lnTo>
                      <a:pt x="631" y="557"/>
                    </a:lnTo>
                    <a:lnTo>
                      <a:pt x="613" y="551"/>
                    </a:lnTo>
                    <a:lnTo>
                      <a:pt x="583" y="551"/>
                    </a:lnTo>
                    <a:lnTo>
                      <a:pt x="565" y="545"/>
                    </a:lnTo>
                    <a:lnTo>
                      <a:pt x="547" y="545"/>
                    </a:lnTo>
                    <a:lnTo>
                      <a:pt x="511" y="539"/>
                    </a:lnTo>
                    <a:lnTo>
                      <a:pt x="499" y="533"/>
                    </a:lnTo>
                    <a:lnTo>
                      <a:pt x="481" y="533"/>
                    </a:lnTo>
                    <a:lnTo>
                      <a:pt x="463" y="527"/>
                    </a:lnTo>
                    <a:lnTo>
                      <a:pt x="433" y="521"/>
                    </a:lnTo>
                    <a:lnTo>
                      <a:pt x="415" y="521"/>
                    </a:lnTo>
                    <a:lnTo>
                      <a:pt x="403" y="515"/>
                    </a:lnTo>
                    <a:lnTo>
                      <a:pt x="373" y="509"/>
                    </a:lnTo>
                    <a:lnTo>
                      <a:pt x="361" y="509"/>
                    </a:lnTo>
                    <a:lnTo>
                      <a:pt x="343" y="503"/>
                    </a:lnTo>
                    <a:lnTo>
                      <a:pt x="319" y="497"/>
                    </a:lnTo>
                    <a:lnTo>
                      <a:pt x="301" y="491"/>
                    </a:lnTo>
                    <a:lnTo>
                      <a:pt x="289" y="491"/>
                    </a:lnTo>
                    <a:lnTo>
                      <a:pt x="264" y="479"/>
                    </a:lnTo>
                    <a:lnTo>
                      <a:pt x="252" y="479"/>
                    </a:lnTo>
                    <a:lnTo>
                      <a:pt x="240" y="473"/>
                    </a:lnTo>
                    <a:lnTo>
                      <a:pt x="216" y="467"/>
                    </a:lnTo>
                    <a:lnTo>
                      <a:pt x="204" y="461"/>
                    </a:lnTo>
                    <a:lnTo>
                      <a:pt x="192" y="455"/>
                    </a:lnTo>
                    <a:lnTo>
                      <a:pt x="168" y="449"/>
                    </a:lnTo>
                    <a:lnTo>
                      <a:pt x="162" y="443"/>
                    </a:lnTo>
                    <a:lnTo>
                      <a:pt x="150" y="437"/>
                    </a:lnTo>
                    <a:lnTo>
                      <a:pt x="132" y="431"/>
                    </a:lnTo>
                    <a:lnTo>
                      <a:pt x="120" y="425"/>
                    </a:lnTo>
                    <a:lnTo>
                      <a:pt x="114" y="420"/>
                    </a:lnTo>
                    <a:lnTo>
                      <a:pt x="96" y="414"/>
                    </a:lnTo>
                    <a:lnTo>
                      <a:pt x="90" y="408"/>
                    </a:lnTo>
                    <a:lnTo>
                      <a:pt x="78" y="402"/>
                    </a:lnTo>
                    <a:lnTo>
                      <a:pt x="66" y="396"/>
                    </a:lnTo>
                    <a:lnTo>
                      <a:pt x="60" y="390"/>
                    </a:lnTo>
                    <a:lnTo>
                      <a:pt x="54" y="384"/>
                    </a:lnTo>
                    <a:lnTo>
                      <a:pt x="42" y="372"/>
                    </a:lnTo>
                    <a:lnTo>
                      <a:pt x="36" y="366"/>
                    </a:lnTo>
                    <a:lnTo>
                      <a:pt x="30" y="366"/>
                    </a:lnTo>
                    <a:lnTo>
                      <a:pt x="24" y="354"/>
                    </a:lnTo>
                    <a:lnTo>
                      <a:pt x="18" y="348"/>
                    </a:lnTo>
                    <a:lnTo>
                      <a:pt x="18" y="342"/>
                    </a:lnTo>
                    <a:lnTo>
                      <a:pt x="12" y="336"/>
                    </a:lnTo>
                    <a:lnTo>
                      <a:pt x="6" y="330"/>
                    </a:lnTo>
                    <a:lnTo>
                      <a:pt x="6" y="324"/>
                    </a:lnTo>
                    <a:lnTo>
                      <a:pt x="0" y="312"/>
                    </a:lnTo>
                    <a:lnTo>
                      <a:pt x="0" y="306"/>
                    </a:lnTo>
                    <a:lnTo>
                      <a:pt x="0" y="300"/>
                    </a:lnTo>
                    <a:lnTo>
                      <a:pt x="0" y="294"/>
                    </a:lnTo>
                    <a:lnTo>
                      <a:pt x="0" y="288"/>
                    </a:lnTo>
                    <a:lnTo>
                      <a:pt x="0" y="282"/>
                    </a:lnTo>
                    <a:lnTo>
                      <a:pt x="0" y="270"/>
                    </a:lnTo>
                    <a:lnTo>
                      <a:pt x="0" y="264"/>
                    </a:lnTo>
                    <a:lnTo>
                      <a:pt x="6" y="264"/>
                    </a:lnTo>
                    <a:lnTo>
                      <a:pt x="12" y="252"/>
                    </a:lnTo>
                    <a:lnTo>
                      <a:pt x="12" y="246"/>
                    </a:lnTo>
                    <a:lnTo>
                      <a:pt x="18" y="240"/>
                    </a:lnTo>
                    <a:lnTo>
                      <a:pt x="24" y="234"/>
                    </a:lnTo>
                    <a:lnTo>
                      <a:pt x="30" y="228"/>
                    </a:lnTo>
                    <a:lnTo>
                      <a:pt x="30" y="222"/>
                    </a:lnTo>
                    <a:lnTo>
                      <a:pt x="42" y="210"/>
                    </a:lnTo>
                    <a:lnTo>
                      <a:pt x="48" y="204"/>
                    </a:lnTo>
                    <a:lnTo>
                      <a:pt x="54" y="204"/>
                    </a:lnTo>
                    <a:lnTo>
                      <a:pt x="66" y="192"/>
                    </a:lnTo>
                    <a:lnTo>
                      <a:pt x="72" y="186"/>
                    </a:lnTo>
                    <a:lnTo>
                      <a:pt x="78" y="180"/>
                    </a:lnTo>
                    <a:lnTo>
                      <a:pt x="96" y="174"/>
                    </a:lnTo>
                    <a:lnTo>
                      <a:pt x="102" y="168"/>
                    </a:lnTo>
                    <a:lnTo>
                      <a:pt x="114" y="162"/>
                    </a:lnTo>
                    <a:lnTo>
                      <a:pt x="132" y="156"/>
                    </a:lnTo>
                    <a:lnTo>
                      <a:pt x="138" y="150"/>
                    </a:lnTo>
                    <a:lnTo>
                      <a:pt x="150" y="144"/>
                    </a:lnTo>
                    <a:lnTo>
                      <a:pt x="168" y="138"/>
                    </a:lnTo>
                    <a:lnTo>
                      <a:pt x="180" y="132"/>
                    </a:lnTo>
                    <a:lnTo>
                      <a:pt x="192" y="126"/>
                    </a:lnTo>
                    <a:lnTo>
                      <a:pt x="216" y="120"/>
                    </a:lnTo>
                    <a:lnTo>
                      <a:pt x="228" y="114"/>
                    </a:lnTo>
                    <a:lnTo>
                      <a:pt x="240" y="114"/>
                    </a:lnTo>
                    <a:lnTo>
                      <a:pt x="264" y="102"/>
                    </a:lnTo>
                    <a:lnTo>
                      <a:pt x="276" y="102"/>
                    </a:lnTo>
                    <a:lnTo>
                      <a:pt x="289" y="96"/>
                    </a:lnTo>
                    <a:lnTo>
                      <a:pt x="301" y="90"/>
                    </a:lnTo>
                    <a:lnTo>
                      <a:pt x="331" y="84"/>
                    </a:lnTo>
                    <a:lnTo>
                      <a:pt x="343" y="84"/>
                    </a:lnTo>
                    <a:lnTo>
                      <a:pt x="361" y="78"/>
                    </a:lnTo>
                    <a:lnTo>
                      <a:pt x="385" y="72"/>
                    </a:lnTo>
                    <a:lnTo>
                      <a:pt x="403" y="66"/>
                    </a:lnTo>
                    <a:lnTo>
                      <a:pt x="415" y="66"/>
                    </a:lnTo>
                    <a:lnTo>
                      <a:pt x="451" y="60"/>
                    </a:lnTo>
                    <a:lnTo>
                      <a:pt x="463" y="54"/>
                    </a:lnTo>
                    <a:lnTo>
                      <a:pt x="481" y="54"/>
                    </a:lnTo>
                    <a:lnTo>
                      <a:pt x="511" y="48"/>
                    </a:lnTo>
                    <a:lnTo>
                      <a:pt x="529" y="42"/>
                    </a:lnTo>
                    <a:lnTo>
                      <a:pt x="547" y="42"/>
                    </a:lnTo>
                    <a:lnTo>
                      <a:pt x="583" y="36"/>
                    </a:lnTo>
                    <a:lnTo>
                      <a:pt x="595" y="30"/>
                    </a:lnTo>
                    <a:lnTo>
                      <a:pt x="613" y="30"/>
                    </a:lnTo>
                    <a:lnTo>
                      <a:pt x="649" y="24"/>
                    </a:lnTo>
                    <a:lnTo>
                      <a:pt x="667" y="24"/>
                    </a:lnTo>
                    <a:lnTo>
                      <a:pt x="685" y="24"/>
                    </a:lnTo>
                    <a:lnTo>
                      <a:pt x="721" y="18"/>
                    </a:lnTo>
                    <a:lnTo>
                      <a:pt x="739" y="18"/>
                    </a:lnTo>
                    <a:lnTo>
                      <a:pt x="763" y="12"/>
                    </a:lnTo>
                    <a:lnTo>
                      <a:pt x="799" y="12"/>
                    </a:lnTo>
                    <a:lnTo>
                      <a:pt x="817" y="12"/>
                    </a:lnTo>
                    <a:lnTo>
                      <a:pt x="835" y="6"/>
                    </a:lnTo>
                    <a:lnTo>
                      <a:pt x="871" y="6"/>
                    </a:lnTo>
                    <a:lnTo>
                      <a:pt x="895" y="6"/>
                    </a:lnTo>
                    <a:lnTo>
                      <a:pt x="913" y="6"/>
                    </a:lnTo>
                    <a:lnTo>
                      <a:pt x="949" y="0"/>
                    </a:lnTo>
                    <a:lnTo>
                      <a:pt x="973" y="0"/>
                    </a:lnTo>
                    <a:lnTo>
                      <a:pt x="991" y="0"/>
                    </a:lnTo>
                    <a:lnTo>
                      <a:pt x="1027" y="0"/>
                    </a:lnTo>
                    <a:lnTo>
                      <a:pt x="1051" y="0"/>
                    </a:lnTo>
                    <a:lnTo>
                      <a:pt x="1069" y="0"/>
                    </a:lnTo>
                    <a:lnTo>
                      <a:pt x="1105" y="0"/>
                    </a:lnTo>
                    <a:lnTo>
                      <a:pt x="1129" y="0"/>
                    </a:lnTo>
                    <a:lnTo>
                      <a:pt x="1129" y="294"/>
                    </a:lnTo>
                    <a:lnTo>
                      <a:pt x="2150" y="168"/>
                    </a:lnTo>
                    <a:close/>
                  </a:path>
                </a:pathLst>
              </a:custGeom>
              <a:solidFill>
                <a:srgbClr val="FF0000"/>
              </a:solidFill>
              <a:ln w="9525">
                <a:solidFill>
                  <a:srgbClr val="000000"/>
                </a:solidFill>
                <a:prstDash val="solid"/>
                <a:round/>
                <a:headEnd/>
                <a:tailEnd/>
              </a:ln>
            </p:spPr>
            <p:txBody>
              <a:bodyPr/>
              <a:lstStyle/>
              <a:p>
                <a:endParaRPr lang="en-US" sz="1350"/>
              </a:p>
            </p:txBody>
          </p:sp>
        </p:grpSp>
        <p:sp>
          <p:nvSpPr>
            <p:cNvPr id="8201" name="Rectangle 29"/>
            <p:cNvSpPr>
              <a:spLocks noChangeArrowheads="1"/>
            </p:cNvSpPr>
            <p:nvPr/>
          </p:nvSpPr>
          <p:spPr bwMode="auto">
            <a:xfrm>
              <a:off x="4301" y="1776"/>
              <a:ext cx="26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Code</a:t>
              </a:r>
            </a:p>
            <a:p>
              <a:pPr algn="ctr">
                <a:spcBef>
                  <a:spcPct val="0"/>
                </a:spcBef>
                <a:buClrTx/>
                <a:buFontTx/>
                <a:buNone/>
              </a:pPr>
              <a:r>
                <a:rPr lang="en-US" sz="1350">
                  <a:solidFill>
                    <a:srgbClr val="000000"/>
                  </a:solidFill>
                  <a:latin typeface="Futura Lt BT"/>
                </a:rPr>
                <a:t>1%</a:t>
              </a:r>
            </a:p>
          </p:txBody>
        </p:sp>
        <p:sp>
          <p:nvSpPr>
            <p:cNvPr id="8202" name="Rectangle 30"/>
            <p:cNvSpPr>
              <a:spLocks noChangeArrowheads="1"/>
            </p:cNvSpPr>
            <p:nvPr/>
          </p:nvSpPr>
          <p:spPr bwMode="auto">
            <a:xfrm>
              <a:off x="4627" y="1835"/>
              <a:ext cx="27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Other</a:t>
              </a:r>
            </a:p>
            <a:p>
              <a:pPr algn="ctr">
                <a:spcBef>
                  <a:spcPct val="0"/>
                </a:spcBef>
                <a:buClrTx/>
                <a:buFontTx/>
                <a:buNone/>
              </a:pPr>
              <a:r>
                <a:rPr lang="en-US" sz="1350">
                  <a:solidFill>
                    <a:srgbClr val="000000"/>
                  </a:solidFill>
                  <a:latin typeface="Futura Lt BT"/>
                </a:rPr>
                <a:t>4%</a:t>
              </a:r>
            </a:p>
          </p:txBody>
        </p:sp>
        <p:sp>
          <p:nvSpPr>
            <p:cNvPr id="8203" name="Rectangle 31"/>
            <p:cNvSpPr>
              <a:spLocks noChangeArrowheads="1"/>
            </p:cNvSpPr>
            <p:nvPr/>
          </p:nvSpPr>
          <p:spPr bwMode="auto">
            <a:xfrm>
              <a:off x="5152" y="1876"/>
              <a:ext cx="34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Design</a:t>
              </a:r>
            </a:p>
            <a:p>
              <a:pPr algn="ctr">
                <a:spcBef>
                  <a:spcPct val="0"/>
                </a:spcBef>
                <a:buClrTx/>
                <a:buFontTx/>
                <a:buNone/>
              </a:pPr>
              <a:r>
                <a:rPr lang="en-US" sz="1350">
                  <a:solidFill>
                    <a:srgbClr val="000000"/>
                  </a:solidFill>
                  <a:latin typeface="Futura Lt BT"/>
                </a:rPr>
                <a:t>13%</a:t>
              </a:r>
            </a:p>
          </p:txBody>
        </p:sp>
        <p:sp>
          <p:nvSpPr>
            <p:cNvPr id="8204" name="Rectangle 32"/>
            <p:cNvSpPr>
              <a:spLocks noChangeArrowheads="1"/>
            </p:cNvSpPr>
            <p:nvPr/>
          </p:nvSpPr>
          <p:spPr bwMode="auto">
            <a:xfrm>
              <a:off x="3385" y="1989"/>
              <a:ext cx="69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Requirements</a:t>
              </a:r>
            </a:p>
            <a:p>
              <a:pPr algn="ctr">
                <a:spcBef>
                  <a:spcPct val="0"/>
                </a:spcBef>
                <a:buClrTx/>
                <a:buFontTx/>
                <a:buNone/>
              </a:pPr>
              <a:r>
                <a:rPr lang="en-US" sz="1350">
                  <a:solidFill>
                    <a:srgbClr val="000000"/>
                  </a:solidFill>
                  <a:latin typeface="Futura Lt BT"/>
                </a:rPr>
                <a:t>82%</a:t>
              </a:r>
            </a:p>
          </p:txBody>
        </p:sp>
      </p:grpSp>
      <p:sp>
        <p:nvSpPr>
          <p:cNvPr id="8199" name="Text Box 36"/>
          <p:cNvSpPr txBox="1">
            <a:spLocks noChangeArrowheads="1"/>
          </p:cNvSpPr>
          <p:nvPr/>
        </p:nvSpPr>
        <p:spPr bwMode="auto">
          <a:xfrm>
            <a:off x="1231107" y="5422106"/>
            <a:ext cx="1544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br>
              <a:rPr lang="en-CA" sz="900">
                <a:latin typeface="Times New Roman" panose="02020603050405020304" pitchFamily="18" charset="0"/>
              </a:rPr>
            </a:br>
            <a:r>
              <a:rPr lang="en-CA" sz="900">
                <a:latin typeface="Times New Roman" panose="02020603050405020304" pitchFamily="18" charset="0"/>
              </a:rPr>
              <a:t> Source: Martin &amp; Leffinwell</a:t>
            </a:r>
          </a:p>
        </p:txBody>
      </p:sp>
    </p:spTree>
    <p:extLst>
      <p:ext uri="{BB962C8B-B14F-4D97-AF65-F5344CB8AC3E}">
        <p14:creationId xmlns:p14="http://schemas.microsoft.com/office/powerpoint/2010/main" val="68927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792" y="-72189"/>
            <a:ext cx="6292513" cy="1237395"/>
          </a:xfrm>
        </p:spPr>
        <p:txBody>
          <a:bodyPr/>
          <a:lstStyle/>
          <a:p>
            <a:r>
              <a:rPr lang="en-US"/>
              <a:t>Software requirements defined</a:t>
            </a:r>
          </a:p>
        </p:txBody>
      </p:sp>
      <p:sp>
        <p:nvSpPr>
          <p:cNvPr id="3" name="Content Placeholder 2"/>
          <p:cNvSpPr>
            <a:spLocks noGrp="1"/>
          </p:cNvSpPr>
          <p:nvPr>
            <p:ph idx="1"/>
          </p:nvPr>
        </p:nvSpPr>
        <p:spPr>
          <a:xfrm>
            <a:off x="685800" y="1624263"/>
            <a:ext cx="8013032" cy="4920916"/>
          </a:xfrm>
        </p:spPr>
        <p:txBody>
          <a:bodyPr/>
          <a:lstStyle/>
          <a:p>
            <a:r>
              <a:rPr lang="en-US"/>
              <a:t> Brian Lawrence: “anything that drives design choices” (</a:t>
            </a:r>
            <a:r>
              <a:rPr lang="en-US" i="1"/>
              <a:t>Lawrence 1997</a:t>
            </a:r>
            <a:r>
              <a:rPr lang="en-US"/>
              <a:t>)</a:t>
            </a:r>
          </a:p>
          <a:p>
            <a:endParaRPr lang="en-US"/>
          </a:p>
          <a:p>
            <a:pPr algn="just"/>
            <a:r>
              <a:rPr lang="en-US"/>
              <a:t>“ </a:t>
            </a:r>
            <a:r>
              <a:rPr lang="en-US" b="1"/>
              <a:t>Requirements are a specification of what should be implemented. They are descriptions of how the system should behave, or of a system property or attribute. They may be a constraint on the development process of the system</a:t>
            </a:r>
            <a:r>
              <a:rPr lang="en-US"/>
              <a:t>”  </a:t>
            </a:r>
            <a:r>
              <a:rPr lang="en-US" i="1"/>
              <a:t>Ian Sommerville and Pete Sawyer (1997)</a:t>
            </a:r>
          </a:p>
        </p:txBody>
      </p:sp>
    </p:spTree>
    <p:extLst>
      <p:ext uri="{BB962C8B-B14F-4D97-AF65-F5344CB8AC3E}">
        <p14:creationId xmlns:p14="http://schemas.microsoft.com/office/powerpoint/2010/main" val="396997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2211" y="1022685"/>
            <a:ext cx="7495673" cy="5132668"/>
          </a:xfrm>
          <a:prstGeom prst="rect">
            <a:avLst/>
          </a:prstGeom>
        </p:spPr>
      </p:pic>
      <p:sp>
        <p:nvSpPr>
          <p:cNvPr id="5" name="Title 1"/>
          <p:cNvSpPr>
            <a:spLocks noGrp="1"/>
          </p:cNvSpPr>
          <p:nvPr>
            <p:ph type="title"/>
          </p:nvPr>
        </p:nvSpPr>
        <p:spPr>
          <a:xfrm>
            <a:off x="2514602" y="182332"/>
            <a:ext cx="6388766" cy="960668"/>
          </a:xfrm>
        </p:spPr>
        <p:txBody>
          <a:bodyPr/>
          <a:lstStyle/>
          <a:p>
            <a:r>
              <a:rPr lang="en-US"/>
              <a:t>Types of requirements</a:t>
            </a:r>
          </a:p>
        </p:txBody>
      </p:sp>
    </p:spTree>
    <p:extLst>
      <p:ext uri="{BB962C8B-B14F-4D97-AF65-F5344CB8AC3E}">
        <p14:creationId xmlns:p14="http://schemas.microsoft.com/office/powerpoint/2010/main" val="129560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pic>
        <p:nvPicPr>
          <p:cNvPr id="5" name="Picture 4">
            <a:extLst>
              <a:ext uri="{FF2B5EF4-FFF2-40B4-BE49-F238E27FC236}">
                <a16:creationId xmlns:a16="http://schemas.microsoft.com/office/drawing/2014/main" id="{EA11626B-01FE-5688-F716-0F198190D399}"/>
              </a:ext>
            </a:extLst>
          </p:cNvPr>
          <p:cNvPicPr>
            <a:picLocks noChangeAspect="1"/>
          </p:cNvPicPr>
          <p:nvPr/>
        </p:nvPicPr>
        <p:blipFill>
          <a:blip r:embed="rId2"/>
          <a:stretch>
            <a:fillRect/>
          </a:stretch>
        </p:blipFill>
        <p:spPr>
          <a:xfrm>
            <a:off x="821948" y="1035279"/>
            <a:ext cx="7877175" cy="5353050"/>
          </a:xfrm>
          <a:prstGeom prst="rect">
            <a:avLst/>
          </a:prstGeom>
        </p:spPr>
      </p:pic>
    </p:spTree>
    <p:extLst>
      <p:ext uri="{BB962C8B-B14F-4D97-AF65-F5344CB8AC3E}">
        <p14:creationId xmlns:p14="http://schemas.microsoft.com/office/powerpoint/2010/main" val="10609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3046988"/>
          </a:xfrm>
          <a:prstGeom prst="rect">
            <a:avLst/>
          </a:prstGeom>
          <a:noFill/>
        </p:spPr>
        <p:txBody>
          <a:bodyPr wrap="square" rtlCol="0">
            <a:spAutoFit/>
          </a:bodyPr>
          <a:lstStyle/>
          <a:p>
            <a:pPr marL="342900" indent="-342900">
              <a:buFontTx/>
              <a:buChar char="-"/>
            </a:pPr>
            <a:r>
              <a:rPr lang="en-US" sz="1800" b="0" i="0" dirty="0">
                <a:solidFill>
                  <a:srgbClr val="242021"/>
                </a:solidFill>
                <a:effectLst/>
                <a:latin typeface="Segoe"/>
              </a:rPr>
              <a:t>The ovals represent types of requirements information, </a:t>
            </a:r>
          </a:p>
          <a:p>
            <a:pPr marL="342900" indent="-342900">
              <a:buFontTx/>
              <a:buChar char="-"/>
            </a:pPr>
            <a:r>
              <a:rPr lang="en-US" sz="1800" b="0" i="0" dirty="0">
                <a:solidFill>
                  <a:srgbClr val="242021"/>
                </a:solidFill>
                <a:effectLst/>
                <a:latin typeface="Segoe"/>
              </a:rPr>
              <a:t>rectangles indicate documents in which to store that information. </a:t>
            </a:r>
          </a:p>
          <a:p>
            <a:pPr marL="342900" indent="-342900">
              <a:buFontTx/>
              <a:buChar char="-"/>
            </a:pPr>
            <a:r>
              <a:rPr lang="en-US" sz="1800" b="0" i="0" dirty="0">
                <a:solidFill>
                  <a:srgbClr val="242021"/>
                </a:solidFill>
                <a:effectLst/>
                <a:latin typeface="Segoe"/>
              </a:rPr>
              <a:t>The solid arrows indicate that a certain type of information typically is stored in the indicated document. (Business rules and system requirements are stored separately from software requirements, such as in a business rules catalog or a system requirements specification, respectively.) </a:t>
            </a:r>
          </a:p>
          <a:p>
            <a:pPr marL="342900" indent="-342900">
              <a:buFontTx/>
              <a:buChar char="-"/>
            </a:pPr>
            <a:r>
              <a:rPr lang="en-US" sz="1800" b="0" i="0" dirty="0">
                <a:solidFill>
                  <a:srgbClr val="242021"/>
                </a:solidFill>
                <a:effectLst/>
                <a:latin typeface="Segoe"/>
              </a:rPr>
              <a:t>The dotted arrows indicate that one type of information is the origin of or influences another type of requirement.</a:t>
            </a:r>
            <a:r>
              <a:rPr lang="en-US" sz="2400" dirty="0"/>
              <a:t> </a:t>
            </a:r>
            <a:br>
              <a:rPr lang="en-US" sz="24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79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sp>
        <p:nvSpPr>
          <p:cNvPr id="3" name="TextBox 2">
            <a:extLst>
              <a:ext uri="{FF2B5EF4-FFF2-40B4-BE49-F238E27FC236}">
                <a16:creationId xmlns:a16="http://schemas.microsoft.com/office/drawing/2014/main" id="{C044D3A7-4068-793F-60BC-13C6926EA0C1}"/>
              </a:ext>
            </a:extLst>
          </p:cNvPr>
          <p:cNvSpPr txBox="1"/>
          <p:nvPr/>
        </p:nvSpPr>
        <p:spPr>
          <a:xfrm>
            <a:off x="763571" y="1432874"/>
            <a:ext cx="7909089" cy="1938992"/>
          </a:xfrm>
          <a:prstGeom prst="rect">
            <a:avLst/>
          </a:prstGeom>
          <a:noFill/>
        </p:spPr>
        <p:txBody>
          <a:bodyPr wrap="square" rtlCol="0">
            <a:spAutoFit/>
          </a:bodyPr>
          <a:lstStyle/>
          <a:p>
            <a:pPr marL="342900" indent="-342900">
              <a:buFontTx/>
              <a:buChar char="-"/>
            </a:pPr>
            <a:r>
              <a:rPr lang="en-US" sz="1800" b="0" i="1" dirty="0">
                <a:solidFill>
                  <a:srgbClr val="242021"/>
                </a:solidFill>
                <a:effectLst/>
                <a:latin typeface="Segoe-Italic"/>
              </a:rPr>
              <a:t>Business requirements </a:t>
            </a:r>
            <a:r>
              <a:rPr lang="en-US" sz="1800" b="0" i="0" dirty="0">
                <a:solidFill>
                  <a:srgbClr val="242021"/>
                </a:solidFill>
                <a:effectLst/>
                <a:latin typeface="Segoe"/>
              </a:rPr>
              <a:t>describe </a:t>
            </a:r>
            <a:r>
              <a:rPr lang="en-US" sz="1800" b="0" i="1" dirty="0">
                <a:solidFill>
                  <a:srgbClr val="242021"/>
                </a:solidFill>
                <a:effectLst/>
                <a:latin typeface="Segoe-Italic"/>
              </a:rPr>
              <a:t>why </a:t>
            </a:r>
            <a:r>
              <a:rPr lang="en-US" sz="1800" b="0" i="0" dirty="0">
                <a:solidFill>
                  <a:srgbClr val="242021"/>
                </a:solidFill>
                <a:effectLst/>
                <a:latin typeface="Segoe"/>
              </a:rPr>
              <a:t>the organization is implementing the system—the business benefits the organization hopes to achieve. The focus is on the business objectives of the organization or the customer who requests the system. Suppose an airline wants to reduce airport counter staff costs by 25 percent</a:t>
            </a:r>
            <a:r>
              <a:rPr lang="en-US" sz="2400" dirty="0"/>
              <a:t> </a:t>
            </a:r>
            <a:br>
              <a:rPr lang="en-US" sz="24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518541"/>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E47A677D-E52F-45FC-9090-F05AAD03D818}" vid="{B9C4DED7-E0BA-4BCD-B007-94155436C63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2012</TotalTime>
  <Words>2730</Words>
  <Application>Microsoft Office PowerPoint</Application>
  <PresentationFormat>On-screen Show (4:3)</PresentationFormat>
  <Paragraphs>158</Paragraphs>
  <Slides>34</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34</vt:i4>
      </vt:variant>
    </vt:vector>
  </HeadingPairs>
  <TitlesOfParts>
    <vt:vector size="47" baseType="lpstr">
      <vt:lpstr>Arial</vt:lpstr>
      <vt:lpstr>Calibri</vt:lpstr>
      <vt:lpstr>Courier New</vt:lpstr>
      <vt:lpstr>Futura Lt BT</vt:lpstr>
      <vt:lpstr>Myriad Pro</vt:lpstr>
      <vt:lpstr>Segoe</vt:lpstr>
      <vt:lpstr>Segoe-Italic</vt:lpstr>
      <vt:lpstr>Times New Roman</vt:lpstr>
      <vt:lpstr>Wingdings</vt:lpstr>
      <vt:lpstr>Wingdings 3</vt:lpstr>
      <vt:lpstr>ZapfDingbatsStd</vt:lpstr>
      <vt:lpstr>Theme</vt:lpstr>
      <vt:lpstr>Custom Design</vt:lpstr>
      <vt:lpstr>CHAPTER 1 The essential of software requirement </vt:lpstr>
      <vt:lpstr>Objectives</vt:lpstr>
      <vt:lpstr> Contents </vt:lpstr>
      <vt:lpstr>Why is requirement engineering?</vt:lpstr>
      <vt:lpstr>Software requirements defined</vt:lpstr>
      <vt:lpstr>Types of requirements</vt:lpstr>
      <vt:lpstr>Levels and types of requirements </vt:lpstr>
      <vt:lpstr>Levels and types of requirements </vt:lpstr>
      <vt:lpstr>Levels and types of requirements </vt:lpstr>
      <vt:lpstr>Levels and types of requirements </vt:lpstr>
      <vt:lpstr>Levels and types of requirements </vt:lpstr>
      <vt:lpstr>Levels and types of requirements </vt:lpstr>
      <vt:lpstr>Levels and types of requirements </vt:lpstr>
      <vt:lpstr>Levels and types of requirements </vt:lpstr>
      <vt:lpstr>Levels and types of requirements </vt:lpstr>
      <vt:lpstr>Levels and types of requirements </vt:lpstr>
      <vt:lpstr>Levels and types of requirements </vt:lpstr>
      <vt:lpstr>Levels and types of requirements </vt:lpstr>
      <vt:lpstr>Levels and types of requirements </vt:lpstr>
      <vt:lpstr> The participation of stakeholders in requirements development</vt:lpstr>
      <vt:lpstr> The participation of stakeholders in requirements development</vt:lpstr>
      <vt:lpstr>Product vs. project requirements </vt:lpstr>
      <vt:lpstr>Requirements development and management</vt:lpstr>
      <vt:lpstr>Requirements development and management</vt:lpstr>
      <vt:lpstr>Requirements development and management</vt:lpstr>
      <vt:lpstr>Requirements development and management</vt:lpstr>
      <vt:lpstr>Requirements development and management</vt:lpstr>
      <vt:lpstr>Requirements development and management</vt:lpstr>
      <vt:lpstr>Requirements development and management</vt:lpstr>
      <vt:lpstr>the boundary between RD and MR</vt:lpstr>
      <vt:lpstr>the boundary between RD and MR</vt:lpstr>
      <vt:lpstr>When bad requirements happen to good people </vt:lpstr>
      <vt:lpstr>When bad requirements happen to good people </vt:lpstr>
      <vt:lpstr>Benefits from a high-quality requirements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essential of software requirement </dc:title>
  <dc:creator>Huong</dc:creator>
  <cp:lastModifiedBy>Chu Thi Minh Hue (FE FPTU HN)</cp:lastModifiedBy>
  <cp:revision>36</cp:revision>
  <dcterms:created xsi:type="dcterms:W3CDTF">2018-04-12T06:52:22Z</dcterms:created>
  <dcterms:modified xsi:type="dcterms:W3CDTF">2022-05-09T05:15:11Z</dcterms:modified>
</cp:coreProperties>
</file>