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690" r:id="rId4"/>
  </p:sldMasterIdLst>
  <p:notesMasterIdLst>
    <p:notesMasterId r:id="rId18"/>
  </p:notesMasterIdLst>
  <p:sldIdLst>
    <p:sldId id="256" r:id="rId5"/>
    <p:sldId id="257" r:id="rId6"/>
    <p:sldId id="258" r:id="rId7"/>
    <p:sldId id="259" r:id="rId8"/>
    <p:sldId id="260" r:id="rId9"/>
    <p:sldId id="266" r:id="rId10"/>
    <p:sldId id="267" r:id="rId11"/>
    <p:sldId id="261" r:id="rId12"/>
    <p:sldId id="262" r:id="rId13"/>
    <p:sldId id="268" r:id="rId14"/>
    <p:sldId id="269" r:id="rId15"/>
    <p:sldId id="264"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64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4102E-317B-43A5-9B76-8ABD36E9CC05}" type="datetimeFigureOut">
              <a:rPr lang="en-US" smtClean="0"/>
              <a:t>5/6/2022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9B688-A743-4A44-832D-C442DAE0B49D}" type="slidenum">
              <a:rPr lang="en-US" smtClean="0"/>
              <a:t>‹#›</a:t>
            </a:fld>
            <a:endParaRPr lang="en-US"/>
          </a:p>
        </p:txBody>
      </p:sp>
    </p:spTree>
    <p:extLst>
      <p:ext uri="{BB962C8B-B14F-4D97-AF65-F5344CB8AC3E}">
        <p14:creationId xmlns:p14="http://schemas.microsoft.com/office/powerpoint/2010/main" val="136337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 explain every the right of customers in requirements engineering</a:t>
            </a:r>
            <a:r>
              <a:rPr lang="en-US" baseline="0"/>
              <a:t> activities</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8</a:t>
            </a:fld>
            <a:endParaRPr lang="en-US"/>
          </a:p>
        </p:txBody>
      </p:sp>
    </p:spTree>
    <p:extLst>
      <p:ext uri="{BB962C8B-B14F-4D97-AF65-F5344CB8AC3E}">
        <p14:creationId xmlns:p14="http://schemas.microsoft.com/office/powerpoint/2010/main" val="245998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Teacher should explain every the responsibility of customers in requirements engineering</a:t>
            </a:r>
            <a:r>
              <a:rPr lang="en-US" baseline="0"/>
              <a:t> activities</a:t>
            </a:r>
            <a:endParaRPr lang="en-US"/>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9</a:t>
            </a:fld>
            <a:endParaRPr lang="en-US"/>
          </a:p>
        </p:txBody>
      </p:sp>
    </p:spTree>
    <p:extLst>
      <p:ext uri="{BB962C8B-B14F-4D97-AF65-F5344CB8AC3E}">
        <p14:creationId xmlns:p14="http://schemas.microsoft.com/office/powerpoint/2010/main" val="335728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12</a:t>
            </a:fld>
            <a:endParaRPr lang="en-US"/>
          </a:p>
        </p:txBody>
      </p:sp>
    </p:spTree>
    <p:extLst>
      <p:ext uri="{BB962C8B-B14F-4D97-AF65-F5344CB8AC3E}">
        <p14:creationId xmlns:p14="http://schemas.microsoft.com/office/powerpoint/2010/main" val="80405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13</a:t>
            </a:fld>
            <a:endParaRPr lang="en-US"/>
          </a:p>
        </p:txBody>
      </p:sp>
    </p:spTree>
    <p:extLst>
      <p:ext uri="{BB962C8B-B14F-4D97-AF65-F5344CB8AC3E}">
        <p14:creationId xmlns:p14="http://schemas.microsoft.com/office/powerpoint/2010/main" val="87446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89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8377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9764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281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53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0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642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237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C0AFBF-85B7-4561-B61E-EA3AD430456B}"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647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DDB03835-4F96-4ECE-AD21-6F656C805E03}" type="datetimeFigureOut">
              <a:rPr lang="en-US" smtClean="0"/>
              <a:t>5/6/2022</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496490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DDB03835-4F96-4ECE-AD21-6F656C805E03}" type="datetimeFigureOut">
              <a:rPr lang="en-US" smtClean="0"/>
              <a:t>5/6/2022</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89728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4206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336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7993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14001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56730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771866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61975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13422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93373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974087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1105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91005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5/6/2022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3134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1276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9308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844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3340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7125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5/6/2022</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74331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2.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6C0AFBF-85B7-4561-B61E-EA3AD430456B}"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862215262"/>
      </p:ext>
    </p:extLst>
  </p:cSld>
  <p:clrMap bg1="lt1" tx1="dk1" bg2="lt2" tx2="dk2" accent1="accent1" accent2="accent2" accent3="accent3" accent4="accent4" accent5="accent5" accent6="accent6" hlink="hlink" folHlink="folHlink"/>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404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7431020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62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43000"/>
            <a:ext cx="7904560" cy="2933699"/>
          </a:xfrm>
        </p:spPr>
        <p:txBody>
          <a:bodyPr>
            <a:normAutofit fontScale="90000"/>
          </a:bodyPr>
          <a:lstStyle/>
          <a:p>
            <a:pPr algn="ctr"/>
            <a:r>
              <a:rPr lang="en-US" sz="4800" dirty="0"/>
              <a:t>CHAPTER 2</a:t>
            </a:r>
            <a:br>
              <a:rPr lang="en-US" sz="4800" dirty="0"/>
            </a:br>
            <a:br>
              <a:rPr lang="en-US" sz="4800" dirty="0"/>
            </a:br>
            <a:r>
              <a:rPr lang="en-US" sz="4800" dirty="0"/>
              <a:t>Requirements from the customer’s perspective</a:t>
            </a:r>
            <a:endParaRPr lang="en-US" sz="4800"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71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043" y="354865"/>
            <a:ext cx="6811691" cy="699235"/>
          </a:xfrm>
        </p:spPr>
        <p:txBody>
          <a:bodyPr/>
          <a:lstStyle/>
          <a:p>
            <a:r>
              <a:rPr lang="en-US" dirty="0"/>
              <a:t>Identifying decision makers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a:t>The decision-making group needs to identify its decision leader and to select a decision rule, which describes how they will arrive at their decisions. There are numerous decision rules to choose from, including the following:</a:t>
            </a:r>
          </a:p>
          <a:p>
            <a:r>
              <a:rPr lang="en-US" sz="2000" dirty="0"/>
              <a:t>The decision leader makes the choice, either with or without discussion with others.</a:t>
            </a:r>
          </a:p>
          <a:p>
            <a:r>
              <a:rPr lang="en-US" sz="2000" dirty="0"/>
              <a:t>The group votes and the majority rules.</a:t>
            </a:r>
          </a:p>
          <a:p>
            <a:r>
              <a:rPr lang="en-US" sz="2000" dirty="0"/>
              <a:t>The group votes, but the result must be unanimous to approve the decision.</a:t>
            </a:r>
          </a:p>
          <a:p>
            <a:r>
              <a:rPr lang="en-US" sz="2000" dirty="0"/>
              <a:t>The group discusses and negotiates to reach a consensus. Everyone can live with the decision and commits to supporting it.</a:t>
            </a:r>
          </a:p>
          <a:p>
            <a:r>
              <a:rPr lang="en-US" sz="2000" dirty="0"/>
              <a:t>The decision leader delegates authority for making the decision to one individual.</a:t>
            </a:r>
          </a:p>
          <a:p>
            <a:r>
              <a:rPr lang="en-US" sz="2000" dirty="0"/>
              <a:t> The group reaches a decision, but some individual has veto authority over that decision.</a:t>
            </a:r>
          </a:p>
        </p:txBody>
      </p:sp>
    </p:spTree>
    <p:extLst>
      <p:ext uri="{BB962C8B-B14F-4D97-AF65-F5344CB8AC3E}">
        <p14:creationId xmlns:p14="http://schemas.microsoft.com/office/powerpoint/2010/main" val="270274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043" y="354865"/>
            <a:ext cx="6811691" cy="699235"/>
          </a:xfrm>
        </p:spPr>
        <p:txBody>
          <a:bodyPr/>
          <a:lstStyle/>
          <a:p>
            <a:r>
              <a:rPr lang="en-US" dirty="0"/>
              <a:t>Identifying decision makers</a:t>
            </a:r>
          </a:p>
        </p:txBody>
      </p:sp>
      <p:sp>
        <p:nvSpPr>
          <p:cNvPr id="3" name="Content Placeholder 2"/>
          <p:cNvSpPr>
            <a:spLocks noGrp="1"/>
          </p:cNvSpPr>
          <p:nvPr>
            <p:ph idx="1"/>
          </p:nvPr>
        </p:nvSpPr>
        <p:spPr/>
        <p:txBody>
          <a:bodyPr/>
          <a:lstStyle/>
          <a:p>
            <a:r>
              <a:rPr lang="en-US" dirty="0"/>
              <a:t>There is no globally correct or appropriate decision rule. A single decision rule won’t work in</a:t>
            </a:r>
          </a:p>
          <a:p>
            <a:r>
              <a:rPr lang="en-US" dirty="0"/>
              <a:t>every situation, so the group must establish guidelines so they know when to vote, when to reach</a:t>
            </a:r>
          </a:p>
          <a:p>
            <a:r>
              <a:rPr lang="en-US" dirty="0"/>
              <a:t>consensus, when to delegate, and so on. The people who will be making requirements-related</a:t>
            </a:r>
          </a:p>
          <a:p>
            <a:r>
              <a:rPr lang="en-US" dirty="0"/>
              <a:t>decisions on each of your projects should choose a decision rule before they confront their first</a:t>
            </a:r>
          </a:p>
          <a:p>
            <a:r>
              <a:rPr lang="en-US" dirty="0"/>
              <a:t>significant decision.</a:t>
            </a:r>
          </a:p>
        </p:txBody>
      </p:sp>
    </p:spTree>
    <p:extLst>
      <p:ext uri="{BB962C8B-B14F-4D97-AF65-F5344CB8AC3E}">
        <p14:creationId xmlns:p14="http://schemas.microsoft.com/office/powerpoint/2010/main" val="15090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109" y="0"/>
            <a:ext cx="6811691" cy="1052161"/>
          </a:xfrm>
        </p:spPr>
        <p:txBody>
          <a:bodyPr>
            <a:normAutofit fontScale="90000"/>
          </a:bodyPr>
          <a:lstStyle/>
          <a:p>
            <a:r>
              <a:rPr lang="en-US"/>
              <a:t>Reaching agreement on requirements</a:t>
            </a:r>
          </a:p>
        </p:txBody>
      </p:sp>
      <p:sp>
        <p:nvSpPr>
          <p:cNvPr id="3" name="Content Placeholder 2"/>
          <p:cNvSpPr>
            <a:spLocks noGrp="1"/>
          </p:cNvSpPr>
          <p:nvPr>
            <p:ph idx="1"/>
          </p:nvPr>
        </p:nvSpPr>
        <p:spPr>
          <a:xfrm>
            <a:off x="825500" y="1333501"/>
            <a:ext cx="7645399" cy="4876798"/>
          </a:xfrm>
        </p:spPr>
        <p:txBody>
          <a:bodyPr>
            <a:normAutofit/>
          </a:bodyPr>
          <a:lstStyle/>
          <a:p>
            <a:pPr marL="342900" lvl="1" indent="0" algn="just">
              <a:buNone/>
            </a:pPr>
            <a:r>
              <a:rPr lang="en-US" dirty="0"/>
              <a:t>Reaching agreement on the requirements for the product to be built, or for a specific portion of it, is at the core of the customer-developer partnership. Multiple parties are involved in this agreement:</a:t>
            </a:r>
          </a:p>
          <a:p>
            <a:pPr lvl="1"/>
            <a:r>
              <a:rPr lang="en-US" dirty="0"/>
              <a:t>Customers agree that the requirements address their needs.</a:t>
            </a:r>
          </a:p>
          <a:p>
            <a:pPr lvl="1"/>
            <a:r>
              <a:rPr lang="en-US" dirty="0"/>
              <a:t>Developers agree that they understand the requirements and that they are feasible.</a:t>
            </a:r>
          </a:p>
          <a:p>
            <a:pPr lvl="1"/>
            <a:r>
              <a:rPr lang="en-US" dirty="0"/>
              <a:t>Testers agree that the requirements are verifiable. </a:t>
            </a:r>
          </a:p>
          <a:p>
            <a:pPr lvl="1"/>
            <a:r>
              <a:rPr lang="en-US" dirty="0"/>
              <a:t>Management agrees that the requirements will achieve their business objectives.</a:t>
            </a:r>
          </a:p>
        </p:txBody>
      </p:sp>
    </p:spTree>
    <p:extLst>
      <p:ext uri="{BB962C8B-B14F-4D97-AF65-F5344CB8AC3E}">
        <p14:creationId xmlns:p14="http://schemas.microsoft.com/office/powerpoint/2010/main" val="360163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109" y="0"/>
            <a:ext cx="6811691" cy="1052161"/>
          </a:xfrm>
        </p:spPr>
        <p:txBody>
          <a:bodyPr>
            <a:normAutofit fontScale="90000"/>
          </a:bodyPr>
          <a:lstStyle/>
          <a:p>
            <a:r>
              <a:rPr lang="en-US"/>
              <a:t>Reaching agreement on requirements</a:t>
            </a:r>
          </a:p>
        </p:txBody>
      </p:sp>
      <p:sp>
        <p:nvSpPr>
          <p:cNvPr id="3" name="Content Placeholder 2"/>
          <p:cNvSpPr>
            <a:spLocks noGrp="1"/>
          </p:cNvSpPr>
          <p:nvPr>
            <p:ph idx="1"/>
          </p:nvPr>
        </p:nvSpPr>
        <p:spPr>
          <a:xfrm>
            <a:off x="825500" y="1333501"/>
            <a:ext cx="7645399" cy="4876798"/>
          </a:xfrm>
        </p:spPr>
        <p:txBody>
          <a:bodyPr>
            <a:normAutofit fontScale="92500" lnSpcReduction="10000"/>
          </a:bodyPr>
          <a:lstStyle/>
          <a:p>
            <a:pPr>
              <a:buFont typeface="Wingdings" panose="05000000000000000000" pitchFamily="2" charset="2"/>
              <a:buChar char="v"/>
            </a:pPr>
            <a:r>
              <a:rPr lang="en-US" b="1" dirty="0"/>
              <a:t>The requirements baseline </a:t>
            </a:r>
            <a:r>
              <a:rPr lang="en-US" dirty="0"/>
              <a:t>is a set of requirements that has been reviewed and agreed upon and serves as the basis for further development</a:t>
            </a:r>
          </a:p>
          <a:p>
            <a:pPr>
              <a:buFont typeface="Wingdings" panose="05000000000000000000" pitchFamily="2" charset="2"/>
              <a:buChar char="v"/>
            </a:pPr>
            <a:r>
              <a:rPr lang="en-US" b="1" dirty="0"/>
              <a:t>What if you don’t reach agreement?</a:t>
            </a:r>
          </a:p>
          <a:p>
            <a:pPr>
              <a:buFont typeface="Wingdings" panose="05000000000000000000" pitchFamily="2" charset="2"/>
              <a:buChar char="v"/>
            </a:pPr>
            <a:r>
              <a:rPr lang="en-US" b="1" dirty="0"/>
              <a:t>Agreeing on requirements on agile projects </a:t>
            </a:r>
          </a:p>
          <a:p>
            <a:pPr marL="0" indent="0" algn="just">
              <a:buNone/>
            </a:pPr>
            <a:r>
              <a:rPr lang="en-US" dirty="0"/>
              <a:t>Agile projects do not include a formal sign-off action. Agile projects generally maintain requirements in the form of user stories in a product backlog. The product owner and the team reach an agreement on what stories will be developed in the next iteration in a planning session. The set of stories is chosen based on their priority and the team’s velocity (productivity). After that set has been established and agreed to, the stories contained in the iteration are frozen. Requested changes that come in are considered for future iterations.</a:t>
            </a:r>
          </a:p>
        </p:txBody>
      </p:sp>
    </p:spTree>
    <p:extLst>
      <p:ext uri="{BB962C8B-B14F-4D97-AF65-F5344CB8AC3E}">
        <p14:creationId xmlns:p14="http://schemas.microsoft.com/office/powerpoint/2010/main" val="29489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609" y="370239"/>
            <a:ext cx="6811691" cy="1052161"/>
          </a:xfrm>
        </p:spPr>
        <p:txBody>
          <a:bodyPr/>
          <a:lstStyle/>
          <a:p>
            <a:r>
              <a:rPr lang="en-US"/>
              <a:t>Objectives</a:t>
            </a:r>
          </a:p>
        </p:txBody>
      </p:sp>
      <p:sp>
        <p:nvSpPr>
          <p:cNvPr id="3" name="Content Placeholder 2"/>
          <p:cNvSpPr>
            <a:spLocks noGrp="1"/>
          </p:cNvSpPr>
          <p:nvPr>
            <p:ph idx="1"/>
          </p:nvPr>
        </p:nvSpPr>
        <p:spPr>
          <a:xfrm>
            <a:off x="774700" y="1422400"/>
            <a:ext cx="7747000" cy="4394200"/>
          </a:xfrm>
        </p:spPr>
        <p:txBody>
          <a:bodyPr>
            <a:normAutofit/>
          </a:bodyPr>
          <a:lstStyle/>
          <a:p>
            <a:r>
              <a:rPr lang="en-US" dirty="0"/>
              <a:t>After finish this chapter, student should understand that the customer-development relationship is so critical to software  project success. </a:t>
            </a:r>
          </a:p>
          <a:p>
            <a:r>
              <a:rPr lang="en-US" dirty="0"/>
              <a:t>This chapter also discusses the critical issue of reaching agreement on a set of requirements planned for a specific release or development iteration</a:t>
            </a:r>
          </a:p>
          <a:p>
            <a:r>
              <a:rPr lang="en-US" dirty="0"/>
              <a:t>Requirements Bill of Rights for Software Customers and a  corresponding Requirements Bill of Responsibilities for Software Customers could bring to student the importance of customer—and specifically end user—involvement in requirements  development. </a:t>
            </a:r>
          </a:p>
          <a:p>
            <a:endParaRPr lang="en-US" dirty="0"/>
          </a:p>
        </p:txBody>
      </p:sp>
    </p:spTree>
    <p:extLst>
      <p:ext uri="{BB962C8B-B14F-4D97-AF65-F5344CB8AC3E}">
        <p14:creationId xmlns:p14="http://schemas.microsoft.com/office/powerpoint/2010/main" val="26542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74" y="-304800"/>
            <a:ext cx="5150726" cy="609600"/>
          </a:xfrm>
        </p:spPr>
        <p:txBody>
          <a:bodyPr>
            <a:noAutofit/>
          </a:bodyPr>
          <a:lstStyle/>
          <a:p>
            <a:br>
              <a:rPr lang="en-US"/>
            </a:br>
            <a:r>
              <a:rPr lang="en-US"/>
              <a:t>Contents</a:t>
            </a:r>
            <a:br>
              <a:rPr lang="en-US"/>
            </a:br>
            <a:endParaRPr lang="en-US"/>
          </a:p>
        </p:txBody>
      </p:sp>
      <p:sp>
        <p:nvSpPr>
          <p:cNvPr id="3" name="Content Placeholder 2"/>
          <p:cNvSpPr>
            <a:spLocks noGrp="1"/>
          </p:cNvSpPr>
          <p:nvPr>
            <p:ph idx="1"/>
          </p:nvPr>
        </p:nvSpPr>
        <p:spPr>
          <a:xfrm>
            <a:off x="850900" y="1333500"/>
            <a:ext cx="7543800" cy="4927600"/>
          </a:xfrm>
        </p:spPr>
        <p:txBody>
          <a:bodyPr>
            <a:normAutofit/>
          </a:bodyPr>
          <a:lstStyle/>
          <a:p>
            <a:pPr marL="342900" indent="-342900">
              <a:buFont typeface="+mj-lt"/>
              <a:buAutoNum type="arabicPeriod"/>
            </a:pPr>
            <a:r>
              <a:rPr lang="en-US"/>
              <a:t>The expectation gap</a:t>
            </a:r>
          </a:p>
          <a:p>
            <a:pPr marL="342900" indent="-342900">
              <a:buFont typeface="+mj-lt"/>
              <a:buAutoNum type="arabicPeriod"/>
            </a:pPr>
            <a:r>
              <a:rPr lang="en-US"/>
              <a:t>Who is the customer</a:t>
            </a:r>
          </a:p>
          <a:p>
            <a:pPr marL="342900" indent="-342900">
              <a:buFont typeface="+mj-lt"/>
              <a:buAutoNum type="arabicPeriod"/>
            </a:pPr>
            <a:r>
              <a:rPr lang="en-US"/>
              <a:t>The customer-development partnership</a:t>
            </a:r>
          </a:p>
          <a:p>
            <a:pPr marL="342900" indent="-342900">
              <a:buFont typeface="+mj-lt"/>
              <a:buAutoNum type="arabicPeriod"/>
            </a:pPr>
            <a:r>
              <a:rPr lang="en-US"/>
              <a:t>Requirements Bill of Rights for Software Customers </a:t>
            </a:r>
          </a:p>
          <a:p>
            <a:pPr marL="342900" indent="-342900">
              <a:buFont typeface="+mj-lt"/>
              <a:buAutoNum type="arabicPeriod"/>
            </a:pPr>
            <a:r>
              <a:rPr lang="en-US"/>
              <a:t>Requirements Bill of Responsibilities for Software Customers</a:t>
            </a:r>
          </a:p>
          <a:p>
            <a:pPr marL="342900" indent="-342900">
              <a:buFont typeface="+mj-lt"/>
              <a:buAutoNum type="arabicPeriod"/>
            </a:pPr>
            <a:r>
              <a:rPr lang="en-US"/>
              <a:t>Creating a culture that respects requirements</a:t>
            </a:r>
          </a:p>
          <a:p>
            <a:pPr marL="342900" indent="-342900">
              <a:buFont typeface="+mj-lt"/>
              <a:buAutoNum type="arabicPeriod"/>
            </a:pPr>
            <a:r>
              <a:rPr lang="en-US"/>
              <a:t>Identifying decision makers</a:t>
            </a:r>
          </a:p>
          <a:p>
            <a:pPr marL="342900" indent="-342900">
              <a:buFont typeface="+mj-lt"/>
              <a:buAutoNum type="arabicPeriod"/>
            </a:pPr>
            <a:r>
              <a:rPr lang="en-US"/>
              <a:t>Reaching agreement on requirements</a:t>
            </a:r>
          </a:p>
        </p:txBody>
      </p:sp>
    </p:spTree>
    <p:extLst>
      <p:ext uri="{BB962C8B-B14F-4D97-AF65-F5344CB8AC3E}">
        <p14:creationId xmlns:p14="http://schemas.microsoft.com/office/powerpoint/2010/main" val="156422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143" y="112101"/>
            <a:ext cx="6811691" cy="853099"/>
          </a:xfrm>
        </p:spPr>
        <p:txBody>
          <a:bodyPr/>
          <a:lstStyle/>
          <a:p>
            <a:r>
              <a:rPr lang="en-US"/>
              <a:t>The expectation gap</a:t>
            </a:r>
          </a:p>
        </p:txBody>
      </p:sp>
      <p:pic>
        <p:nvPicPr>
          <p:cNvPr id="4" name="Picture 3"/>
          <p:cNvPicPr>
            <a:picLocks noChangeAspect="1"/>
          </p:cNvPicPr>
          <p:nvPr/>
        </p:nvPicPr>
        <p:blipFill>
          <a:blip r:embed="rId2"/>
          <a:stretch>
            <a:fillRect/>
          </a:stretch>
        </p:blipFill>
        <p:spPr>
          <a:xfrm>
            <a:off x="871711" y="1244600"/>
            <a:ext cx="7459490" cy="4945668"/>
          </a:xfrm>
          <a:prstGeom prst="rect">
            <a:avLst/>
          </a:prstGeom>
        </p:spPr>
      </p:pic>
    </p:spTree>
    <p:extLst>
      <p:ext uri="{BB962C8B-B14F-4D97-AF65-F5344CB8AC3E}">
        <p14:creationId xmlns:p14="http://schemas.microsoft.com/office/powerpoint/2010/main" val="146196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743" y="222263"/>
            <a:ext cx="6811691" cy="840399"/>
          </a:xfrm>
        </p:spPr>
        <p:txBody>
          <a:bodyPr>
            <a:normAutofit fontScale="90000"/>
          </a:bodyPr>
          <a:lstStyle/>
          <a:p>
            <a:r>
              <a:rPr lang="en-US"/>
              <a:t>Who is the customer?</a:t>
            </a:r>
            <a:br>
              <a:rPr lang="en-US"/>
            </a:br>
            <a:endParaRPr lang="en-US"/>
          </a:p>
        </p:txBody>
      </p:sp>
      <p:pic>
        <p:nvPicPr>
          <p:cNvPr id="5" name="Picture 4">
            <a:extLst>
              <a:ext uri="{FF2B5EF4-FFF2-40B4-BE49-F238E27FC236}">
                <a16:creationId xmlns:a16="http://schemas.microsoft.com/office/drawing/2014/main" id="{FE1C99BA-9A19-B2E5-8C6B-A912E13D88C9}"/>
              </a:ext>
            </a:extLst>
          </p:cNvPr>
          <p:cNvPicPr>
            <a:picLocks noChangeAspect="1"/>
          </p:cNvPicPr>
          <p:nvPr/>
        </p:nvPicPr>
        <p:blipFill>
          <a:blip r:embed="rId2"/>
          <a:stretch>
            <a:fillRect/>
          </a:stretch>
        </p:blipFill>
        <p:spPr>
          <a:xfrm>
            <a:off x="1326382" y="1062662"/>
            <a:ext cx="6430945" cy="5636059"/>
          </a:xfrm>
          <a:prstGeom prst="rect">
            <a:avLst/>
          </a:prstGeom>
        </p:spPr>
      </p:pic>
    </p:spTree>
    <p:extLst>
      <p:ext uri="{BB962C8B-B14F-4D97-AF65-F5344CB8AC3E}">
        <p14:creationId xmlns:p14="http://schemas.microsoft.com/office/powerpoint/2010/main" val="276660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143" y="112101"/>
            <a:ext cx="6811691" cy="853099"/>
          </a:xfrm>
        </p:spPr>
        <p:txBody>
          <a:bodyPr/>
          <a:lstStyle/>
          <a:p>
            <a:r>
              <a:rPr lang="en-US" dirty="0"/>
              <a:t>Stakeholders-Customers</a:t>
            </a:r>
          </a:p>
        </p:txBody>
      </p:sp>
      <p:sp>
        <p:nvSpPr>
          <p:cNvPr id="5" name="TextBox 4">
            <a:extLst>
              <a:ext uri="{FF2B5EF4-FFF2-40B4-BE49-F238E27FC236}">
                <a16:creationId xmlns:a16="http://schemas.microsoft.com/office/drawing/2014/main" id="{2B9E9223-0638-7A68-615C-D162E702187B}"/>
              </a:ext>
            </a:extLst>
          </p:cNvPr>
          <p:cNvSpPr txBox="1"/>
          <p:nvPr/>
        </p:nvSpPr>
        <p:spPr>
          <a:xfrm>
            <a:off x="743578" y="1225899"/>
            <a:ext cx="7898004" cy="2862322"/>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42021"/>
                </a:solidFill>
                <a:effectLst/>
                <a:latin typeface="Segoe"/>
              </a:rPr>
              <a:t>A </a:t>
            </a:r>
            <a:r>
              <a:rPr lang="en-US" sz="2000" b="0" i="1" dirty="0">
                <a:solidFill>
                  <a:srgbClr val="242021"/>
                </a:solidFill>
                <a:effectLst/>
                <a:latin typeface="Segoe-Italic"/>
              </a:rPr>
              <a:t>stakeholder </a:t>
            </a:r>
            <a:r>
              <a:rPr lang="en-US" sz="2000" b="0" i="0" dirty="0">
                <a:solidFill>
                  <a:srgbClr val="242021"/>
                </a:solidFill>
                <a:effectLst/>
                <a:latin typeface="Segoe"/>
              </a:rPr>
              <a:t>is a person, group, or organization that is actively involved in a project, is affected by its process or outcome, or can influence its process or outcome. Stakeholders can be internal or external to the project team and to the developing organization.</a:t>
            </a:r>
          </a:p>
          <a:p>
            <a:pPr marL="342900" indent="-342900">
              <a:buFont typeface="Wingdings" panose="05000000000000000000" pitchFamily="2" charset="2"/>
              <a:buChar char="Ø"/>
            </a:pPr>
            <a:r>
              <a:rPr lang="en-US" sz="2000" dirty="0"/>
              <a:t>Customers are a subset of stakeholders. A customer is an individual or organization that derives either direct or indirect benefit from a product. Software customers could request, pay for, select, specify, use, or receive the output generated by a software product. </a:t>
            </a:r>
            <a:br>
              <a:rPr lang="en-US" sz="2000" dirty="0"/>
            </a:br>
            <a:endParaRPr lang="en-US" sz="2000" dirty="0"/>
          </a:p>
        </p:txBody>
      </p:sp>
    </p:spTree>
    <p:extLst>
      <p:ext uri="{BB962C8B-B14F-4D97-AF65-F5344CB8AC3E}">
        <p14:creationId xmlns:p14="http://schemas.microsoft.com/office/powerpoint/2010/main" val="5031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143" y="112101"/>
            <a:ext cx="6811691" cy="853099"/>
          </a:xfrm>
        </p:spPr>
        <p:txBody>
          <a:bodyPr/>
          <a:lstStyle/>
          <a:p>
            <a:r>
              <a:rPr lang="en-US" dirty="0"/>
              <a:t>Stakeholders-Customers</a:t>
            </a:r>
          </a:p>
        </p:txBody>
      </p:sp>
      <p:sp>
        <p:nvSpPr>
          <p:cNvPr id="5" name="TextBox 4">
            <a:extLst>
              <a:ext uri="{FF2B5EF4-FFF2-40B4-BE49-F238E27FC236}">
                <a16:creationId xmlns:a16="http://schemas.microsoft.com/office/drawing/2014/main" id="{2B9E9223-0638-7A68-615C-D162E702187B}"/>
              </a:ext>
            </a:extLst>
          </p:cNvPr>
          <p:cNvSpPr txBox="1"/>
          <p:nvPr/>
        </p:nvSpPr>
        <p:spPr>
          <a:xfrm>
            <a:off x="743578" y="1225899"/>
            <a:ext cx="7898004" cy="2862322"/>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42021"/>
                </a:solidFill>
                <a:effectLst/>
                <a:latin typeface="Segoe"/>
              </a:rPr>
              <a:t>A </a:t>
            </a:r>
            <a:r>
              <a:rPr lang="en-US" sz="2000" b="0" i="1" dirty="0">
                <a:solidFill>
                  <a:srgbClr val="242021"/>
                </a:solidFill>
                <a:effectLst/>
                <a:latin typeface="Segoe-Italic"/>
              </a:rPr>
              <a:t>stakeholder </a:t>
            </a:r>
            <a:r>
              <a:rPr lang="en-US" sz="2000" b="0" i="0" dirty="0">
                <a:solidFill>
                  <a:srgbClr val="242021"/>
                </a:solidFill>
                <a:effectLst/>
                <a:latin typeface="Segoe"/>
              </a:rPr>
              <a:t>is a person, group, or organization that is actively involved in a project, is affected by its process or outcome, or can influence its process or outcome. Stakeholders can be internal or external to the project team and to the developing organization.</a:t>
            </a:r>
          </a:p>
          <a:p>
            <a:pPr marL="342900" indent="-342900">
              <a:buFont typeface="Wingdings" panose="05000000000000000000" pitchFamily="2" charset="2"/>
              <a:buChar char="Ø"/>
            </a:pPr>
            <a:r>
              <a:rPr lang="en-US" sz="2000" dirty="0"/>
              <a:t>Customers are a subset of stakeholders. A customer is an individual or organization that derives either direct or indirect benefit from a product. Software customers could request, pay for, select, specify, use, or receive the output generated by a software product. </a:t>
            </a:r>
            <a:br>
              <a:rPr lang="en-US" sz="2000" dirty="0"/>
            </a:br>
            <a:endParaRPr lang="en-US" sz="2000" dirty="0"/>
          </a:p>
        </p:txBody>
      </p:sp>
    </p:spTree>
    <p:extLst>
      <p:ext uri="{BB962C8B-B14F-4D97-AF65-F5344CB8AC3E}">
        <p14:creationId xmlns:p14="http://schemas.microsoft.com/office/powerpoint/2010/main" val="208222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customer-development partnership</a:t>
            </a:r>
          </a:p>
        </p:txBody>
      </p:sp>
      <p:sp>
        <p:nvSpPr>
          <p:cNvPr id="3" name="Content Placeholder 2"/>
          <p:cNvSpPr>
            <a:spLocks noGrp="1"/>
          </p:cNvSpPr>
          <p:nvPr>
            <p:ph idx="1"/>
          </p:nvPr>
        </p:nvSpPr>
        <p:spPr>
          <a:xfrm>
            <a:off x="711200" y="1062662"/>
            <a:ext cx="8051800" cy="5655638"/>
          </a:xfrm>
        </p:spPr>
        <p:txBody>
          <a:bodyPr>
            <a:normAutofit fontScale="92500"/>
          </a:bodyPr>
          <a:lstStyle/>
          <a:p>
            <a:r>
              <a:rPr lang="en-US" dirty="0"/>
              <a:t>Customers have the right to:</a:t>
            </a:r>
          </a:p>
          <a:p>
            <a:pPr marL="342900" indent="-342900">
              <a:buFont typeface="+mj-lt"/>
              <a:buAutoNum type="arabicPeriod"/>
            </a:pPr>
            <a:r>
              <a:rPr lang="en-US" dirty="0"/>
              <a:t>Expect BAs to speak your language. </a:t>
            </a:r>
          </a:p>
          <a:p>
            <a:pPr marL="342900" indent="-342900">
              <a:buFont typeface="+mj-lt"/>
              <a:buAutoNum type="arabicPeriod"/>
            </a:pPr>
            <a:r>
              <a:rPr lang="en-US" dirty="0"/>
              <a:t>Expect BAs to learn about your business and your objectives. </a:t>
            </a:r>
          </a:p>
          <a:p>
            <a:pPr marL="342900" indent="-342900">
              <a:buFont typeface="+mj-lt"/>
              <a:buAutoNum type="arabicPeriod"/>
            </a:pPr>
            <a:r>
              <a:rPr lang="en-US" dirty="0"/>
              <a:t>Expect BAs to record requirements in an appropriate form.  </a:t>
            </a:r>
          </a:p>
          <a:p>
            <a:pPr marL="342900" indent="-342900">
              <a:buFont typeface="+mj-lt"/>
              <a:buAutoNum type="arabicPeriod"/>
            </a:pPr>
            <a:r>
              <a:rPr lang="en-US" dirty="0"/>
              <a:t>Receive explanations of requirements practices and deliverables. </a:t>
            </a:r>
          </a:p>
          <a:p>
            <a:pPr marL="342900" indent="-342900">
              <a:buFont typeface="+mj-lt"/>
              <a:buAutoNum type="arabicPeriod"/>
            </a:pPr>
            <a:r>
              <a:rPr lang="en-US" dirty="0"/>
              <a:t>Change your requirements.</a:t>
            </a:r>
          </a:p>
          <a:p>
            <a:pPr marL="342900" indent="-342900">
              <a:buFont typeface="+mj-lt"/>
              <a:buAutoNum type="arabicPeriod"/>
            </a:pPr>
            <a:r>
              <a:rPr lang="en-US" dirty="0"/>
              <a:t>Expect an environment of mutual respect. </a:t>
            </a:r>
          </a:p>
          <a:p>
            <a:pPr marL="342900" indent="-342900">
              <a:buFont typeface="+mj-lt"/>
              <a:buAutoNum type="arabicPeriod"/>
            </a:pPr>
            <a:r>
              <a:rPr lang="en-US" dirty="0"/>
              <a:t>Hear ideas and alternatives for your requirements and for their solution.  </a:t>
            </a:r>
          </a:p>
          <a:p>
            <a:pPr marL="342900" indent="-342900">
              <a:buFont typeface="+mj-lt"/>
              <a:buAutoNum type="arabicPeriod"/>
            </a:pPr>
            <a:r>
              <a:rPr lang="en-US" dirty="0"/>
              <a:t>Describe characteristics that will make the product easy to use.  </a:t>
            </a:r>
          </a:p>
          <a:p>
            <a:pPr marL="342900" indent="-342900">
              <a:buFont typeface="+mj-lt"/>
              <a:buAutoNum type="arabicPeriod"/>
            </a:pPr>
            <a:r>
              <a:rPr lang="en-US" dirty="0"/>
              <a:t>Hear about ways to adjust requirements to accelerate development through reuse.</a:t>
            </a:r>
          </a:p>
          <a:p>
            <a:pPr marL="342900" indent="-342900">
              <a:buFont typeface="+mj-lt"/>
              <a:buAutoNum type="arabicPeriod"/>
            </a:pPr>
            <a:r>
              <a:rPr lang="en-US" dirty="0"/>
              <a:t>Receive a system that meets your functional needs and quality  expectations.</a:t>
            </a:r>
          </a:p>
        </p:txBody>
      </p:sp>
    </p:spTree>
    <p:extLst>
      <p:ext uri="{BB962C8B-B14F-4D97-AF65-F5344CB8AC3E}">
        <p14:creationId xmlns:p14="http://schemas.microsoft.com/office/powerpoint/2010/main" val="108730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customer-development partnership</a:t>
            </a:r>
          </a:p>
        </p:txBody>
      </p:sp>
      <p:sp>
        <p:nvSpPr>
          <p:cNvPr id="3" name="Content Placeholder 2"/>
          <p:cNvSpPr>
            <a:spLocks noGrp="1"/>
          </p:cNvSpPr>
          <p:nvPr>
            <p:ph idx="1"/>
          </p:nvPr>
        </p:nvSpPr>
        <p:spPr>
          <a:xfrm>
            <a:off x="660400" y="1062662"/>
            <a:ext cx="7772400" cy="5325438"/>
          </a:xfrm>
        </p:spPr>
        <p:txBody>
          <a:bodyPr>
            <a:normAutofit fontScale="92500" lnSpcReduction="10000"/>
          </a:bodyPr>
          <a:lstStyle/>
          <a:p>
            <a:r>
              <a:rPr lang="en-US" b="1" dirty="0"/>
              <a:t> Customers have the responsibility to</a:t>
            </a:r>
            <a:r>
              <a:rPr lang="en-US" dirty="0"/>
              <a:t>:</a:t>
            </a:r>
          </a:p>
          <a:p>
            <a:pPr marL="342900" indent="-342900">
              <a:buAutoNum type="arabicPeriod"/>
            </a:pPr>
            <a:r>
              <a:rPr lang="en-US" dirty="0"/>
              <a:t>Educate BAs and developers about your business.</a:t>
            </a:r>
          </a:p>
          <a:p>
            <a:pPr marL="342900" indent="-342900">
              <a:buAutoNum type="arabicPeriod"/>
            </a:pPr>
            <a:r>
              <a:rPr lang="en-US" dirty="0"/>
              <a:t>Dedicate the time that it takes to provide and clarify requirements. </a:t>
            </a:r>
          </a:p>
          <a:p>
            <a:pPr marL="342900" indent="-342900">
              <a:buAutoNum type="arabicPeriod"/>
            </a:pPr>
            <a:r>
              <a:rPr lang="en-US" dirty="0"/>
              <a:t>Be specific and precise when providing input about requirements. </a:t>
            </a:r>
          </a:p>
          <a:p>
            <a:pPr marL="342900" indent="-342900">
              <a:buAutoNum type="arabicPeriod"/>
            </a:pPr>
            <a:r>
              <a:rPr lang="en-US" dirty="0"/>
              <a:t>Make timely decisions about requirements when asked.</a:t>
            </a:r>
          </a:p>
          <a:p>
            <a:pPr marL="342900" indent="-342900">
              <a:buAutoNum type="arabicPeriod"/>
            </a:pPr>
            <a:r>
              <a:rPr lang="en-US" dirty="0"/>
              <a:t>Respect a developer’s assessment of the cost and feasibility of requirements. </a:t>
            </a:r>
          </a:p>
          <a:p>
            <a:pPr marL="342900" indent="-342900">
              <a:buAutoNum type="arabicPeriod"/>
            </a:pPr>
            <a:r>
              <a:rPr lang="en-US" dirty="0"/>
              <a:t>Set realistic requirement priorities in collaboration with developers.  </a:t>
            </a:r>
          </a:p>
          <a:p>
            <a:pPr marL="342900" indent="-342900">
              <a:buAutoNum type="arabicPeriod"/>
            </a:pPr>
            <a:r>
              <a:rPr lang="en-US" dirty="0"/>
              <a:t>Review requirements and evaluate prototypes. </a:t>
            </a:r>
          </a:p>
          <a:p>
            <a:pPr marL="342900" indent="-342900">
              <a:buAutoNum type="arabicPeriod"/>
            </a:pPr>
            <a:r>
              <a:rPr lang="en-US" dirty="0"/>
              <a:t>Establish acceptance criteria. </a:t>
            </a:r>
          </a:p>
          <a:p>
            <a:pPr marL="342900" indent="-342900">
              <a:buAutoNum type="arabicPeriod"/>
            </a:pPr>
            <a:r>
              <a:rPr lang="en-US" dirty="0"/>
              <a:t>Promptly communicate changes to the requirements. </a:t>
            </a:r>
          </a:p>
          <a:p>
            <a:pPr marL="342900" indent="-342900">
              <a:buAutoNum type="arabicPeriod"/>
            </a:pPr>
            <a:r>
              <a:rPr lang="en-US" dirty="0"/>
              <a:t>Respect the requirements development process</a:t>
            </a:r>
          </a:p>
        </p:txBody>
      </p:sp>
    </p:spTree>
    <p:extLst>
      <p:ext uri="{BB962C8B-B14F-4D97-AF65-F5344CB8AC3E}">
        <p14:creationId xmlns:p14="http://schemas.microsoft.com/office/powerpoint/2010/main" val="115240576"/>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06A47D4A-4581-49E1-B8BD-199B47DD65B3}" vid="{55E906EE-FA58-4BCD-92B1-1DDA609E1DB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378</TotalTime>
  <Words>988</Words>
  <Application>Microsoft Office PowerPoint</Application>
  <PresentationFormat>On-screen Show (4:3)</PresentationFormat>
  <Paragraphs>77</Paragraphs>
  <Slides>13</Slides>
  <Notes>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vt:lpstr>
      <vt:lpstr>Calibri</vt:lpstr>
      <vt:lpstr>Myriad Pro</vt:lpstr>
      <vt:lpstr>Segoe</vt:lpstr>
      <vt:lpstr>Segoe-Italic</vt:lpstr>
      <vt:lpstr>Wingdings</vt:lpstr>
      <vt:lpstr>Theme</vt:lpstr>
      <vt:lpstr>Custom Design</vt:lpstr>
      <vt:lpstr>Theme2</vt:lpstr>
      <vt:lpstr>1_Custom Design</vt:lpstr>
      <vt:lpstr>CHAPTER 2  Requirements from the customer’s perspective</vt:lpstr>
      <vt:lpstr>Objectives</vt:lpstr>
      <vt:lpstr> Contents </vt:lpstr>
      <vt:lpstr>The expectation gap</vt:lpstr>
      <vt:lpstr>Who is the customer? </vt:lpstr>
      <vt:lpstr>Stakeholders-Customers</vt:lpstr>
      <vt:lpstr>Stakeholders-Customers</vt:lpstr>
      <vt:lpstr>The customer-development partnership</vt:lpstr>
      <vt:lpstr>The customer-development partnership</vt:lpstr>
      <vt:lpstr>Identifying decision makers</vt:lpstr>
      <vt:lpstr>Identifying decision makers</vt:lpstr>
      <vt:lpstr>Reaching agreement on requirements</vt:lpstr>
      <vt:lpstr>Reaching agreement on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Requirements from the customer’s perspective</dc:title>
  <dc:creator>Huong</dc:creator>
  <cp:lastModifiedBy>ADMIN</cp:lastModifiedBy>
  <cp:revision>31</cp:revision>
  <dcterms:created xsi:type="dcterms:W3CDTF">2018-04-23T08:00:01Z</dcterms:created>
  <dcterms:modified xsi:type="dcterms:W3CDTF">2022-05-06T08:42:51Z</dcterms:modified>
</cp:coreProperties>
</file>