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85" r:id="rId4"/>
    <p:sldId id="278" r:id="rId5"/>
    <p:sldId id="279" r:id="rId6"/>
    <p:sldId id="280" r:id="rId7"/>
    <p:sldId id="281" r:id="rId8"/>
    <p:sldId id="27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481" autoAdjust="0"/>
  </p:normalViewPr>
  <p:slideViewPr>
    <p:cSldViewPr>
      <p:cViewPr varScale="1">
        <p:scale>
          <a:sx n="37" d="100"/>
          <a:sy n="37" d="100"/>
        </p:scale>
        <p:origin x="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The business analyst (chapter 04)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9A5A-2770-9E40-A987-77007BD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analyst role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1D40C-5852-5740-8F9E-68FC0E56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328737"/>
            <a:ext cx="89630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595-8E06-6343-AD17-2DEA1BF4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analyst’s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F736-AEB6-2540-A032-CC4E4410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business requirements </a:t>
            </a:r>
          </a:p>
          <a:p>
            <a:r>
              <a:rPr lang="en-US" dirty="0"/>
              <a:t>Plan the requirements approach </a:t>
            </a:r>
          </a:p>
          <a:p>
            <a:r>
              <a:rPr lang="en-US" dirty="0"/>
              <a:t>Identify project stakeholders and user classes </a:t>
            </a:r>
          </a:p>
          <a:p>
            <a:r>
              <a:rPr lang="en-US" dirty="0"/>
              <a:t>Elicit requirements </a:t>
            </a:r>
          </a:p>
          <a:p>
            <a:r>
              <a:rPr lang="en-US" dirty="0"/>
              <a:t>Analyze requirements </a:t>
            </a:r>
          </a:p>
          <a:p>
            <a:r>
              <a:rPr lang="en-US" dirty="0"/>
              <a:t>Document requirements </a:t>
            </a:r>
          </a:p>
          <a:p>
            <a:r>
              <a:rPr lang="en-US" dirty="0"/>
              <a:t>Communicate requirements </a:t>
            </a:r>
          </a:p>
          <a:p>
            <a:r>
              <a:rPr lang="en-US" dirty="0"/>
              <a:t>Lead requirements validation </a:t>
            </a:r>
          </a:p>
          <a:p>
            <a:r>
              <a:rPr lang="en-US" dirty="0"/>
              <a:t>Facilitate requirements prioritization </a:t>
            </a:r>
          </a:p>
          <a:p>
            <a:r>
              <a:rPr lang="en-US" dirty="0"/>
              <a:t>Manage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5803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6B28-B2C8-4740-AC64-FFD008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analyst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5BB6-D25C-0549-AD9C-5C555B4B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3970784" cy="54701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skills </a:t>
            </a:r>
          </a:p>
          <a:p>
            <a:r>
              <a:rPr lang="en-US" dirty="0"/>
              <a:t>Interviewing and questioning skills </a:t>
            </a:r>
          </a:p>
          <a:p>
            <a:r>
              <a:rPr lang="en-US" dirty="0"/>
              <a:t>Thinking on your feet </a:t>
            </a:r>
          </a:p>
          <a:p>
            <a:r>
              <a:rPr lang="en-US" dirty="0"/>
              <a:t>Analytical skills </a:t>
            </a:r>
          </a:p>
          <a:p>
            <a:r>
              <a:rPr lang="en-US" dirty="0"/>
              <a:t>Systems thinking skills </a:t>
            </a:r>
          </a:p>
          <a:p>
            <a:r>
              <a:rPr lang="en-US" dirty="0"/>
              <a:t>Learning skills </a:t>
            </a:r>
          </a:p>
          <a:p>
            <a:r>
              <a:rPr lang="en-US" dirty="0"/>
              <a:t>Facilitation skills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5C29CA-99EC-ED4D-919B-F1F2F2CFFA6B}"/>
              </a:ext>
            </a:extLst>
          </p:cNvPr>
          <p:cNvSpPr txBox="1">
            <a:spLocks/>
          </p:cNvSpPr>
          <p:nvPr/>
        </p:nvSpPr>
        <p:spPr>
          <a:xfrm>
            <a:off x="4688677" y="980728"/>
            <a:ext cx="3970784" cy="547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skills </a:t>
            </a:r>
          </a:p>
          <a:p>
            <a:r>
              <a:rPr lang="en-US" dirty="0"/>
              <a:t>Observational skills</a:t>
            </a:r>
          </a:p>
          <a:p>
            <a:r>
              <a:rPr lang="en-US" dirty="0"/>
              <a:t>Communication skills</a:t>
            </a:r>
          </a:p>
          <a:p>
            <a:r>
              <a:rPr lang="en-US" dirty="0"/>
              <a:t>Organizational skills</a:t>
            </a:r>
          </a:p>
          <a:p>
            <a:r>
              <a:rPr lang="en-US" dirty="0"/>
              <a:t>Modeling skills</a:t>
            </a:r>
          </a:p>
          <a:p>
            <a:r>
              <a:rPr lang="en-US" dirty="0"/>
              <a:t>Interpersonal skills</a:t>
            </a:r>
          </a:p>
          <a:p>
            <a:r>
              <a:rPr lang="en-US" dirty="0"/>
              <a:t>Creativity</a:t>
            </a:r>
          </a:p>
        </p:txBody>
      </p:sp>
    </p:spTree>
    <p:extLst>
      <p:ext uri="{BB962C8B-B14F-4D97-AF65-F5344CB8AC3E}">
        <p14:creationId xmlns:p14="http://schemas.microsoft.com/office/powerpoint/2010/main" val="115691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7F95-8865-0244-917F-FFEB0CD4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analyst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09A1-9BE2-E04D-B311-4156BF6B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0122"/>
          </a:xfrm>
        </p:spPr>
        <p:txBody>
          <a:bodyPr>
            <a:noAutofit/>
          </a:bodyPr>
          <a:lstStyle/>
          <a:p>
            <a:r>
              <a:rPr lang="en-US" sz="2100" dirty="0"/>
              <a:t>need a breadth of knowledge, much of which is gained through experience. </a:t>
            </a:r>
          </a:p>
          <a:p>
            <a:r>
              <a:rPr lang="en-US" sz="2100" dirty="0"/>
              <a:t>need to understand contemporary requirements engineering practices and how to apply them in the context of  various software development life cycles. </a:t>
            </a:r>
          </a:p>
          <a:p>
            <a:r>
              <a:rPr lang="en-US" sz="2100" dirty="0"/>
              <a:t>need to educate and persuade those who are not familiar with established requirements practices. </a:t>
            </a:r>
          </a:p>
          <a:p>
            <a:r>
              <a:rPr lang="en-US" sz="2100" dirty="0"/>
              <a:t>the effective analyst has a rich tool kit of techniques available and knows when—and when not—to use each one. </a:t>
            </a:r>
          </a:p>
          <a:p>
            <a:r>
              <a:rPr lang="en-US" sz="2100" dirty="0"/>
              <a:t>understanding of project management, development life cycles, risk management, and quality engineering </a:t>
            </a:r>
          </a:p>
          <a:p>
            <a:r>
              <a:rPr lang="en-US" sz="2100" dirty="0"/>
              <a:t>analyst can minimize miscommunications with users</a:t>
            </a:r>
          </a:p>
          <a:p>
            <a:r>
              <a:rPr lang="en-US" sz="2100" dirty="0"/>
              <a:t>understand the organization and business domains often detect unstated assumptions and implicit requirements</a:t>
            </a:r>
          </a:p>
          <a:p>
            <a:r>
              <a:rPr lang="en-US" sz="2100" dirty="0"/>
              <a:t> suggest ways that users could improve their business processes or propose valuable functionality that no other stakeholder thought of</a:t>
            </a:r>
          </a:p>
        </p:txBody>
      </p:sp>
    </p:spTree>
    <p:extLst>
      <p:ext uri="{BB962C8B-B14F-4D97-AF65-F5344CB8AC3E}">
        <p14:creationId xmlns:p14="http://schemas.microsoft.com/office/powerpoint/2010/main" val="156633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458A-4F70-AE4E-B642-69C1F995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making of a business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2374-A684-8F4D-9835-F71641F9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former user</a:t>
            </a:r>
          </a:p>
          <a:p>
            <a:r>
              <a:rPr lang="en-US" dirty="0"/>
              <a:t>The former developer or tester </a:t>
            </a:r>
          </a:p>
          <a:p>
            <a:r>
              <a:rPr lang="en-US" dirty="0"/>
              <a:t>The former (or concurrent) project manager</a:t>
            </a:r>
          </a:p>
          <a:p>
            <a:r>
              <a:rPr lang="en-US" dirty="0"/>
              <a:t>The subject matter expert </a:t>
            </a:r>
          </a:p>
          <a:p>
            <a:r>
              <a:rPr lang="en-US" dirty="0"/>
              <a:t>The rookie </a:t>
            </a:r>
          </a:p>
        </p:txBody>
      </p:sp>
    </p:spTree>
    <p:extLst>
      <p:ext uri="{BB962C8B-B14F-4D97-AF65-F5344CB8AC3E}">
        <p14:creationId xmlns:p14="http://schemas.microsoft.com/office/powerpoint/2010/main" val="347050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CCA-03E4-2C4B-9B18-587D6F87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analyst role on agile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3BDD-97B9-D546-A503-30CEB198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Define a lightweight, flexible requirements process and adapt it as the project warrants.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Ensure that requirements documentation is at the right level: not too little and not too much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Help determine the best approach to document the backlog, including whether story cards or more formal tools are most appropriate.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Apply facilitation and leadership skills to ensure that stakeholders are talking to one another frequently about requirements needs, questions, and concerns.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Help validate that customer needs are accurately represented in the product backlog, and facilitate backlog prioritization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Work with customers when they change their minds about requirements and priorities, and help record those changes.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Work with the rest of the team to determine the impact of changes on iteration contents and release plans</a:t>
            </a:r>
          </a:p>
        </p:txBody>
      </p:sp>
    </p:spTree>
    <p:extLst>
      <p:ext uri="{BB962C8B-B14F-4D97-AF65-F5344CB8AC3E}">
        <p14:creationId xmlns:p14="http://schemas.microsoft.com/office/powerpoint/2010/main" val="400875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3928</TotalTime>
  <Words>383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02_Integration Management</vt:lpstr>
      <vt:lpstr>Software requirements (swr302)</vt:lpstr>
      <vt:lpstr>The business analyst role</vt:lpstr>
      <vt:lpstr>The business analyst’s tasks</vt:lpstr>
      <vt:lpstr>Essential analyst skills</vt:lpstr>
      <vt:lpstr>Essential analyst knowledge</vt:lpstr>
      <vt:lpstr>The making of a business analyst</vt:lpstr>
      <vt:lpstr>The analyst role on agile projects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274</cp:revision>
  <cp:lastPrinted>2021-04-05T14:49:05Z</cp:lastPrinted>
  <dcterms:created xsi:type="dcterms:W3CDTF">2014-07-26T10:22:45Z</dcterms:created>
  <dcterms:modified xsi:type="dcterms:W3CDTF">2022-01-11T02:26:07Z</dcterms:modified>
</cp:coreProperties>
</file>