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5" r:id="rId3"/>
    <p:sldId id="279" r:id="rId4"/>
    <p:sldId id="280" r:id="rId5"/>
    <p:sldId id="281" r:id="rId6"/>
    <p:sldId id="282" r:id="rId7"/>
    <p:sldId id="285" r:id="rId8"/>
    <p:sldId id="286" r:id="rId9"/>
    <p:sldId id="283" r:id="rId10"/>
    <p:sldId id="284" r:id="rId11"/>
    <p:sldId id="287" r:id="rId12"/>
    <p:sldId id="274"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509" autoAdjust="0"/>
  </p:normalViewPr>
  <p:slideViewPr>
    <p:cSldViewPr>
      <p:cViewPr varScale="1">
        <p:scale>
          <a:sx n="39" d="100"/>
          <a:sy n="39" d="100"/>
        </p:scale>
        <p:origin x="472"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9/14/21</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14/09/2021</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&amp; how to identify desired business benefits?</a:t>
            </a:r>
          </a:p>
          <a:p>
            <a:r>
              <a:rPr lang="en-US" sz="2400" dirty="0"/>
              <a:t>The business requirements set the context for, and enable the measurement of, the benefits the business hopes to achieve from undertaking a project.</a:t>
            </a:r>
          </a:p>
          <a:p>
            <a:r>
              <a:rPr lang="en-US" sz="2400" dirty="0"/>
              <a:t>- </a:t>
            </a:r>
            <a:r>
              <a:rPr lang="en-US" sz="2000" dirty="0"/>
              <a:t>Organizations should not initiate any project without a clear understanding of the value it will add to the business. </a:t>
            </a:r>
          </a:p>
          <a:p>
            <a:r>
              <a:rPr lang="en-US" sz="2000" dirty="0"/>
              <a:t>- Set measurable targets with business objectives, and then define success metrics that allow you to measure whether you are on</a:t>
            </a:r>
            <a:br>
              <a:rPr lang="en-US" sz="2000" dirty="0"/>
            </a:br>
            <a:r>
              <a:rPr lang="en-US" sz="2000" dirty="0"/>
              <a:t>track to meet those objectives</a:t>
            </a:r>
          </a:p>
          <a:p>
            <a:r>
              <a:rPr lang="en-US" sz="2400" dirty="0"/>
              <a:t>Business requirements might come from funding sponsors, corporate executives, marketing managers, or product visionaries. </a:t>
            </a:r>
          </a:p>
          <a:p>
            <a:r>
              <a:rPr lang="en-US" sz="2400" dirty="0"/>
              <a:t>The business benefit has to represent a true value for the project’s sponsors and to the product’s customers.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a:t>
            </a:fld>
            <a:endParaRPr lang="en-GB"/>
          </a:p>
        </p:txBody>
      </p:sp>
    </p:spTree>
    <p:extLst>
      <p:ext uri="{BB962C8B-B14F-4D97-AF65-F5344CB8AC3E}">
        <p14:creationId xmlns:p14="http://schemas.microsoft.com/office/powerpoint/2010/main" val="43297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Overstuff: tang </a:t>
            </a:r>
            <a:r>
              <a:rPr lang="en-US" dirty="0" err="1"/>
              <a:t>cường</a:t>
            </a:r>
            <a:endParaRPr lang="en-US" dirty="0"/>
          </a:p>
          <a:p>
            <a:r>
              <a:rPr lang="en-US" dirty="0"/>
              <a:t>Topple: </a:t>
            </a:r>
            <a:r>
              <a:rPr lang="en-US" dirty="0" err="1"/>
              <a:t>lật</a:t>
            </a:r>
            <a:r>
              <a:rPr lang="en-US" dirty="0"/>
              <a:t> </a:t>
            </a:r>
            <a:r>
              <a:rPr lang="en-US" dirty="0" err="1"/>
              <a:t>đổ</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357883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external entities in the rectangles can represent user classes (Chemist, Buyer), organizations (Health and Safety Department), other systems (Training Database), or hardware devices (Bar Code Reader). The arrows on the diagram represent the flow of data (such as a request for a chemical) or physical items (such as a chemical container) between the system and its external entities.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283841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Ecosystem maps differ from context diagrams in that they show other systems that have a relationship with the system you’re working on, including those without direct interfaces. You can identify the affected systems by determining which ones consume data from your system. When you reach the point that your project does not affect any additional data, you’ve identified the scope boundary of systems that participate in the solution.</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3307002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feature tree </a:t>
            </a:r>
            <a:r>
              <a:rPr lang="en-US" sz="1200" b="0" i="0" kern="1200" dirty="0">
                <a:solidFill>
                  <a:schemeClr val="tx1"/>
                </a:solidFill>
                <a:effectLst/>
                <a:latin typeface="+mn-lt"/>
                <a:ea typeface="+mn-ea"/>
                <a:cs typeface="+mn-cs"/>
              </a:rPr>
              <a:t>is a visual depiction of the product’s features organized in logical groups, hierarchically subdividing each feature into further levels of detail.</a:t>
            </a:r>
            <a:r>
              <a:rPr lang="en-US" sz="1200" b="0" i="0" kern="1200" baseline="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feature tree provides a concise view of all of the features planned for a project, making it an ideal model to show to executives who want a quick glance at the project scope. A feature tree can show up to three levels of features, commonly called level 1 (L1), level 2 (L2), and level 3 (L3). L2 features are </a:t>
            </a:r>
            <a:r>
              <a:rPr lang="en-US" sz="1200" b="0" i="0" kern="1200" dirty="0" err="1">
                <a:solidFill>
                  <a:schemeClr val="tx1"/>
                </a:solidFill>
                <a:effectLst/>
                <a:latin typeface="+mn-lt"/>
                <a:ea typeface="+mn-ea"/>
                <a:cs typeface="+mn-cs"/>
              </a:rPr>
              <a:t>subfeatures</a:t>
            </a:r>
            <a:r>
              <a:rPr lang="en-US" sz="1200" b="0" i="0" kern="1200" dirty="0">
                <a:solidFill>
                  <a:schemeClr val="tx1"/>
                </a:solidFill>
                <a:effectLst/>
                <a:latin typeface="+mn-lt"/>
                <a:ea typeface="+mn-ea"/>
                <a:cs typeface="+mn-cs"/>
              </a:rPr>
              <a:t> of L1 features, and L3 features are sub features of L2 features</a:t>
            </a:r>
            <a:r>
              <a:rPr lang="en-US" dirty="0"/>
              <a:t> </a:t>
            </a:r>
            <a:br>
              <a:rPr lang="en-US" dirty="0"/>
            </a:br>
            <a:r>
              <a:rPr lang="en-US" sz="1200" b="0" i="0" kern="1200" dirty="0">
                <a:solidFill>
                  <a:schemeClr val="tx1"/>
                </a:solidFill>
                <a:effectLst/>
                <a:latin typeface="+mn-lt"/>
                <a:ea typeface="+mn-ea"/>
                <a:cs typeface="+mn-cs"/>
              </a:rPr>
              <a:t>When planning a release or an iteration, you can define its scope by selecting a specific set of features and </a:t>
            </a:r>
            <a:r>
              <a:rPr lang="en-US" sz="1200" b="0" i="0" kern="1200" dirty="0" err="1">
                <a:solidFill>
                  <a:schemeClr val="tx1"/>
                </a:solidFill>
                <a:effectLst/>
                <a:latin typeface="+mn-lt"/>
                <a:ea typeface="+mn-ea"/>
                <a:cs typeface="+mn-cs"/>
              </a:rPr>
              <a:t>subfeatures</a:t>
            </a:r>
            <a:r>
              <a:rPr lang="en-US" sz="1200" b="0" i="0" kern="1200" dirty="0">
                <a:solidFill>
                  <a:schemeClr val="tx1"/>
                </a:solidFill>
                <a:effectLst/>
                <a:latin typeface="+mn-lt"/>
                <a:ea typeface="+mn-ea"/>
                <a:cs typeface="+mn-cs"/>
              </a:rPr>
              <a:t> to be implemented</a:t>
            </a:r>
            <a:r>
              <a:rPr lang="en-US" dirty="0"/>
              <a:t> . </a:t>
            </a:r>
            <a:r>
              <a:rPr lang="en-US" sz="1200" b="0" i="0" kern="1200" dirty="0">
                <a:solidFill>
                  <a:schemeClr val="tx1"/>
                </a:solidFill>
                <a:effectLst/>
                <a:latin typeface="+mn-lt"/>
                <a:ea typeface="+mn-ea"/>
                <a:cs typeface="+mn-cs"/>
              </a:rPr>
              <a:t>You could implement a feature in its entirety in a specific release, or you could implement only a portion of it by choosing just certain L2 and L3 </a:t>
            </a:r>
            <a:r>
              <a:rPr lang="en-US" sz="1200" b="0" i="0" kern="1200" dirty="0" err="1">
                <a:solidFill>
                  <a:schemeClr val="tx1"/>
                </a:solidFill>
                <a:effectLst/>
                <a:latin typeface="+mn-lt"/>
                <a:ea typeface="+mn-ea"/>
                <a:cs typeface="+mn-cs"/>
              </a:rPr>
              <a:t>subfeatures</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189741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12</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14/09/2021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Establishing the business requirements (chapter 05)</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B5B1-1235-3F4A-8C4B-E6B4CE863309}"/>
              </a:ext>
            </a:extLst>
          </p:cNvPr>
          <p:cNvSpPr>
            <a:spLocks noGrp="1"/>
          </p:cNvSpPr>
          <p:nvPr>
            <p:ph type="title"/>
          </p:nvPr>
        </p:nvSpPr>
        <p:spPr/>
        <p:txBody>
          <a:bodyPr/>
          <a:lstStyle/>
          <a:p>
            <a:r>
              <a:rPr lang="en-US" dirty="0"/>
              <a:t>Keeping the scope in focus</a:t>
            </a:r>
          </a:p>
        </p:txBody>
      </p:sp>
      <p:sp>
        <p:nvSpPr>
          <p:cNvPr id="3" name="Content Placeholder 2">
            <a:extLst>
              <a:ext uri="{FF2B5EF4-FFF2-40B4-BE49-F238E27FC236}">
                <a16:creationId xmlns:a16="http://schemas.microsoft.com/office/drawing/2014/main" id="{AD5DA3EF-5845-3A4A-8547-389D3F8C440F}"/>
              </a:ext>
            </a:extLst>
          </p:cNvPr>
          <p:cNvSpPr>
            <a:spLocks noGrp="1"/>
          </p:cNvSpPr>
          <p:nvPr>
            <p:ph idx="1"/>
          </p:nvPr>
        </p:nvSpPr>
        <p:spPr/>
        <p:txBody>
          <a:bodyPr>
            <a:normAutofit/>
          </a:bodyPr>
          <a:lstStyle/>
          <a:p>
            <a:r>
              <a:rPr lang="en-US" sz="2400" dirty="0"/>
              <a:t>The business requirements and an understanding of how customers will use the product provide valuable tools for dealing with scope change</a:t>
            </a:r>
          </a:p>
          <a:p>
            <a:pPr lvl="1"/>
            <a:r>
              <a:rPr lang="en-US" sz="2000" dirty="0"/>
              <a:t>Change is within the scope -&gt; priority</a:t>
            </a:r>
          </a:p>
          <a:p>
            <a:pPr lvl="1"/>
            <a:r>
              <a:rPr lang="en-US" sz="2000" dirty="0"/>
              <a:t>Change is out of scope &amp; for future release or by another project only</a:t>
            </a:r>
          </a:p>
          <a:p>
            <a:pPr lvl="1"/>
            <a:r>
              <a:rPr lang="en-US" sz="2000" dirty="0"/>
              <a:t>Change is out of scope, but it’s such a good idea that the scope should be broadened to accommodate it, with corresponding changes in budget, schedule, and/or staff </a:t>
            </a:r>
          </a:p>
          <a:p>
            <a:r>
              <a:rPr lang="en-US" sz="2400" dirty="0"/>
              <a:t>The information in the vision and scope document lets you assess whether proposed requirements are appropriate for inclusion in the project 	</a:t>
            </a:r>
          </a:p>
          <a:p>
            <a:pPr lvl="1"/>
            <a:r>
              <a:rPr lang="en-US" sz="2000" dirty="0"/>
              <a:t>Using business objectives to make scoping decisions</a:t>
            </a:r>
          </a:p>
          <a:p>
            <a:pPr lvl="1"/>
            <a:r>
              <a:rPr lang="en-US" sz="2000" dirty="0"/>
              <a:t>Assessing the impact of scope changes</a:t>
            </a:r>
          </a:p>
        </p:txBody>
      </p:sp>
    </p:spTree>
    <p:extLst>
      <p:ext uri="{BB962C8B-B14F-4D97-AF65-F5344CB8AC3E}">
        <p14:creationId xmlns:p14="http://schemas.microsoft.com/office/powerpoint/2010/main" val="422248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4CD5-9E86-D448-AFBB-8DAA84D144E3}"/>
              </a:ext>
            </a:extLst>
          </p:cNvPr>
          <p:cNvSpPr>
            <a:spLocks noGrp="1"/>
          </p:cNvSpPr>
          <p:nvPr>
            <p:ph type="title"/>
          </p:nvPr>
        </p:nvSpPr>
        <p:spPr/>
        <p:txBody>
          <a:bodyPr/>
          <a:lstStyle/>
          <a:p>
            <a:r>
              <a:rPr lang="en-US" dirty="0"/>
              <a:t>Vision and scope on agile projects</a:t>
            </a:r>
          </a:p>
        </p:txBody>
      </p:sp>
      <p:sp>
        <p:nvSpPr>
          <p:cNvPr id="3" name="Content Placeholder 2">
            <a:extLst>
              <a:ext uri="{FF2B5EF4-FFF2-40B4-BE49-F238E27FC236}">
                <a16:creationId xmlns:a16="http://schemas.microsoft.com/office/drawing/2014/main" id="{647BB529-ECF3-4C49-8817-4B502E0E80C2}"/>
              </a:ext>
            </a:extLst>
          </p:cNvPr>
          <p:cNvSpPr>
            <a:spLocks noGrp="1"/>
          </p:cNvSpPr>
          <p:nvPr>
            <p:ph idx="1"/>
          </p:nvPr>
        </p:nvSpPr>
        <p:spPr/>
        <p:txBody>
          <a:bodyPr>
            <a:normAutofit fontScale="85000" lnSpcReduction="20000"/>
          </a:bodyPr>
          <a:lstStyle/>
          <a:p>
            <a:r>
              <a:rPr lang="en-US" dirty="0"/>
              <a:t>The scope of each iteration consists of user stories selected from a dynamic product backlog (Priority, Team capacity)</a:t>
            </a:r>
            <a:endParaRPr lang="en-US" sz="2800" dirty="0"/>
          </a:p>
          <a:p>
            <a:r>
              <a:rPr lang="en-US" dirty="0"/>
              <a:t>Instead of trying to fight scope creep, the team prioritizes new requirements against existing items in the backlog and allocates them to future iterations</a:t>
            </a:r>
          </a:p>
          <a:p>
            <a:r>
              <a:rPr lang="en-US" dirty="0"/>
              <a:t>Overall </a:t>
            </a:r>
            <a:r>
              <a:rPr lang="en-US" b="1" dirty="0"/>
              <a:t>project duration </a:t>
            </a:r>
            <a:r>
              <a:rPr lang="en-US" dirty="0"/>
              <a:t>still depends on the total amount of functionality to be implemented, but the scope of each iteration is controlled to ensure timely completion</a:t>
            </a:r>
          </a:p>
          <a:p>
            <a:r>
              <a:rPr lang="en-US" dirty="0"/>
              <a:t>The team can define a high-level roadmap of iterations at the beginning of the project, but the user story allocation for an iteration will be performed at the beginning of each iteration (Referencing the business requirements)</a:t>
            </a:r>
          </a:p>
        </p:txBody>
      </p:sp>
    </p:spTree>
    <p:extLst>
      <p:ext uri="{BB962C8B-B14F-4D97-AF65-F5344CB8AC3E}">
        <p14:creationId xmlns:p14="http://schemas.microsoft.com/office/powerpoint/2010/main" val="19188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9A5A-2770-9E40-A987-77007BD3A217}"/>
              </a:ext>
            </a:extLst>
          </p:cNvPr>
          <p:cNvSpPr>
            <a:spLocks noGrp="1"/>
          </p:cNvSpPr>
          <p:nvPr>
            <p:ph type="title"/>
          </p:nvPr>
        </p:nvSpPr>
        <p:spPr/>
        <p:txBody>
          <a:bodyPr/>
          <a:lstStyle/>
          <a:p>
            <a:r>
              <a:rPr lang="en-US" dirty="0"/>
              <a:t>Business Requirements</a:t>
            </a:r>
          </a:p>
        </p:txBody>
      </p:sp>
      <p:sp>
        <p:nvSpPr>
          <p:cNvPr id="3" name="Content Placeholder 2">
            <a:extLst>
              <a:ext uri="{FF2B5EF4-FFF2-40B4-BE49-F238E27FC236}">
                <a16:creationId xmlns:a16="http://schemas.microsoft.com/office/drawing/2014/main" id="{AE57CEAB-BD05-D945-9F5D-66879E6E4A2B}"/>
              </a:ext>
            </a:extLst>
          </p:cNvPr>
          <p:cNvSpPr>
            <a:spLocks noGrp="1"/>
          </p:cNvSpPr>
          <p:nvPr>
            <p:ph idx="1"/>
          </p:nvPr>
        </p:nvSpPr>
        <p:spPr/>
        <p:txBody>
          <a:bodyPr>
            <a:normAutofit lnSpcReduction="10000"/>
          </a:bodyPr>
          <a:lstStyle/>
          <a:p>
            <a:r>
              <a:rPr lang="en-US" sz="2400" dirty="0"/>
              <a:t>A set of information that describes a need that leads to one or more projects to deliver a solution and the desired ultimate business outcomes </a:t>
            </a:r>
          </a:p>
          <a:p>
            <a:pPr lvl="1"/>
            <a:r>
              <a:rPr lang="en-US" sz="2000" dirty="0"/>
              <a:t>Business opportunities, </a:t>
            </a:r>
          </a:p>
          <a:p>
            <a:pPr lvl="1"/>
            <a:r>
              <a:rPr lang="en-US" sz="2000" dirty="0"/>
              <a:t>Business objectives, </a:t>
            </a:r>
          </a:p>
          <a:p>
            <a:pPr lvl="1"/>
            <a:r>
              <a:rPr lang="en-US" sz="2000" dirty="0"/>
              <a:t>Success metrics, </a:t>
            </a:r>
          </a:p>
          <a:p>
            <a:pPr lvl="1"/>
            <a:r>
              <a:rPr lang="en-US" sz="2000" dirty="0"/>
              <a:t>Vision statement</a:t>
            </a:r>
          </a:p>
          <a:p>
            <a:r>
              <a:rPr lang="en-US" sz="2400" dirty="0"/>
              <a:t>Business requirements issues must be resolved before the functional &amp; nonfunctional requirements can be fully specified</a:t>
            </a:r>
          </a:p>
          <a:p>
            <a:r>
              <a:rPr lang="en-US" sz="2400" dirty="0"/>
              <a:t>A statement of the project’s scope and limitations helps greatly with discussions of proposed features and target releases</a:t>
            </a:r>
          </a:p>
          <a:p>
            <a:r>
              <a:rPr lang="en-US" sz="2400" dirty="0"/>
              <a:t>Provide a reference for making decisions about proposed requirement changes and enhancements</a:t>
            </a:r>
            <a:endParaRPr lang="en-US" sz="3600" dirty="0"/>
          </a:p>
        </p:txBody>
      </p:sp>
    </p:spTree>
    <p:extLst>
      <p:ext uri="{BB962C8B-B14F-4D97-AF65-F5344CB8AC3E}">
        <p14:creationId xmlns:p14="http://schemas.microsoft.com/office/powerpoint/2010/main" val="2673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7F95-8865-0244-917F-FFEB0CD43279}"/>
              </a:ext>
            </a:extLst>
          </p:cNvPr>
          <p:cNvSpPr>
            <a:spLocks noGrp="1"/>
          </p:cNvSpPr>
          <p:nvPr>
            <p:ph type="title"/>
          </p:nvPr>
        </p:nvSpPr>
        <p:spPr/>
        <p:txBody>
          <a:bodyPr>
            <a:normAutofit fontScale="90000"/>
          </a:bodyPr>
          <a:lstStyle/>
          <a:p>
            <a:r>
              <a:rPr lang="en-US" dirty="0"/>
              <a:t>Business Requirements</a:t>
            </a:r>
            <a:br>
              <a:rPr lang="en-US" dirty="0"/>
            </a:br>
            <a:r>
              <a:rPr lang="en-US" sz="3100" i="1" dirty="0"/>
              <a:t>Product vision and Project scope</a:t>
            </a:r>
            <a:endParaRPr lang="en-US" dirty="0"/>
          </a:p>
        </p:txBody>
      </p:sp>
      <p:sp>
        <p:nvSpPr>
          <p:cNvPr id="3" name="Content Placeholder 2">
            <a:extLst>
              <a:ext uri="{FF2B5EF4-FFF2-40B4-BE49-F238E27FC236}">
                <a16:creationId xmlns:a16="http://schemas.microsoft.com/office/drawing/2014/main" id="{139609A1-9BE2-E04D-B311-4156BF6BEBE6}"/>
              </a:ext>
            </a:extLst>
          </p:cNvPr>
          <p:cNvSpPr>
            <a:spLocks noGrp="1"/>
          </p:cNvSpPr>
          <p:nvPr>
            <p:ph idx="1"/>
          </p:nvPr>
        </p:nvSpPr>
        <p:spPr/>
        <p:txBody>
          <a:bodyPr/>
          <a:lstStyle/>
          <a:p>
            <a:r>
              <a:rPr lang="en-US" sz="2400" dirty="0"/>
              <a:t>Core elements of the business requirements</a:t>
            </a:r>
          </a:p>
          <a:p>
            <a:pPr lvl="1"/>
            <a:r>
              <a:rPr lang="en-US" sz="2400" dirty="0"/>
              <a:t>The </a:t>
            </a:r>
            <a:r>
              <a:rPr lang="en-US" sz="2400" i="1" dirty="0"/>
              <a:t>product vision </a:t>
            </a:r>
            <a:r>
              <a:rPr lang="en-US" sz="2400" dirty="0"/>
              <a:t>succinctly describes the product/solution that will achieve the business objectives. The vision describes what the product is about and what it ultimately could become</a:t>
            </a:r>
          </a:p>
          <a:p>
            <a:pPr lvl="1"/>
            <a:r>
              <a:rPr lang="en-US" sz="2400" dirty="0"/>
              <a:t>The </a:t>
            </a:r>
            <a:r>
              <a:rPr lang="en-US" sz="2400" i="1" dirty="0"/>
              <a:t>project scope </a:t>
            </a:r>
            <a:r>
              <a:rPr lang="en-US" sz="2400" dirty="0"/>
              <a:t>identifies what portion of the ultimate product vision the current project or development iteration will address</a:t>
            </a:r>
          </a:p>
        </p:txBody>
      </p:sp>
      <p:pic>
        <p:nvPicPr>
          <p:cNvPr id="4" name="Picture 3">
            <a:extLst>
              <a:ext uri="{FF2B5EF4-FFF2-40B4-BE49-F238E27FC236}">
                <a16:creationId xmlns:a16="http://schemas.microsoft.com/office/drawing/2014/main" id="{D737DB12-7E12-684C-96FE-FB92D7F49DC2}"/>
              </a:ext>
            </a:extLst>
          </p:cNvPr>
          <p:cNvPicPr>
            <a:picLocks noChangeAspect="1"/>
          </p:cNvPicPr>
          <p:nvPr/>
        </p:nvPicPr>
        <p:blipFill>
          <a:blip r:embed="rId2"/>
          <a:stretch>
            <a:fillRect/>
          </a:stretch>
        </p:blipFill>
        <p:spPr>
          <a:xfrm>
            <a:off x="1043608" y="4149080"/>
            <a:ext cx="7274560" cy="1883037"/>
          </a:xfrm>
          <a:prstGeom prst="rect">
            <a:avLst/>
          </a:prstGeom>
        </p:spPr>
      </p:pic>
    </p:spTree>
    <p:extLst>
      <p:ext uri="{BB962C8B-B14F-4D97-AF65-F5344CB8AC3E}">
        <p14:creationId xmlns:p14="http://schemas.microsoft.com/office/powerpoint/2010/main" val="156633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458A-4F70-AE4E-B642-69C1F995E5C3}"/>
              </a:ext>
            </a:extLst>
          </p:cNvPr>
          <p:cNvSpPr>
            <a:spLocks noGrp="1"/>
          </p:cNvSpPr>
          <p:nvPr>
            <p:ph type="title"/>
          </p:nvPr>
        </p:nvSpPr>
        <p:spPr/>
        <p:txBody>
          <a:bodyPr>
            <a:normAutofit fontScale="90000"/>
          </a:bodyPr>
          <a:lstStyle/>
          <a:p>
            <a:r>
              <a:rPr lang="en-US" dirty="0"/>
              <a:t>Business Requirements</a:t>
            </a:r>
            <a:br>
              <a:rPr lang="en-US" dirty="0"/>
            </a:br>
            <a:r>
              <a:rPr lang="en-US" sz="3100" i="1" dirty="0"/>
              <a:t>Conflicting business requirements</a:t>
            </a:r>
            <a:endParaRPr lang="en-US" dirty="0"/>
          </a:p>
        </p:txBody>
      </p:sp>
      <p:sp>
        <p:nvSpPr>
          <p:cNvPr id="3" name="Content Placeholder 2">
            <a:extLst>
              <a:ext uri="{FF2B5EF4-FFF2-40B4-BE49-F238E27FC236}">
                <a16:creationId xmlns:a16="http://schemas.microsoft.com/office/drawing/2014/main" id="{56002374-A684-8F4D-9835-F71641F9A89D}"/>
              </a:ext>
            </a:extLst>
          </p:cNvPr>
          <p:cNvSpPr>
            <a:spLocks noGrp="1"/>
          </p:cNvSpPr>
          <p:nvPr>
            <p:ph idx="1"/>
          </p:nvPr>
        </p:nvSpPr>
        <p:spPr/>
        <p:txBody>
          <a:bodyPr>
            <a:normAutofit lnSpcReduction="10000"/>
          </a:bodyPr>
          <a:lstStyle/>
          <a:p>
            <a:r>
              <a:rPr lang="en-US" sz="2800" dirty="0"/>
              <a:t>Business requirements collected from multiple sources might conflict. </a:t>
            </a:r>
          </a:p>
          <a:p>
            <a:r>
              <a:rPr lang="en-US" sz="2800" dirty="0"/>
              <a:t>The project’s decision makers must resolve the conflicts before the analyst can detail the requirements </a:t>
            </a:r>
          </a:p>
          <a:p>
            <a:pPr lvl="1"/>
            <a:r>
              <a:rPr lang="en-US" sz="2400" dirty="0"/>
              <a:t>Uncontrolled scope creep, in which stakeholders overstuff the new system in an attempt to satisfy every interest, can cause the project to topple under its own weight. </a:t>
            </a:r>
          </a:p>
          <a:p>
            <a:pPr lvl="1"/>
            <a:r>
              <a:rPr lang="en-US" sz="2400" dirty="0"/>
              <a:t>A BA can help by surfacing potential areas of conflict and differing assumptions, flagging conflicting business objectives, noting when requested features don’t achieve those objectives, and facilitating conflict resolution</a:t>
            </a:r>
          </a:p>
          <a:p>
            <a:r>
              <a:rPr lang="en-US" sz="2800" dirty="0"/>
              <a:t>Long-duration projects often experience a change in decision makers partway through</a:t>
            </a:r>
            <a:endParaRPr lang="en-US" sz="3600" dirty="0"/>
          </a:p>
        </p:txBody>
      </p:sp>
    </p:spTree>
    <p:extLst>
      <p:ext uri="{BB962C8B-B14F-4D97-AF65-F5344CB8AC3E}">
        <p14:creationId xmlns:p14="http://schemas.microsoft.com/office/powerpoint/2010/main" val="347050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5CCA-03E4-2C4B-9B18-587D6F877164}"/>
              </a:ext>
            </a:extLst>
          </p:cNvPr>
          <p:cNvSpPr>
            <a:spLocks noGrp="1"/>
          </p:cNvSpPr>
          <p:nvPr>
            <p:ph type="title"/>
          </p:nvPr>
        </p:nvSpPr>
        <p:spPr/>
        <p:txBody>
          <a:bodyPr/>
          <a:lstStyle/>
          <a:p>
            <a:r>
              <a:rPr lang="en-US" dirty="0"/>
              <a:t>Vision and Scope Document</a:t>
            </a:r>
          </a:p>
        </p:txBody>
      </p:sp>
      <p:sp>
        <p:nvSpPr>
          <p:cNvPr id="3" name="Content Placeholder 2">
            <a:extLst>
              <a:ext uri="{FF2B5EF4-FFF2-40B4-BE49-F238E27FC236}">
                <a16:creationId xmlns:a16="http://schemas.microsoft.com/office/drawing/2014/main" id="{AFD73BDD-97B9-D546-A503-30CEB1986740}"/>
              </a:ext>
            </a:extLst>
          </p:cNvPr>
          <p:cNvSpPr>
            <a:spLocks noGrp="1"/>
          </p:cNvSpPr>
          <p:nvPr>
            <p:ph idx="1"/>
          </p:nvPr>
        </p:nvSpPr>
        <p:spPr>
          <a:xfrm>
            <a:off x="457199" y="976313"/>
            <a:ext cx="4503103" cy="5470122"/>
          </a:xfrm>
        </p:spPr>
        <p:txBody>
          <a:bodyPr>
            <a:normAutofit/>
          </a:bodyPr>
          <a:lstStyle/>
          <a:p>
            <a:pPr marL="0" indent="0">
              <a:buNone/>
            </a:pPr>
            <a:r>
              <a:rPr lang="en-US" sz="2200" dirty="0"/>
              <a:t>Collects the business requirements into a single deliverable that sets the stage for the subsequent development work.</a:t>
            </a:r>
          </a:p>
          <a:p>
            <a:pPr indent="-242888"/>
            <a:r>
              <a:rPr lang="en-US" sz="2400" dirty="0"/>
              <a:t>A business case document</a:t>
            </a:r>
          </a:p>
          <a:p>
            <a:pPr indent="-242888"/>
            <a:r>
              <a:rPr lang="en-US" sz="2400" dirty="0"/>
              <a:t>Project charter</a:t>
            </a:r>
          </a:p>
          <a:p>
            <a:pPr marL="0" indent="0">
              <a:buNone/>
            </a:pPr>
            <a:r>
              <a:rPr lang="en-US" sz="2200" dirty="0"/>
              <a:t>The owner of the vision and scope document is the project’s executive sponsor, funding authority, or someone in a similar role. A business analyst can work with this individual to articulate the business requirements and write the vision and scope document. </a:t>
            </a:r>
            <a:endParaRPr lang="en-US" dirty="0"/>
          </a:p>
        </p:txBody>
      </p:sp>
      <p:pic>
        <p:nvPicPr>
          <p:cNvPr id="4" name="Picture 3">
            <a:extLst>
              <a:ext uri="{FF2B5EF4-FFF2-40B4-BE49-F238E27FC236}">
                <a16:creationId xmlns:a16="http://schemas.microsoft.com/office/drawing/2014/main" id="{A30235EB-6804-B44D-8E8B-511F3212F52C}"/>
              </a:ext>
            </a:extLst>
          </p:cNvPr>
          <p:cNvPicPr>
            <a:picLocks noChangeAspect="1"/>
          </p:cNvPicPr>
          <p:nvPr/>
        </p:nvPicPr>
        <p:blipFill>
          <a:blip r:embed="rId2"/>
          <a:stretch>
            <a:fillRect/>
          </a:stretch>
        </p:blipFill>
        <p:spPr>
          <a:xfrm>
            <a:off x="4960303" y="1305243"/>
            <a:ext cx="3642278" cy="3857056"/>
          </a:xfrm>
          <a:prstGeom prst="rect">
            <a:avLst/>
          </a:prstGeom>
        </p:spPr>
      </p:pic>
    </p:spTree>
    <p:extLst>
      <p:ext uri="{BB962C8B-B14F-4D97-AF65-F5344CB8AC3E}">
        <p14:creationId xmlns:p14="http://schemas.microsoft.com/office/powerpoint/2010/main" val="40087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1635-AC3E-1743-A554-6E019D72B4DE}"/>
              </a:ext>
            </a:extLst>
          </p:cNvPr>
          <p:cNvSpPr>
            <a:spLocks noGrp="1"/>
          </p:cNvSpPr>
          <p:nvPr>
            <p:ph type="title"/>
          </p:nvPr>
        </p:nvSpPr>
        <p:spPr/>
        <p:txBody>
          <a:bodyPr>
            <a:normAutofit fontScale="90000"/>
          </a:bodyPr>
          <a:lstStyle/>
          <a:p>
            <a:r>
              <a:rPr lang="en-US" dirty="0"/>
              <a:t>Scope representation techniques</a:t>
            </a:r>
            <a:br>
              <a:rPr lang="en-US" dirty="0"/>
            </a:br>
            <a:r>
              <a:rPr lang="en-US" sz="3200" i="1" dirty="0"/>
              <a:t>Context Diagram</a:t>
            </a:r>
            <a:endParaRPr lang="en-US" dirty="0"/>
          </a:p>
        </p:txBody>
      </p:sp>
      <p:pic>
        <p:nvPicPr>
          <p:cNvPr id="6" name="Picture 5">
            <a:extLst>
              <a:ext uri="{FF2B5EF4-FFF2-40B4-BE49-F238E27FC236}">
                <a16:creationId xmlns:a16="http://schemas.microsoft.com/office/drawing/2014/main" id="{22AF6E16-FE69-BE49-85D4-403D48BFA21A}"/>
              </a:ext>
            </a:extLst>
          </p:cNvPr>
          <p:cNvPicPr>
            <a:picLocks noChangeAspect="1"/>
          </p:cNvPicPr>
          <p:nvPr/>
        </p:nvPicPr>
        <p:blipFill>
          <a:blip r:embed="rId3"/>
          <a:stretch>
            <a:fillRect/>
          </a:stretch>
        </p:blipFill>
        <p:spPr>
          <a:xfrm>
            <a:off x="852193" y="1034298"/>
            <a:ext cx="7496175" cy="5543550"/>
          </a:xfrm>
          <a:prstGeom prst="rect">
            <a:avLst/>
          </a:prstGeom>
        </p:spPr>
      </p:pic>
    </p:spTree>
    <p:extLst>
      <p:ext uri="{BB962C8B-B14F-4D97-AF65-F5344CB8AC3E}">
        <p14:creationId xmlns:p14="http://schemas.microsoft.com/office/powerpoint/2010/main" val="352975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1635-AC3E-1743-A554-6E019D72B4DE}"/>
              </a:ext>
            </a:extLst>
          </p:cNvPr>
          <p:cNvSpPr>
            <a:spLocks noGrp="1"/>
          </p:cNvSpPr>
          <p:nvPr>
            <p:ph type="title"/>
          </p:nvPr>
        </p:nvSpPr>
        <p:spPr/>
        <p:txBody>
          <a:bodyPr>
            <a:normAutofit fontScale="90000"/>
          </a:bodyPr>
          <a:lstStyle/>
          <a:p>
            <a:r>
              <a:rPr lang="en-US" dirty="0"/>
              <a:t>Scope representation techniques</a:t>
            </a:r>
            <a:br>
              <a:rPr lang="en-US" dirty="0"/>
            </a:br>
            <a:r>
              <a:rPr lang="en-US" sz="3200" i="1" dirty="0"/>
              <a:t>Ecosystem Map</a:t>
            </a:r>
            <a:endParaRPr lang="en-US" dirty="0"/>
          </a:p>
        </p:txBody>
      </p:sp>
      <p:pic>
        <p:nvPicPr>
          <p:cNvPr id="4" name="Picture 3">
            <a:extLst>
              <a:ext uri="{FF2B5EF4-FFF2-40B4-BE49-F238E27FC236}">
                <a16:creationId xmlns:a16="http://schemas.microsoft.com/office/drawing/2014/main" id="{7A440516-A6D1-9442-8137-B3EDF95A4134}"/>
              </a:ext>
            </a:extLst>
          </p:cNvPr>
          <p:cNvPicPr>
            <a:picLocks noChangeAspect="1"/>
          </p:cNvPicPr>
          <p:nvPr/>
        </p:nvPicPr>
        <p:blipFill>
          <a:blip r:embed="rId3"/>
          <a:stretch>
            <a:fillRect/>
          </a:stretch>
        </p:blipFill>
        <p:spPr>
          <a:xfrm>
            <a:off x="771525" y="1085850"/>
            <a:ext cx="7600950" cy="4686300"/>
          </a:xfrm>
          <a:prstGeom prst="rect">
            <a:avLst/>
          </a:prstGeom>
        </p:spPr>
      </p:pic>
    </p:spTree>
    <p:extLst>
      <p:ext uri="{BB962C8B-B14F-4D97-AF65-F5344CB8AC3E}">
        <p14:creationId xmlns:p14="http://schemas.microsoft.com/office/powerpoint/2010/main" val="359292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1635-AC3E-1743-A554-6E019D72B4DE}"/>
              </a:ext>
            </a:extLst>
          </p:cNvPr>
          <p:cNvSpPr>
            <a:spLocks noGrp="1"/>
          </p:cNvSpPr>
          <p:nvPr>
            <p:ph type="title"/>
          </p:nvPr>
        </p:nvSpPr>
        <p:spPr/>
        <p:txBody>
          <a:bodyPr>
            <a:normAutofit fontScale="90000"/>
          </a:bodyPr>
          <a:lstStyle/>
          <a:p>
            <a:r>
              <a:rPr lang="en-US" dirty="0"/>
              <a:t>Scope representation techniques</a:t>
            </a:r>
            <a:br>
              <a:rPr lang="en-US" dirty="0"/>
            </a:br>
            <a:r>
              <a:rPr lang="en-US" sz="3200" i="1" dirty="0"/>
              <a:t>Feature Tree</a:t>
            </a:r>
            <a:endParaRPr lang="en-US" dirty="0"/>
          </a:p>
        </p:txBody>
      </p:sp>
      <p:pic>
        <p:nvPicPr>
          <p:cNvPr id="5" name="Picture 4">
            <a:extLst>
              <a:ext uri="{FF2B5EF4-FFF2-40B4-BE49-F238E27FC236}">
                <a16:creationId xmlns:a16="http://schemas.microsoft.com/office/drawing/2014/main" id="{525D3B9D-7E0B-3D47-B0BF-75622A40BAF1}"/>
              </a:ext>
            </a:extLst>
          </p:cNvPr>
          <p:cNvPicPr>
            <a:picLocks noChangeAspect="1"/>
          </p:cNvPicPr>
          <p:nvPr/>
        </p:nvPicPr>
        <p:blipFill>
          <a:blip r:embed="rId3"/>
          <a:stretch>
            <a:fillRect/>
          </a:stretch>
        </p:blipFill>
        <p:spPr>
          <a:xfrm>
            <a:off x="422910" y="1127760"/>
            <a:ext cx="8223250" cy="5236029"/>
          </a:xfrm>
          <a:prstGeom prst="rect">
            <a:avLst/>
          </a:prstGeom>
        </p:spPr>
      </p:pic>
    </p:spTree>
    <p:extLst>
      <p:ext uri="{BB962C8B-B14F-4D97-AF65-F5344CB8AC3E}">
        <p14:creationId xmlns:p14="http://schemas.microsoft.com/office/powerpoint/2010/main" val="15625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CAA5-4D1E-C541-B469-89A76B1EA480}"/>
              </a:ext>
            </a:extLst>
          </p:cNvPr>
          <p:cNvSpPr>
            <a:spLocks noGrp="1"/>
          </p:cNvSpPr>
          <p:nvPr>
            <p:ph type="title"/>
          </p:nvPr>
        </p:nvSpPr>
        <p:spPr/>
        <p:txBody>
          <a:bodyPr>
            <a:normAutofit fontScale="90000"/>
          </a:bodyPr>
          <a:lstStyle/>
          <a:p>
            <a:r>
              <a:rPr lang="en-US" dirty="0"/>
              <a:t>Scope representation techniques</a:t>
            </a:r>
            <a:br>
              <a:rPr lang="en-US" dirty="0"/>
            </a:br>
            <a:r>
              <a:rPr lang="en-US" sz="3200" i="1" dirty="0"/>
              <a:t>Event List</a:t>
            </a:r>
            <a:endParaRPr lang="en-US" dirty="0"/>
          </a:p>
        </p:txBody>
      </p:sp>
      <p:sp>
        <p:nvSpPr>
          <p:cNvPr id="3" name="Content Placeholder 2">
            <a:extLst>
              <a:ext uri="{FF2B5EF4-FFF2-40B4-BE49-F238E27FC236}">
                <a16:creationId xmlns:a16="http://schemas.microsoft.com/office/drawing/2014/main" id="{31C163C6-A3A7-824A-B208-8B50501C246A}"/>
              </a:ext>
            </a:extLst>
          </p:cNvPr>
          <p:cNvSpPr>
            <a:spLocks noGrp="1"/>
          </p:cNvSpPr>
          <p:nvPr>
            <p:ph idx="1"/>
          </p:nvPr>
        </p:nvSpPr>
        <p:spPr>
          <a:xfrm>
            <a:off x="457200" y="976313"/>
            <a:ext cx="8229600" cy="1660599"/>
          </a:xfrm>
        </p:spPr>
        <p:txBody>
          <a:bodyPr>
            <a:normAutofit fontScale="92500" lnSpcReduction="10000"/>
          </a:bodyPr>
          <a:lstStyle/>
          <a:p>
            <a:pPr marL="0" indent="0">
              <a:buNone/>
            </a:pPr>
            <a:r>
              <a:rPr lang="en-US" sz="2400" dirty="0"/>
              <a:t>An event list identifies external events that could trigger behavior in the system. The event list depicts the scope boundary for the system by naming possible business events triggered by users, time-triggered (temporal) events, or signal events received from external components, such as hardware devices. </a:t>
            </a:r>
          </a:p>
        </p:txBody>
      </p:sp>
      <p:sp>
        <p:nvSpPr>
          <p:cNvPr id="4" name="Content Placeholder 2">
            <a:extLst>
              <a:ext uri="{FF2B5EF4-FFF2-40B4-BE49-F238E27FC236}">
                <a16:creationId xmlns:a16="http://schemas.microsoft.com/office/drawing/2014/main" id="{583AED25-FB6E-4F41-B0AA-FA20A25559DD}"/>
              </a:ext>
            </a:extLst>
          </p:cNvPr>
          <p:cNvSpPr txBox="1">
            <a:spLocks/>
          </p:cNvSpPr>
          <p:nvPr/>
        </p:nvSpPr>
        <p:spPr>
          <a:xfrm>
            <a:off x="457200" y="2636912"/>
            <a:ext cx="2746648" cy="352839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t>The event list only names the events; the functional requirements that describe how the system responds to the events would be detailed in the SRS by using event-response tables </a:t>
            </a:r>
            <a:br>
              <a:rPr lang="en-US" sz="2200" dirty="0"/>
            </a:br>
            <a:endParaRPr lang="en-US" sz="2200" dirty="0"/>
          </a:p>
        </p:txBody>
      </p:sp>
      <p:pic>
        <p:nvPicPr>
          <p:cNvPr id="5" name="Picture 4">
            <a:extLst>
              <a:ext uri="{FF2B5EF4-FFF2-40B4-BE49-F238E27FC236}">
                <a16:creationId xmlns:a16="http://schemas.microsoft.com/office/drawing/2014/main" id="{C279C030-3F76-724D-A72C-C5C2BAAD900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180882" y="2663751"/>
            <a:ext cx="5467350" cy="3114675"/>
          </a:xfrm>
          <a:prstGeom prst="rect">
            <a:avLst/>
          </a:prstGeom>
          <a:ln>
            <a:solidFill>
              <a:schemeClr val="accent1"/>
            </a:solidFill>
          </a:ln>
        </p:spPr>
      </p:pic>
    </p:spTree>
    <p:extLst>
      <p:ext uri="{BB962C8B-B14F-4D97-AF65-F5344CB8AC3E}">
        <p14:creationId xmlns:p14="http://schemas.microsoft.com/office/powerpoint/2010/main" val="2022115981"/>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3609</TotalTime>
  <Words>1126</Words>
  <Application>Microsoft Macintosh PowerPoint</Application>
  <PresentationFormat>On-screen Show (4:3)</PresentationFormat>
  <Paragraphs>62</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02_Integration Management</vt:lpstr>
      <vt:lpstr>Software requirements (swr302)</vt:lpstr>
      <vt:lpstr>Business Requirements</vt:lpstr>
      <vt:lpstr>Business Requirements Product vision and Project scope</vt:lpstr>
      <vt:lpstr>Business Requirements Conflicting business requirements</vt:lpstr>
      <vt:lpstr>Vision and Scope Document</vt:lpstr>
      <vt:lpstr>Scope representation techniques Context Diagram</vt:lpstr>
      <vt:lpstr>Scope representation techniques Ecosystem Map</vt:lpstr>
      <vt:lpstr>Scope representation techniques Feature Tree</vt:lpstr>
      <vt:lpstr>Scope representation techniques Event List</vt:lpstr>
      <vt:lpstr>Keeping the scope in focus</vt:lpstr>
      <vt:lpstr>Vision and scope on agile projects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284</cp:revision>
  <cp:lastPrinted>2021-04-05T14:49:05Z</cp:lastPrinted>
  <dcterms:created xsi:type="dcterms:W3CDTF">2014-07-26T10:22:45Z</dcterms:created>
  <dcterms:modified xsi:type="dcterms:W3CDTF">2021-09-14T09:20:53Z</dcterms:modified>
</cp:coreProperties>
</file>