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handoutMasterIdLst>
    <p:handoutMasterId r:id="rId15"/>
  </p:handoutMasterIdLst>
  <p:sldIdLst>
    <p:sldId id="256" r:id="rId2"/>
    <p:sldId id="278" r:id="rId3"/>
    <p:sldId id="280" r:id="rId4"/>
    <p:sldId id="281" r:id="rId5"/>
    <p:sldId id="282" r:id="rId6"/>
    <p:sldId id="283" r:id="rId7"/>
    <p:sldId id="284" r:id="rId8"/>
    <p:sldId id="286" r:id="rId9"/>
    <p:sldId id="287" r:id="rId10"/>
    <p:sldId id="288" r:id="rId11"/>
    <p:sldId id="289" r:id="rId12"/>
    <p:sldId id="274" r:id="rId13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88227" autoAdjust="0"/>
  </p:normalViewPr>
  <p:slideViewPr>
    <p:cSldViewPr>
      <p:cViewPr varScale="1">
        <p:scale>
          <a:sx n="97" d="100"/>
          <a:sy n="97" d="100"/>
        </p:scale>
        <p:origin x="1984" y="2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8" y="0"/>
            <a:ext cx="3169920" cy="4800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7337DF-DDE6-4329-B991-8949DA4C999F}" type="datetimeFigureOut">
              <a:rPr lang="en-US" smtClean="0"/>
              <a:t>1/12/22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3"/>
            <a:ext cx="3169920" cy="4800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8" y="9119473"/>
            <a:ext cx="3169920" cy="4800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A0BA0E-BC4D-4CA7-A044-758217040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7042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8" y="0"/>
            <a:ext cx="3169920" cy="4800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794E18-8E48-4968-8FD9-0351CFA90743}" type="datetimeFigureOut">
              <a:rPr lang="en-GB" smtClean="0"/>
              <a:t>12/01/2022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1" y="4560570"/>
            <a:ext cx="5852160" cy="432054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3"/>
            <a:ext cx="3169920" cy="4800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8" y="9119473"/>
            <a:ext cx="3169920" cy="4800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AE0073-C388-4BBC-94F1-A3FD064D5E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13044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AE0073-C388-4BBC-94F1-A3FD064D5EAA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88333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Hypothetical: </a:t>
            </a:r>
            <a:r>
              <a:rPr lang="en-US" dirty="0" err="1"/>
              <a:t>giả</a:t>
            </a:r>
            <a:r>
              <a:rPr lang="en-US" dirty="0"/>
              <a:t> </a:t>
            </a:r>
            <a:r>
              <a:rPr lang="en-US" dirty="0" err="1"/>
              <a:t>định</a:t>
            </a:r>
            <a:endParaRPr lang="en-US" dirty="0"/>
          </a:p>
          <a:p>
            <a:r>
              <a:rPr lang="en-US" dirty="0"/>
              <a:t>Contemplate: </a:t>
            </a:r>
            <a:r>
              <a:rPr lang="en-US" dirty="0" err="1"/>
              <a:t>thưởng</a:t>
            </a:r>
            <a:r>
              <a:rPr lang="en-US" dirty="0"/>
              <a:t> </a:t>
            </a:r>
            <a:r>
              <a:rPr lang="en-US" dirty="0" err="1"/>
              <a:t>ngoạn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AE0073-C388-4BBC-94F1-A3FD064D5EAA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75934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What does the product champion do?</a:t>
            </a:r>
          </a:p>
          <a:p>
            <a:pPr lvl="1"/>
            <a:r>
              <a:rPr lang="en-US" sz="2200" dirty="0"/>
              <a:t>Gather requirements from other members of the user classes they represent and reconcile inconsistencies</a:t>
            </a:r>
          </a:p>
          <a:p>
            <a:pPr lvl="1"/>
            <a:r>
              <a:rPr lang="en-US" sz="2200" dirty="0"/>
              <a:t>They have a clear vision of the new system. They’re enthusiastic because they see how it will benefit them and their peers </a:t>
            </a:r>
          </a:p>
          <a:p>
            <a:pPr lvl="1"/>
            <a:r>
              <a:rPr lang="en-US" sz="2200" dirty="0"/>
              <a:t>Great product champions are in demand for other assignments, so you’ll have to build a persuasive case for why particular individuals are critical to project success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Anytime the product champion is a former or simulated user, watch out for disconnects between</a:t>
            </a:r>
            <a:br>
              <a:rPr lang="en-US" dirty="0"/>
            </a:br>
            <a:r>
              <a:rPr lang="en-US" dirty="0"/>
              <a:t>the champion’s perceptions and the current needs of real users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AE0073-C388-4BBC-94F1-A3FD064D5EAA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19965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700808"/>
            <a:ext cx="7772400" cy="794519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4000" b="1" cap="all" baseline="0" dirty="0" smtClean="0">
                <a:solidFill>
                  <a:srgbClr val="DC0081"/>
                </a:solidFill>
              </a:defRPr>
            </a:lvl1pPr>
          </a:lstStyle>
          <a:p>
            <a:pPr marL="0" lvl="0" indent="0" fontAlgn="auto">
              <a:spcAft>
                <a:spcPts val="0"/>
              </a:spcAft>
            </a:pPr>
            <a:r>
              <a:rPr lang="en-US" dirty="0"/>
              <a:t>Click to edit Master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3568" y="2495327"/>
            <a:ext cx="7776864" cy="622920"/>
          </a:xfrm>
        </p:spPr>
        <p:txBody>
          <a:bodyPr vert="horz" lIns="91440" tIns="45720" rIns="91440" bIns="45720" rtlCol="0">
            <a:normAutofit/>
          </a:bodyPr>
          <a:lstStyle>
            <a:lvl1pPr algn="ctr">
              <a:defRPr lang="en-GB" sz="3400" b="1" i="1" baseline="0" dirty="0" smtClean="0">
                <a:solidFill>
                  <a:srgbClr val="280099"/>
                </a:solidFill>
              </a:defRPr>
            </a:lvl1pPr>
          </a:lstStyle>
          <a:p>
            <a:pPr marL="0" lvl="0" indent="0" algn="ctr" fontAlgn="auto">
              <a:spcAft>
                <a:spcPts val="0"/>
              </a:spcAft>
              <a:buFont typeface="Wingdings" pitchFamily="2" charset="2"/>
              <a:buNone/>
            </a:pPr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170DD-C861-476F-B7D8-5341A2B4ECC3}" type="datetimeFigureOut">
              <a:rPr lang="en-GB" smtClean="0"/>
              <a:t>12/01/2022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74D9D-2B93-4224-B077-96C9625F4A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074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1822" y="0"/>
            <a:ext cx="6764977" cy="822722"/>
          </a:xfr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lang="en-GB" sz="3600" b="1" kern="1200" dirty="0">
                <a:solidFill>
                  <a:srgbClr val="0070C0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r"/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6313"/>
            <a:ext cx="8229600" cy="547012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0" name="Line 1057">
            <a:extLst>
              <a:ext uri="{FF2B5EF4-FFF2-40B4-BE49-F238E27FC236}">
                <a16:creationId xmlns:a16="http://schemas.microsoft.com/office/drawing/2014/main" id="{E0180F8B-C67A-014F-86B4-6425D016713C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457200" y="822722"/>
            <a:ext cx="8229600" cy="15783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99CD89B-084B-D04A-A863-AD2B2ED7756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72670" y="16771"/>
            <a:ext cx="1449153" cy="790170"/>
          </a:xfrm>
          <a:prstGeom prst="rect">
            <a:avLst/>
          </a:prstGeom>
        </p:spPr>
      </p:pic>
      <p:sp>
        <p:nvSpPr>
          <p:cNvPr id="7" name="Rectangle 1056">
            <a:extLst>
              <a:ext uri="{FF2B5EF4-FFF2-40B4-BE49-F238E27FC236}">
                <a16:creationId xmlns:a16="http://schemas.microsoft.com/office/drawing/2014/main" id="{6D8897F3-98FC-2A45-A0E4-6D26C45C0FF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44243" y="6496883"/>
            <a:ext cx="874439" cy="36111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D0EEE225-A7BC-457B-9273-D4D41378CEAC}" type="slidenum">
              <a:rPr lang="en-US" sz="1400" b="1" smtClean="0">
                <a:solidFill>
                  <a:srgbClr val="0070C0"/>
                </a:solidFill>
                <a:latin typeface="+mj-lt"/>
                <a:cs typeface="Arial" panose="020B0604020202020204" pitchFamily="34" charset="0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r>
              <a:rPr lang="en-US" sz="1400" b="1" dirty="0">
                <a:solidFill>
                  <a:srgbClr val="0070C0"/>
                </a:solidFill>
                <a:latin typeface="+mj-lt"/>
                <a:cs typeface="Arial" panose="020B0604020202020204" pitchFamily="34" charset="0"/>
              </a:rPr>
              <a:t> / 12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67D2D00-8E77-AA4D-BAA9-82CD17AAF191}"/>
              </a:ext>
            </a:extLst>
          </p:cNvPr>
          <p:cNvCxnSpPr/>
          <p:nvPr userDrawn="1"/>
        </p:nvCxnSpPr>
        <p:spPr>
          <a:xfrm>
            <a:off x="444243" y="6496883"/>
            <a:ext cx="874439" cy="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7139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170DD-C861-476F-B7D8-5341A2B4ECC3}" type="datetimeFigureOut">
              <a:rPr lang="en-GB" smtClean="0"/>
              <a:t>12/01/2022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74D9D-2B93-4224-B077-96C9625F4A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9638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0170DD-C861-476F-B7D8-5341A2B4ECC3}" type="datetimeFigureOut">
              <a:rPr lang="en-GB" smtClean="0"/>
              <a:t>12/01/2022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F74D9D-2B93-4224-B077-96C9625F4A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3815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6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rgbClr val="280099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rgbClr val="280099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rgbClr val="280099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rgbClr val="280099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rgbClr val="280099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3A045AB4-3B3B-9D46-91AA-D63674BAC4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1999" y="2316077"/>
            <a:ext cx="8382000" cy="827171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Software requirements (swr302)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9E3A49C6-8B03-984C-A45B-82E3A6B8108A}"/>
              </a:ext>
            </a:extLst>
          </p:cNvPr>
          <p:cNvSpPr txBox="1">
            <a:spLocks/>
          </p:cNvSpPr>
          <p:nvPr/>
        </p:nvSpPr>
        <p:spPr>
          <a:xfrm>
            <a:off x="1043607" y="3143248"/>
            <a:ext cx="7056785" cy="1005832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lang="en-US" sz="3200" kern="1200" baseline="0" dirty="0" smtClean="0">
                <a:solidFill>
                  <a:srgbClr val="2800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2800" kern="1200" baseline="0" dirty="0" smtClean="0">
                <a:solidFill>
                  <a:srgbClr val="2800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+"/>
              <a:defRPr lang="en-US" sz="2400" kern="1200" baseline="0" dirty="0" smtClean="0">
                <a:solidFill>
                  <a:srgbClr val="28009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lang="en-US" sz="2000" kern="1200" baseline="0" dirty="0" smtClean="0">
                <a:solidFill>
                  <a:srgbClr val="280099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US" sz="2000" kern="1200" baseline="0" dirty="0" smtClean="0">
                <a:solidFill>
                  <a:srgbClr val="28009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000" b="1" i="1" cap="all" dirty="0">
                <a:solidFill>
                  <a:srgbClr val="0070C0"/>
                </a:solidFill>
              </a:rPr>
              <a:t>Finding the voice of the users (chapter 06)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443AD00-2C71-864D-957E-1D17462BF0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1840" y="369158"/>
            <a:ext cx="2512194" cy="1369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8958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DA48D-437E-AC42-8393-18E252E66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User representation on agile projects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A910F-CAF8-814B-A323-4505CFBD7B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Product owner</a:t>
            </a:r>
          </a:p>
          <a:p>
            <a:r>
              <a:rPr lang="en-US" dirty="0"/>
              <a:t>Frequent conversations </a:t>
            </a:r>
          </a:p>
          <a:p>
            <a:r>
              <a:rPr lang="en-US" dirty="0"/>
              <a:t>Product owner vs. product champion</a:t>
            </a:r>
          </a:p>
          <a:p>
            <a:r>
              <a:rPr lang="en-US" dirty="0"/>
              <a:t>An on-site customer doesn’t guarantee the desired outcome 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2457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3F609-E8D2-AA46-BD4E-DBDFCB37B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Resolving conflicting requirements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5426F3-DD47-7E44-8734-5E7DC28117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186" y="1171389"/>
            <a:ext cx="8093675" cy="2913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5668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Image result for Q&amp;A">
            <a:extLst>
              <a:ext uri="{FF2B5EF4-FFF2-40B4-BE49-F238E27FC236}">
                <a16:creationId xmlns:a16="http://schemas.microsoft.com/office/drawing/2014/main" id="{4EFD41B2-4845-EB4D-9781-85BBC8E5F4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1340768"/>
            <a:ext cx="5107285" cy="3296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0674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A6B28-B2C8-4740-AC64-FFD008CDB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Finding the voice of the user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A65BB6-D25C-0549-AD9C-5C555B4B77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Success in software requirements, and hence in software development, depends on getting the voice of the user close to the ear of the developer </a:t>
            </a:r>
          </a:p>
          <a:p>
            <a:r>
              <a:rPr lang="en-US" dirty="0"/>
              <a:t>Steps to find the voice of the user </a:t>
            </a:r>
          </a:p>
          <a:p>
            <a:pPr lvl="1"/>
            <a:r>
              <a:rPr lang="en-US" dirty="0"/>
              <a:t>Identify the different classes of users for your product</a:t>
            </a:r>
          </a:p>
          <a:p>
            <a:pPr lvl="1"/>
            <a:r>
              <a:rPr lang="en-US" dirty="0"/>
              <a:t> Select and work with individuals who represent each user class and other stakeholder groups</a:t>
            </a:r>
          </a:p>
          <a:p>
            <a:pPr lvl="1"/>
            <a:r>
              <a:rPr lang="en-US" dirty="0"/>
              <a:t>Agree on who the requirements decision makers are for your project.</a:t>
            </a:r>
          </a:p>
          <a:p>
            <a:r>
              <a:rPr lang="en-US" dirty="0"/>
              <a:t>Customer involvement is the best way to avoid the expectation gap a mismatch between the product that customers expect to receive and what developers build </a:t>
            </a:r>
          </a:p>
          <a:p>
            <a:r>
              <a:rPr lang="en-US" dirty="0"/>
              <a:t>The features that users present as their “wants” don’t necessarily equate to the functionality they need to perform their tasks with the new product </a:t>
            </a:r>
          </a:p>
        </p:txBody>
      </p:sp>
    </p:spTree>
    <p:extLst>
      <p:ext uri="{BB962C8B-B14F-4D97-AF65-F5344CB8AC3E}">
        <p14:creationId xmlns:p14="http://schemas.microsoft.com/office/powerpoint/2010/main" val="1156913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2458A-4F70-AE4E-B642-69C1F995E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 User Classes</a:t>
            </a:r>
            <a:br>
              <a:rPr lang="en-US" dirty="0"/>
            </a:br>
            <a:r>
              <a:rPr lang="en-US" sz="3100" i="1" dirty="0"/>
              <a:t>Classifying Users </a:t>
            </a:r>
            <a:endParaRPr lang="en-US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02374-A684-8F4D-9835-F71641F9A8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800" dirty="0"/>
              <a:t>You can group users into a number of distinct </a:t>
            </a:r>
            <a:r>
              <a:rPr lang="en-US" sz="2800" i="1" dirty="0"/>
              <a:t>user classes </a:t>
            </a:r>
            <a:r>
              <a:rPr lang="en-US" sz="2800" dirty="0"/>
              <a:t>based on these sorts of differences: </a:t>
            </a:r>
          </a:p>
          <a:p>
            <a:r>
              <a:rPr lang="en-US" sz="2800" dirty="0"/>
              <a:t>Their access privilege or security levels (such as ordinary user, guest user, administrator)</a:t>
            </a:r>
          </a:p>
          <a:p>
            <a:r>
              <a:rPr lang="en-US" sz="2800" dirty="0"/>
              <a:t> The tasks they perform during their business operations </a:t>
            </a:r>
          </a:p>
          <a:p>
            <a:r>
              <a:rPr lang="en-US" sz="2800" dirty="0"/>
              <a:t>The features they use</a:t>
            </a:r>
          </a:p>
          <a:p>
            <a:r>
              <a:rPr lang="en-US" sz="2800" dirty="0"/>
              <a:t> The frequency with which they use the product </a:t>
            </a:r>
          </a:p>
          <a:p>
            <a:r>
              <a:rPr lang="en-US" sz="2800" dirty="0"/>
              <a:t>Their application domain experience and computer systems expertise</a:t>
            </a:r>
          </a:p>
          <a:p>
            <a:r>
              <a:rPr lang="en-US" sz="2800" dirty="0"/>
              <a:t>The platforms they will be using (desktop PCs, laptop PCs, tablets, smartphones, specialized devices)</a:t>
            </a:r>
          </a:p>
          <a:p>
            <a:r>
              <a:rPr lang="en-US" sz="2800" dirty="0"/>
              <a:t> Their native language</a:t>
            </a:r>
          </a:p>
          <a:p>
            <a:r>
              <a:rPr lang="en-US" sz="2800" dirty="0"/>
              <a:t> Whether they will interact with the system directly or indirectly</a:t>
            </a:r>
          </a:p>
        </p:txBody>
      </p:sp>
    </p:spTree>
    <p:extLst>
      <p:ext uri="{BB962C8B-B14F-4D97-AF65-F5344CB8AC3E}">
        <p14:creationId xmlns:p14="http://schemas.microsoft.com/office/powerpoint/2010/main" val="3470505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E5CCA-03E4-2C4B-9B18-587D6F877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User Classes</a:t>
            </a:r>
            <a:br>
              <a:rPr lang="en-US" dirty="0"/>
            </a:br>
            <a:r>
              <a:rPr lang="en-US" sz="3100" i="1" dirty="0"/>
              <a:t>Identifying  user classes for your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73BDD-97B9-D546-A503-30CEB19867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976313"/>
            <a:ext cx="8229600" cy="3172767"/>
          </a:xfrm>
        </p:spPr>
        <p:txBody>
          <a:bodyPr>
            <a:normAutofit/>
          </a:bodyPr>
          <a:lstStyle/>
          <a:p>
            <a:r>
              <a:rPr lang="en-US" sz="2000" dirty="0"/>
              <a:t>A useful technique for this is a collaboration pattern</a:t>
            </a:r>
          </a:p>
          <a:p>
            <a:pPr lvl="1"/>
            <a:r>
              <a:rPr lang="en-US" sz="2000" dirty="0"/>
              <a:t>Ask the for the list of people who he expects to use system</a:t>
            </a:r>
          </a:p>
          <a:p>
            <a:pPr lvl="1"/>
            <a:r>
              <a:rPr lang="en-US" sz="2000" dirty="0"/>
              <a:t>Brainstorm as many user classes as you can think of </a:t>
            </a:r>
          </a:p>
          <a:p>
            <a:pPr lvl="1"/>
            <a:r>
              <a:rPr lang="en-US" sz="2000" dirty="0"/>
              <a:t>Look for groups with similar needs that you can either combine or treat as a major user class with several subclasses </a:t>
            </a:r>
          </a:p>
          <a:p>
            <a:r>
              <a:rPr lang="en-US" sz="2000" dirty="0"/>
              <a:t>The external entities shown outside your system on a context diagram are  candidates for user classes.</a:t>
            </a:r>
          </a:p>
          <a:p>
            <a:r>
              <a:rPr lang="en-US" sz="2000" dirty="0"/>
              <a:t> A corporate organization chart can also help you discover potential users and other stakeholders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036623-E798-E446-B575-719C61B1548F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502772" y="4139250"/>
            <a:ext cx="6672312" cy="2301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754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75D19-05A0-8141-9467-4AD0EEC37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Personas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1FA257-295B-C743-A987-8CB7DD43BE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 persona is a  description of a hypothetical, generic person who serves as a stand-in for a group of users having similar  characteristics and needs. </a:t>
            </a:r>
          </a:p>
          <a:p>
            <a:r>
              <a:rPr lang="en-US" dirty="0"/>
              <a:t>Using personas understand the requirements and to design the user experience to best meet the needs of specific user communities.</a:t>
            </a:r>
          </a:p>
          <a:p>
            <a:r>
              <a:rPr lang="en-US" dirty="0"/>
              <a:t>Working with a persona makes the requirements thought process more tangible than if you simply contemplate what a whole faceless group of people might want. Some people choose a random human face of the appropriate gender</a:t>
            </a:r>
            <a:br>
              <a:rPr lang="en-US" dirty="0"/>
            </a:br>
            <a:r>
              <a:rPr lang="en-US" dirty="0"/>
              <a:t>to make a persona seem even more real.</a:t>
            </a:r>
          </a:p>
        </p:txBody>
      </p:sp>
    </p:spTree>
    <p:extLst>
      <p:ext uri="{BB962C8B-B14F-4D97-AF65-F5344CB8AC3E}">
        <p14:creationId xmlns:p14="http://schemas.microsoft.com/office/powerpoint/2010/main" val="21047755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9A7CC-BB6A-744F-8B40-151D55D6D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Connecting with user representatives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87238E-BDBF-AD49-B9F0-8D70D5898D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76313"/>
            <a:ext cx="8229600" cy="2092647"/>
          </a:xfrm>
        </p:spPr>
        <p:txBody>
          <a:bodyPr>
            <a:normAutofit/>
          </a:bodyPr>
          <a:lstStyle/>
          <a:p>
            <a:r>
              <a:rPr lang="en-US" sz="2800" dirty="0"/>
              <a:t>Typical communication pathways between users and developers</a:t>
            </a:r>
          </a:p>
          <a:p>
            <a:endParaRPr lang="en-US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8A802F-530C-DF4B-98E1-74270E573A94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921822" y="1772816"/>
            <a:ext cx="5837884" cy="4312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0321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B2490-2911-D04F-9A6A-F18B3ABB6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champion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EF2D53-C68B-E947-BAA0-FBF2DD51F7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Definition: product champions?</a:t>
            </a:r>
          </a:p>
          <a:p>
            <a:pPr lvl="1"/>
            <a:r>
              <a:rPr lang="en-US" sz="2400" dirty="0"/>
              <a:t>Product Champions are few key members of our user community to provide the requirement</a:t>
            </a:r>
          </a:p>
          <a:p>
            <a:pPr lvl="1"/>
            <a:r>
              <a:rPr lang="en-US" sz="2400" dirty="0"/>
              <a:t>Each product champion serves as the primary interface between members of a single user class and the project’s BA</a:t>
            </a:r>
          </a:p>
          <a:p>
            <a:r>
              <a:rPr lang="en-US" sz="2800" dirty="0"/>
              <a:t>When developing commercial software, it can be difficult to find product champions from outside your company </a:t>
            </a:r>
          </a:p>
          <a:p>
            <a:pPr lvl="1"/>
            <a:r>
              <a:rPr lang="en-US" sz="2400" dirty="0"/>
              <a:t>Internal subject matter experts or outside consultants </a:t>
            </a:r>
          </a:p>
          <a:p>
            <a:pPr lvl="1"/>
            <a:r>
              <a:rPr lang="en-US" sz="2400" dirty="0"/>
              <a:t>Hire a suitable product champion who has the right background </a:t>
            </a:r>
          </a:p>
        </p:txBody>
      </p:sp>
    </p:spTree>
    <p:extLst>
      <p:ext uri="{BB962C8B-B14F-4D97-AF65-F5344CB8AC3E}">
        <p14:creationId xmlns:p14="http://schemas.microsoft.com/office/powerpoint/2010/main" val="17984700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7F04B-C9D9-7141-8B9D-A73B11347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Product champion </a:t>
            </a:r>
            <a:br>
              <a:rPr lang="en-US" dirty="0"/>
            </a:br>
            <a:r>
              <a:rPr lang="en-US" sz="3100" i="1" dirty="0"/>
              <a:t>Product champion expectations 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971BC2-A506-544B-9A65-7F511189A1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943" y="980728"/>
            <a:ext cx="7222114" cy="5461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9659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8DE7C-1B7F-6547-91B0-08D29CF83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Product champion</a:t>
            </a:r>
            <a:br>
              <a:rPr lang="en-US" dirty="0"/>
            </a:br>
            <a:r>
              <a:rPr lang="en-US" sz="3100" i="1" dirty="0"/>
              <a:t>Multiple Product Champions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27F9A4-3C6D-3C43-B9B1-3A579930B5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76313"/>
            <a:ext cx="8229600" cy="166059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One person can rarely describe the needs for all users of an application. We need multiple product champions for major user classes</a:t>
            </a:r>
            <a:br>
              <a:rPr lang="en-US" sz="3600" dirty="0"/>
            </a:br>
            <a:endParaRPr lang="en-US" sz="3600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10D69D-159A-9246-8F59-ED4A426296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2110672"/>
            <a:ext cx="7555923" cy="4220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642077"/>
      </p:ext>
    </p:extLst>
  </p:cSld>
  <p:clrMapOvr>
    <a:masterClrMapping/>
  </p:clrMapOvr>
</p:sld>
</file>

<file path=ppt/theme/theme1.xml><?xml version="1.0" encoding="utf-8"?>
<a:theme xmlns:a="http://schemas.openxmlformats.org/drawingml/2006/main" name="Session 02_Integration Managemen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Session 01.2_Tong quan ve Du an &amp; QLDA</Template>
  <TotalTime>3679</TotalTime>
  <Words>696</Words>
  <Application>Microsoft Macintosh PowerPoint</Application>
  <PresentationFormat>On-screen Show (4:3)</PresentationFormat>
  <Paragraphs>59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Wingdings</vt:lpstr>
      <vt:lpstr>Session 02_Integration Management</vt:lpstr>
      <vt:lpstr>Software requirements (swr302)</vt:lpstr>
      <vt:lpstr>Finding the voice of the user</vt:lpstr>
      <vt:lpstr> User Classes Classifying Users </vt:lpstr>
      <vt:lpstr>User Classes Identifying  user classes for your project</vt:lpstr>
      <vt:lpstr>User Personas</vt:lpstr>
      <vt:lpstr>Connecting with user representatives</vt:lpstr>
      <vt:lpstr>Product champion</vt:lpstr>
      <vt:lpstr>Product champion  Product champion expectations </vt:lpstr>
      <vt:lpstr>Product champion Multiple Product Champions</vt:lpstr>
      <vt:lpstr>User representation on agile projects</vt:lpstr>
      <vt:lpstr>Resolving conflicting requirements</vt:lpstr>
      <vt:lpstr>PowerPoint Presentation</vt:lpstr>
    </vt:vector>
  </TitlesOfParts>
  <Company>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KHÓA HỌC QUẢN LÝ DỰ ÁN PMP</dc:title>
  <dc:creator>iNET</dc:creator>
  <cp:lastModifiedBy>KienNT</cp:lastModifiedBy>
  <cp:revision>301</cp:revision>
  <cp:lastPrinted>2021-04-05T14:49:05Z</cp:lastPrinted>
  <dcterms:created xsi:type="dcterms:W3CDTF">2014-07-26T10:22:45Z</dcterms:created>
  <dcterms:modified xsi:type="dcterms:W3CDTF">2022-01-12T15:49:06Z</dcterms:modified>
</cp:coreProperties>
</file>