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90" r:id="rId3"/>
    <p:sldId id="273" r:id="rId4"/>
    <p:sldId id="293" r:id="rId5"/>
    <p:sldId id="292" r:id="rId6"/>
    <p:sldId id="275" r:id="rId7"/>
    <p:sldId id="276" r:id="rId8"/>
    <p:sldId id="274"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20" autoAdjust="0"/>
  </p:normalViewPr>
  <p:slideViewPr>
    <p:cSldViewPr>
      <p:cViewPr varScale="1">
        <p:scale>
          <a:sx n="87" d="100"/>
          <a:sy n="87" d="100"/>
        </p:scale>
        <p:origin x="226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9/21/21</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21/09/2021</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most useful models are use cases and process flows because they closely align with how people think about doing their jobs. Create straw man, or draft, models ahead of your elicitation sessions. A straw man serves as a starting point that helps you learn about the topic and inspires your users to think of ideas. It is easier to revise a draft model than to create one from scratch.</a:t>
            </a:r>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265924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that doesn’t fit into one of these categories might be:</a:t>
            </a:r>
          </a:p>
          <a:p>
            <a:pPr marL="171450" indent="-171450">
              <a:buFont typeface="Arial" panose="020B0604020202020204" pitchFamily="34" charset="0"/>
              <a:buChar char="•"/>
            </a:pPr>
            <a:r>
              <a:rPr lang="en-US" dirty="0"/>
              <a:t>A project requirement not related to the software development, such as the need to train users on the new system.</a:t>
            </a:r>
          </a:p>
          <a:p>
            <a:pPr marL="171450" indent="-171450">
              <a:buFont typeface="Arial" panose="020B0604020202020204" pitchFamily="34" charset="0"/>
              <a:buChar char="•"/>
            </a:pPr>
            <a:r>
              <a:rPr lang="en-US" dirty="0"/>
              <a:t>A project constraint, such as a cost or schedule restriction (as opposed to the design or implementation constraints described in this chapter).</a:t>
            </a:r>
          </a:p>
          <a:p>
            <a:pPr marL="171450" indent="-171450">
              <a:buFont typeface="Arial" panose="020B0604020202020204" pitchFamily="34" charset="0"/>
              <a:buChar char="•"/>
            </a:pPr>
            <a:r>
              <a:rPr lang="en-US" dirty="0"/>
              <a:t>An assumption or a dependency.</a:t>
            </a:r>
          </a:p>
          <a:p>
            <a:pPr marL="171450" indent="-171450">
              <a:buFont typeface="Arial" panose="020B0604020202020204" pitchFamily="34" charset="0"/>
              <a:buChar char="•"/>
            </a:pPr>
            <a:r>
              <a:rPr lang="en-US" dirty="0"/>
              <a:t>Additional information of a historical, context-setting, or descriptive nature.</a:t>
            </a:r>
          </a:p>
          <a:p>
            <a:pPr marL="171450" indent="-171450">
              <a:buFont typeface="Arial" panose="020B0604020202020204" pitchFamily="34" charset="0"/>
              <a:buChar char="•"/>
            </a:pPr>
            <a:r>
              <a:rPr lang="en-US" dirty="0"/>
              <a:t>Extraneous information that does not add value.</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341243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8</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21/09/2021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Requirement elicitation (chapter 07)</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5206-A024-0E4C-A84F-87F3946BDA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317DFAD-1FDF-ED44-98FA-A7C5678CE7C1}"/>
              </a:ext>
            </a:extLst>
          </p:cNvPr>
          <p:cNvSpPr>
            <a:spLocks noGrp="1"/>
          </p:cNvSpPr>
          <p:nvPr>
            <p:ph idx="1"/>
          </p:nvPr>
        </p:nvSpPr>
        <p:spPr>
          <a:xfrm>
            <a:off x="4932040" y="961032"/>
            <a:ext cx="3024336" cy="3054865"/>
          </a:xfrm>
          <a:ln>
            <a:solidFill>
              <a:schemeClr val="accent1"/>
            </a:solidFill>
          </a:ln>
        </p:spPr>
        <p:txBody>
          <a:bodyPr>
            <a:normAutofit/>
          </a:bodyPr>
          <a:lstStyle/>
          <a:p>
            <a:pPr marL="12700" indent="0">
              <a:buNone/>
            </a:pPr>
            <a:r>
              <a:rPr lang="en-US" sz="1800" b="1" dirty="0"/>
              <a:t>Elicitation Techniques</a:t>
            </a:r>
          </a:p>
          <a:p>
            <a:pPr indent="-250825"/>
            <a:r>
              <a:rPr lang="en-US" sz="1800" dirty="0"/>
              <a:t>Interviews</a:t>
            </a:r>
          </a:p>
          <a:p>
            <a:pPr indent="-250825"/>
            <a:r>
              <a:rPr lang="en-US" sz="1800" dirty="0"/>
              <a:t>Workshops</a:t>
            </a:r>
          </a:p>
          <a:p>
            <a:pPr indent="-250825"/>
            <a:r>
              <a:rPr lang="en-US" sz="1800" dirty="0"/>
              <a:t>Focus groups</a:t>
            </a:r>
          </a:p>
          <a:p>
            <a:pPr indent="-250825"/>
            <a:r>
              <a:rPr lang="en-US" sz="1800" dirty="0"/>
              <a:t>Observations</a:t>
            </a:r>
          </a:p>
          <a:p>
            <a:pPr indent="-250825"/>
            <a:r>
              <a:rPr lang="en-US" sz="1800" dirty="0"/>
              <a:t>Questionnaires</a:t>
            </a:r>
          </a:p>
          <a:p>
            <a:pPr indent="-250825"/>
            <a:r>
              <a:rPr lang="en-US" sz="1800" dirty="0"/>
              <a:t>System interface analysis</a:t>
            </a:r>
          </a:p>
          <a:p>
            <a:pPr indent="-250825"/>
            <a:r>
              <a:rPr lang="en-US" sz="1800" dirty="0"/>
              <a:t>User interface analysis</a:t>
            </a:r>
          </a:p>
          <a:p>
            <a:pPr indent="-250825"/>
            <a:r>
              <a:rPr lang="en-US" sz="1800" dirty="0"/>
              <a:t>Document analysis</a:t>
            </a:r>
          </a:p>
        </p:txBody>
      </p:sp>
      <p:pic>
        <p:nvPicPr>
          <p:cNvPr id="4" name="Picture 3">
            <a:extLst>
              <a:ext uri="{FF2B5EF4-FFF2-40B4-BE49-F238E27FC236}">
                <a16:creationId xmlns:a16="http://schemas.microsoft.com/office/drawing/2014/main" id="{0E8F8A9F-8CF2-804C-82E4-BBAB511C0AC8}"/>
              </a:ext>
            </a:extLst>
          </p:cNvPr>
          <p:cNvPicPr>
            <a:picLocks noChangeAspect="1"/>
          </p:cNvPicPr>
          <p:nvPr/>
        </p:nvPicPr>
        <p:blipFill>
          <a:blip r:embed="rId2"/>
          <a:stretch>
            <a:fillRect/>
          </a:stretch>
        </p:blipFill>
        <p:spPr>
          <a:xfrm>
            <a:off x="651822" y="976313"/>
            <a:ext cx="2540000" cy="2057400"/>
          </a:xfrm>
          <a:prstGeom prst="rect">
            <a:avLst/>
          </a:prstGeom>
        </p:spPr>
      </p:pic>
      <p:pic>
        <p:nvPicPr>
          <p:cNvPr id="5" name="Picture 4">
            <a:extLst>
              <a:ext uri="{FF2B5EF4-FFF2-40B4-BE49-F238E27FC236}">
                <a16:creationId xmlns:a16="http://schemas.microsoft.com/office/drawing/2014/main" id="{145FC353-C527-054B-9E52-84B4B748050A}"/>
              </a:ext>
            </a:extLst>
          </p:cNvPr>
          <p:cNvPicPr>
            <a:picLocks noChangeAspect="1"/>
          </p:cNvPicPr>
          <p:nvPr/>
        </p:nvPicPr>
        <p:blipFill>
          <a:blip r:embed="rId3"/>
          <a:stretch>
            <a:fillRect/>
          </a:stretch>
        </p:blipFill>
        <p:spPr>
          <a:xfrm>
            <a:off x="628833" y="3073004"/>
            <a:ext cx="2324100" cy="228600"/>
          </a:xfrm>
          <a:prstGeom prst="rect">
            <a:avLst/>
          </a:prstGeom>
        </p:spPr>
      </p:pic>
      <p:pic>
        <p:nvPicPr>
          <p:cNvPr id="6" name="Picture 5">
            <a:extLst>
              <a:ext uri="{FF2B5EF4-FFF2-40B4-BE49-F238E27FC236}">
                <a16:creationId xmlns:a16="http://schemas.microsoft.com/office/drawing/2014/main" id="{8F9BE2D4-1BA8-E04C-AA83-8E488EBC5CFF}"/>
              </a:ext>
            </a:extLst>
          </p:cNvPr>
          <p:cNvPicPr>
            <a:picLocks noChangeAspect="1"/>
          </p:cNvPicPr>
          <p:nvPr/>
        </p:nvPicPr>
        <p:blipFill>
          <a:blip r:embed="rId4"/>
          <a:stretch>
            <a:fillRect/>
          </a:stretch>
        </p:blipFill>
        <p:spPr>
          <a:xfrm>
            <a:off x="645472" y="3301604"/>
            <a:ext cx="2552700" cy="228600"/>
          </a:xfrm>
          <a:prstGeom prst="rect">
            <a:avLst/>
          </a:prstGeom>
        </p:spPr>
      </p:pic>
      <p:pic>
        <p:nvPicPr>
          <p:cNvPr id="7" name="Picture 6">
            <a:extLst>
              <a:ext uri="{FF2B5EF4-FFF2-40B4-BE49-F238E27FC236}">
                <a16:creationId xmlns:a16="http://schemas.microsoft.com/office/drawing/2014/main" id="{02853E45-A5DE-ED46-8828-8BDC69BAFC9E}"/>
              </a:ext>
            </a:extLst>
          </p:cNvPr>
          <p:cNvPicPr>
            <a:picLocks noChangeAspect="1"/>
          </p:cNvPicPr>
          <p:nvPr/>
        </p:nvPicPr>
        <p:blipFill>
          <a:blip r:embed="rId5"/>
          <a:stretch>
            <a:fillRect/>
          </a:stretch>
        </p:blipFill>
        <p:spPr>
          <a:xfrm>
            <a:off x="619706" y="4107041"/>
            <a:ext cx="7806227" cy="2346295"/>
          </a:xfrm>
          <a:prstGeom prst="rect">
            <a:avLst/>
          </a:prstGeom>
        </p:spPr>
      </p:pic>
    </p:spTree>
    <p:extLst>
      <p:ext uri="{BB962C8B-B14F-4D97-AF65-F5344CB8AC3E}">
        <p14:creationId xmlns:p14="http://schemas.microsoft.com/office/powerpoint/2010/main" val="181386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elicitation on your project</a:t>
            </a:r>
          </a:p>
        </p:txBody>
      </p:sp>
      <p:sp>
        <p:nvSpPr>
          <p:cNvPr id="3" name="Content Placeholder 2"/>
          <p:cNvSpPr>
            <a:spLocks noGrp="1"/>
          </p:cNvSpPr>
          <p:nvPr>
            <p:ph idx="1"/>
          </p:nvPr>
        </p:nvSpPr>
        <p:spPr/>
        <p:txBody>
          <a:bodyPr/>
          <a:lstStyle/>
          <a:p>
            <a:r>
              <a:rPr lang="en-US"/>
              <a:t> Elicitation objectives </a:t>
            </a:r>
          </a:p>
          <a:p>
            <a:r>
              <a:rPr lang="en-US"/>
              <a:t> Elicitation strategy and planned techniques </a:t>
            </a:r>
          </a:p>
          <a:p>
            <a:r>
              <a:rPr lang="en-US"/>
              <a:t> Schedule and resource estimates </a:t>
            </a:r>
          </a:p>
          <a:p>
            <a:r>
              <a:rPr lang="en-US"/>
              <a:t> Documents and systems needed for independent elicitation </a:t>
            </a:r>
          </a:p>
          <a:p>
            <a:r>
              <a:rPr lang="en-US"/>
              <a:t>Expected products of elicitation efforts </a:t>
            </a:r>
          </a:p>
          <a:p>
            <a:r>
              <a:rPr lang="en-US"/>
              <a:t> Elicitation risks </a:t>
            </a:r>
          </a:p>
        </p:txBody>
      </p:sp>
    </p:spTree>
    <p:extLst>
      <p:ext uri="{BB962C8B-B14F-4D97-AF65-F5344CB8AC3E}">
        <p14:creationId xmlns:p14="http://schemas.microsoft.com/office/powerpoint/2010/main" val="348301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elicitation on your project</a:t>
            </a:r>
          </a:p>
        </p:txBody>
      </p:sp>
      <p:sp>
        <p:nvSpPr>
          <p:cNvPr id="3" name="Content Placeholder 2"/>
          <p:cNvSpPr>
            <a:spLocks noGrp="1"/>
          </p:cNvSpPr>
          <p:nvPr>
            <p:ph idx="1"/>
          </p:nvPr>
        </p:nvSpPr>
        <p:spPr>
          <a:xfrm>
            <a:off x="457200" y="976313"/>
            <a:ext cx="4834880" cy="940519"/>
          </a:xfrm>
        </p:spPr>
        <p:txBody>
          <a:bodyPr>
            <a:normAutofit fontScale="85000" lnSpcReduction="10000"/>
          </a:bodyPr>
          <a:lstStyle/>
          <a:p>
            <a:pPr marL="0" indent="0">
              <a:buNone/>
            </a:pPr>
            <a:r>
              <a:rPr lang="en-US" dirty="0"/>
              <a:t>Suggested elicitation techniques by project characteristic</a:t>
            </a:r>
          </a:p>
        </p:txBody>
      </p:sp>
      <p:pic>
        <p:nvPicPr>
          <p:cNvPr id="4" name="Picture 3">
            <a:extLst>
              <a:ext uri="{FF2B5EF4-FFF2-40B4-BE49-F238E27FC236}">
                <a16:creationId xmlns:a16="http://schemas.microsoft.com/office/drawing/2014/main" id="{EF4C7BFC-AAB9-E049-8A60-D12CCBE718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7584" y="976312"/>
            <a:ext cx="7887754" cy="3892847"/>
          </a:xfrm>
          <a:prstGeom prst="rect">
            <a:avLst/>
          </a:prstGeom>
        </p:spPr>
      </p:pic>
    </p:spTree>
    <p:extLst>
      <p:ext uri="{BB962C8B-B14F-4D97-AF65-F5344CB8AC3E}">
        <p14:creationId xmlns:p14="http://schemas.microsoft.com/office/powerpoint/2010/main" val="23412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Preparing for elicitation</a:t>
            </a:r>
          </a:p>
        </p:txBody>
      </p:sp>
      <p:sp>
        <p:nvSpPr>
          <p:cNvPr id="3" name="Content Placeholder 2"/>
          <p:cNvSpPr>
            <a:spLocks noGrp="1"/>
          </p:cNvSpPr>
          <p:nvPr>
            <p:ph idx="1"/>
          </p:nvPr>
        </p:nvSpPr>
        <p:spPr>
          <a:xfrm>
            <a:off x="457200" y="3068961"/>
            <a:ext cx="8229600" cy="3377474"/>
          </a:xfrm>
        </p:spPr>
        <p:txBody>
          <a:bodyPr/>
          <a:lstStyle/>
          <a:p>
            <a:r>
              <a:rPr lang="en-US" dirty="0"/>
              <a:t>Plan session scope and agenda </a:t>
            </a:r>
          </a:p>
          <a:p>
            <a:r>
              <a:rPr lang="en-US" dirty="0"/>
              <a:t>Prepare resources </a:t>
            </a:r>
          </a:p>
          <a:p>
            <a:r>
              <a:rPr lang="en-US" dirty="0"/>
              <a:t>Learn about the stakeholders </a:t>
            </a:r>
          </a:p>
          <a:p>
            <a:r>
              <a:rPr lang="en-US" dirty="0"/>
              <a:t>Prepare questions </a:t>
            </a:r>
          </a:p>
          <a:p>
            <a:r>
              <a:rPr lang="en-US" dirty="0"/>
              <a:t>Prepare straw man models </a:t>
            </a:r>
          </a:p>
        </p:txBody>
      </p:sp>
      <p:pic>
        <p:nvPicPr>
          <p:cNvPr id="4" name="Picture 3">
            <a:extLst>
              <a:ext uri="{FF2B5EF4-FFF2-40B4-BE49-F238E27FC236}">
                <a16:creationId xmlns:a16="http://schemas.microsoft.com/office/drawing/2014/main" id="{E7BA199C-73DD-8C4E-BE70-DAC57ED0982B}"/>
              </a:ext>
            </a:extLst>
          </p:cNvPr>
          <p:cNvPicPr>
            <a:picLocks noChangeAspect="1"/>
          </p:cNvPicPr>
          <p:nvPr/>
        </p:nvPicPr>
        <p:blipFill>
          <a:blip r:embed="rId3"/>
          <a:stretch>
            <a:fillRect/>
          </a:stretch>
        </p:blipFill>
        <p:spPr>
          <a:xfrm>
            <a:off x="1047750" y="908720"/>
            <a:ext cx="7048500" cy="1841500"/>
          </a:xfrm>
          <a:prstGeom prst="rect">
            <a:avLst/>
          </a:prstGeom>
        </p:spPr>
      </p:pic>
    </p:spTree>
    <p:extLst>
      <p:ext uri="{BB962C8B-B14F-4D97-AF65-F5344CB8AC3E}">
        <p14:creationId xmlns:p14="http://schemas.microsoft.com/office/powerpoint/2010/main" val="92688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Performing elicitation activities</a:t>
            </a:r>
          </a:p>
        </p:txBody>
      </p:sp>
      <p:sp>
        <p:nvSpPr>
          <p:cNvPr id="3" name="Content Placeholder 2"/>
          <p:cNvSpPr>
            <a:spLocks noGrp="1"/>
          </p:cNvSpPr>
          <p:nvPr>
            <p:ph idx="1"/>
          </p:nvPr>
        </p:nvSpPr>
        <p:spPr/>
        <p:txBody>
          <a:bodyPr/>
          <a:lstStyle/>
          <a:p>
            <a:r>
              <a:rPr lang="en-US"/>
              <a:t>Educate stakeholders </a:t>
            </a:r>
          </a:p>
          <a:p>
            <a:r>
              <a:rPr lang="en-US"/>
              <a:t>Take good notes </a:t>
            </a:r>
          </a:p>
          <a:p>
            <a:r>
              <a:rPr lang="en-US"/>
              <a:t>Exploit the physical space </a:t>
            </a:r>
          </a:p>
        </p:txBody>
      </p:sp>
      <p:pic>
        <p:nvPicPr>
          <p:cNvPr id="4" name="Picture 3"/>
          <p:cNvPicPr>
            <a:picLocks noChangeAspect="1"/>
          </p:cNvPicPr>
          <p:nvPr/>
        </p:nvPicPr>
        <p:blipFill>
          <a:blip r:embed="rId2"/>
          <a:stretch>
            <a:fillRect/>
          </a:stretch>
        </p:blipFill>
        <p:spPr>
          <a:xfrm>
            <a:off x="615866" y="3124089"/>
            <a:ext cx="8201025" cy="2162175"/>
          </a:xfrm>
          <a:prstGeom prst="rect">
            <a:avLst/>
          </a:prstGeom>
        </p:spPr>
      </p:pic>
    </p:spTree>
    <p:extLst>
      <p:ext uri="{BB962C8B-B14F-4D97-AF65-F5344CB8AC3E}">
        <p14:creationId xmlns:p14="http://schemas.microsoft.com/office/powerpoint/2010/main" val="130110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Following up after elicitation</a:t>
            </a:r>
          </a:p>
        </p:txBody>
      </p:sp>
      <p:sp>
        <p:nvSpPr>
          <p:cNvPr id="3" name="Content Placeholder 2"/>
          <p:cNvSpPr>
            <a:spLocks noGrp="1"/>
          </p:cNvSpPr>
          <p:nvPr>
            <p:ph idx="1"/>
          </p:nvPr>
        </p:nvSpPr>
        <p:spPr/>
        <p:txBody>
          <a:bodyPr/>
          <a:lstStyle/>
          <a:p>
            <a:r>
              <a:rPr lang="en-US" dirty="0"/>
              <a:t>Organizing and sharing the notes </a:t>
            </a:r>
          </a:p>
          <a:p>
            <a:r>
              <a:rPr lang="en-US" dirty="0"/>
              <a:t>Documenting open issues </a:t>
            </a:r>
          </a:p>
        </p:txBody>
      </p:sp>
      <p:pic>
        <p:nvPicPr>
          <p:cNvPr id="5" name="Picture 4">
            <a:extLst>
              <a:ext uri="{FF2B5EF4-FFF2-40B4-BE49-F238E27FC236}">
                <a16:creationId xmlns:a16="http://schemas.microsoft.com/office/drawing/2014/main" id="{B17A38B7-2D45-F44D-B1D5-10F1DD681BA1}"/>
              </a:ext>
            </a:extLst>
          </p:cNvPr>
          <p:cNvPicPr>
            <a:picLocks noChangeAspect="1"/>
          </p:cNvPicPr>
          <p:nvPr/>
        </p:nvPicPr>
        <p:blipFill>
          <a:blip r:embed="rId3"/>
          <a:stretch>
            <a:fillRect/>
          </a:stretch>
        </p:blipFill>
        <p:spPr>
          <a:xfrm>
            <a:off x="1691680" y="2132856"/>
            <a:ext cx="6336704" cy="4556010"/>
          </a:xfrm>
          <a:prstGeom prst="rect">
            <a:avLst/>
          </a:prstGeom>
        </p:spPr>
      </p:pic>
    </p:spTree>
    <p:extLst>
      <p:ext uri="{BB962C8B-B14F-4D97-AF65-F5344CB8AC3E}">
        <p14:creationId xmlns:p14="http://schemas.microsoft.com/office/powerpoint/2010/main" val="321994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3698</TotalTime>
  <Words>283</Words>
  <Application>Microsoft Macintosh PowerPoint</Application>
  <PresentationFormat>On-screen Show (4:3)</PresentationFormat>
  <Paragraphs>43</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Session 02_Integration Management</vt:lpstr>
      <vt:lpstr>Software requirements (swr302)</vt:lpstr>
      <vt:lpstr>Overview</vt:lpstr>
      <vt:lpstr>Planning elicitation on your project</vt:lpstr>
      <vt:lpstr>Planning elicitation on your project</vt:lpstr>
      <vt:lpstr>Preparing for elicitation</vt:lpstr>
      <vt:lpstr>Performing elicitation activities</vt:lpstr>
      <vt:lpstr>Following up after elicitation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306</cp:revision>
  <cp:lastPrinted>2021-04-05T14:49:05Z</cp:lastPrinted>
  <dcterms:created xsi:type="dcterms:W3CDTF">2014-07-26T10:22:45Z</dcterms:created>
  <dcterms:modified xsi:type="dcterms:W3CDTF">2021-09-20T20:45:44Z</dcterms:modified>
</cp:coreProperties>
</file>