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96" r:id="rId4"/>
    <p:sldId id="297" r:id="rId5"/>
    <p:sldId id="298" r:id="rId6"/>
    <p:sldId id="295" r:id="rId7"/>
    <p:sldId id="299" r:id="rId8"/>
    <p:sldId id="300" r:id="rId9"/>
    <p:sldId id="302" r:id="rId10"/>
    <p:sldId id="303" r:id="rId11"/>
    <p:sldId id="27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920" autoAdjust="0"/>
  </p:normalViewPr>
  <p:slideViewPr>
    <p:cSldViewPr>
      <p:cViewPr varScale="1">
        <p:scale>
          <a:sx n="87" d="100"/>
          <a:sy n="87" d="100"/>
        </p:scale>
        <p:origin x="22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user role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put that goal that the user role wants to achieve =&gt; feature to implement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 put the reason why the user role wants this goal (can be omitted if the benefits are clear and generally known)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1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8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UNDERSTANDING USER REQUIREMENTS (chapter 08)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28AE-BBBA-9845-B479-737F952F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 case approach</a:t>
            </a:r>
            <a:br>
              <a:rPr lang="en-US" dirty="0"/>
            </a:br>
            <a:r>
              <a:rPr lang="en-US" sz="3100" i="1" dirty="0"/>
              <a:t>Outline the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E815-FB2D-C840-B62C-3BB868BF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Outline all the basic flows first</a:t>
            </a:r>
          </a:p>
          <a:p>
            <a:pPr lvl="1"/>
            <a:r>
              <a:rPr lang="en-US" dirty="0"/>
              <a:t>Basic flow is the most common path</a:t>
            </a:r>
          </a:p>
          <a:p>
            <a:pPr lvl="1"/>
            <a:r>
              <a:rPr lang="en-US" dirty="0"/>
              <a:t>What event starts the use case?</a:t>
            </a:r>
          </a:p>
          <a:p>
            <a:pPr lvl="1"/>
            <a:r>
              <a:rPr lang="en-US" dirty="0"/>
              <a:t>How does the use case end?</a:t>
            </a:r>
          </a:p>
          <a:p>
            <a:pPr lvl="1"/>
            <a:r>
              <a:rPr lang="en-US" dirty="0"/>
              <a:t>How does the use case repeat some behavior?</a:t>
            </a:r>
          </a:p>
          <a:p>
            <a:r>
              <a:rPr lang="en-US" dirty="0"/>
              <a:t>Outline alternate flows</a:t>
            </a:r>
          </a:p>
          <a:p>
            <a:pPr lvl="1"/>
            <a:r>
              <a:rPr lang="en-US" dirty="0"/>
              <a:t>Are there optional situations?</a:t>
            </a:r>
          </a:p>
          <a:p>
            <a:pPr lvl="1"/>
            <a:r>
              <a:rPr lang="en-US" dirty="0"/>
              <a:t>What odd cases might happen?</a:t>
            </a:r>
          </a:p>
          <a:p>
            <a:pPr lvl="1"/>
            <a:r>
              <a:rPr lang="en-US" dirty="0"/>
              <a:t>What variants might happen?</a:t>
            </a:r>
          </a:p>
          <a:p>
            <a:pPr lvl="1"/>
            <a:r>
              <a:rPr lang="en-US" dirty="0"/>
              <a:t>What may go wrong?</a:t>
            </a:r>
          </a:p>
          <a:p>
            <a:pPr lvl="1"/>
            <a:r>
              <a:rPr lang="en-US" dirty="0"/>
              <a:t>What may not happen?</a:t>
            </a:r>
          </a:p>
          <a:p>
            <a:pPr lvl="1"/>
            <a:r>
              <a:rPr lang="en-US" dirty="0"/>
              <a:t>What kind of resources can be blocked?</a:t>
            </a:r>
          </a:p>
        </p:txBody>
      </p:sp>
    </p:spTree>
    <p:extLst>
      <p:ext uri="{BB962C8B-B14F-4D97-AF65-F5344CB8AC3E}">
        <p14:creationId xmlns:p14="http://schemas.microsoft.com/office/powerpoint/2010/main" val="234532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138-FDDD-3943-B330-86CBD8C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53F-29BA-E245-8E0C-1F974CB0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describes a sequence of interactions between a system and an external actor that results in the actor being able to achieve some outcome of value</a:t>
            </a:r>
          </a:p>
          <a:p>
            <a:r>
              <a:rPr lang="en-US" dirty="0"/>
              <a:t>The names of use cases are always written in the form of a verb followed by an object. </a:t>
            </a:r>
          </a:p>
          <a:p>
            <a:r>
              <a:rPr lang="en-US" dirty="0"/>
              <a:t>Select strong, descriptive names to make it evident from the name that the use case will deliver something valuable for some user</a:t>
            </a:r>
          </a:p>
        </p:txBody>
      </p:sp>
    </p:spTree>
    <p:extLst>
      <p:ext uri="{BB962C8B-B14F-4D97-AF65-F5344CB8AC3E}">
        <p14:creationId xmlns:p14="http://schemas.microsoft.com/office/powerpoint/2010/main" val="10836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138-FDDD-3943-B330-86CBD8C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53F-29BA-E245-8E0C-1F974CB0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652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use cases from various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5CB2C-C0CF-D746-B5B2-8394918A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8339949" cy="455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138-FDDD-3943-B330-86CBD8C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53F-29BA-E245-8E0C-1F974CB0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19486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used on agile development projects, a user story is a “short, simple description of a feature told from the perspective of the person who desires the new capability, usually a user or customer of the system”</a:t>
            </a:r>
          </a:p>
          <a:p>
            <a:pPr marL="0" indent="0">
              <a:buNone/>
            </a:pPr>
            <a:r>
              <a:rPr lang="en-US" dirty="0"/>
              <a:t>User stories often are written according to the following template, although other styles also are used:</a:t>
            </a:r>
          </a:p>
          <a:p>
            <a:pPr marL="0" indent="0" algn="ctr">
              <a:buNone/>
            </a:pPr>
            <a:r>
              <a:rPr lang="en-US" b="1" i="1" dirty="0"/>
              <a:t>As a &lt;type of user&gt;, I want &lt;some goal&gt; so that &lt;some reason&gt;.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9B201-EFE4-C74E-A35A-65566B66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933057"/>
            <a:ext cx="77089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8FD93-4E1C-1E46-990A-70AA46AA2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39" y="2924942"/>
            <a:ext cx="7747077" cy="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4138-FDDD-3943-B330-86CBD8C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53F-29BA-E245-8E0C-1F974CB0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3086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Both are focused on understanding what different types of users need to accomplish through interactions with a software system</a:t>
            </a:r>
          </a:p>
          <a:p>
            <a:pPr marL="0" indent="0">
              <a:buNone/>
            </a:pPr>
            <a:r>
              <a:rPr lang="en-US" sz="2800" dirty="0"/>
              <a:t>However, the two processes move in different directions from these similar starting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03CBD-3DD4-E04A-9CAA-ED2BB45F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6912768" cy="32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4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A29-0BEC-2242-BFDA-869473A8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case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44DC-BF3A-674E-B987-BDD39F3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4108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Questions to consider</a:t>
            </a:r>
          </a:p>
          <a:p>
            <a:pPr lvl="1"/>
            <a:r>
              <a:rPr lang="en-US" dirty="0"/>
              <a:t>What will the actor use the system for?</a:t>
            </a:r>
          </a:p>
          <a:p>
            <a:pPr lvl="1"/>
            <a:r>
              <a:rPr lang="en-US" dirty="0"/>
              <a:t>Will the actor create, store, change, remove, or read data in the system?</a:t>
            </a:r>
          </a:p>
          <a:p>
            <a:pPr lvl="1"/>
            <a:r>
              <a:rPr lang="en-US" dirty="0"/>
              <a:t>Will the actor need to inform the system about external events or changes?</a:t>
            </a:r>
          </a:p>
          <a:p>
            <a:pPr lvl="1"/>
            <a:r>
              <a:rPr lang="en-US" dirty="0"/>
              <a:t>Will the actor need to be informed about certain occurrences in the system?</a:t>
            </a:r>
          </a:p>
          <a:p>
            <a:r>
              <a:rPr lang="en-US" dirty="0"/>
              <a:t>Provide a brief description that elaborates the intent of the use case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9F431E4-D31A-ED47-9C99-F19458D26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40" y="4797152"/>
            <a:ext cx="7607300" cy="156966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i="1">
                <a:solidFill>
                  <a:srgbClr val="280099"/>
                </a:solidFill>
              </a:rPr>
              <a:t>Program Vacation Setting</a:t>
            </a:r>
          </a:p>
          <a:p>
            <a:r>
              <a:rPr lang="en-US" sz="2400" i="1">
                <a:solidFill>
                  <a:srgbClr val="280099"/>
                </a:solidFill>
              </a:rPr>
              <a:t>Actor(s): Homeowner/programmer</a:t>
            </a:r>
          </a:p>
          <a:p>
            <a:r>
              <a:rPr lang="en-US" sz="2400" i="1">
                <a:solidFill>
                  <a:srgbClr val="280099"/>
                </a:solidFill>
              </a:rPr>
              <a:t>Description: Homeowner/programmer sets lighting and alarm options for an extended stay away from home</a:t>
            </a:r>
          </a:p>
        </p:txBody>
      </p:sp>
    </p:spTree>
    <p:extLst>
      <p:ext uri="{BB962C8B-B14F-4D97-AF65-F5344CB8AC3E}">
        <p14:creationId xmlns:p14="http://schemas.microsoft.com/office/powerpoint/2010/main" val="8141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A29-0BEC-2242-BFDA-869473A8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 case approach</a:t>
            </a:r>
            <a:br>
              <a:rPr lang="en-US" dirty="0"/>
            </a:br>
            <a:r>
              <a:rPr lang="en-US" sz="3100" i="1" dirty="0"/>
              <a:t>The </a:t>
            </a:r>
            <a:r>
              <a:rPr lang="en-US" sz="3100" dirty="0"/>
              <a:t>s</a:t>
            </a:r>
            <a:r>
              <a:rPr lang="en-US" sz="3100" i="1" dirty="0"/>
              <a:t>ystem actors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44DC-BF3A-674E-B987-BDD39F3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70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actor is a person (or sometimes another software system or a hardware device) that interacts with the system to perform a use case</a:t>
            </a:r>
          </a:p>
          <a:p>
            <a:pPr lvl="1"/>
            <a:r>
              <a:rPr lang="en-US" dirty="0"/>
              <a:t>Who (or what) is notified when something occurs within the system?</a:t>
            </a:r>
          </a:p>
          <a:p>
            <a:pPr lvl="1"/>
            <a:r>
              <a:rPr lang="en-US" dirty="0"/>
              <a:t>Who (or what) provides information or services to the system?</a:t>
            </a:r>
          </a:p>
          <a:p>
            <a:pPr lvl="1"/>
            <a:r>
              <a:rPr lang="en-US" dirty="0"/>
              <a:t>Who (or what) helps the system respond to and complete a task?</a:t>
            </a:r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Students are actors on EduNext system</a:t>
            </a:r>
          </a:p>
          <a:p>
            <a:pPr lvl="1"/>
            <a:r>
              <a:rPr lang="en-US" dirty="0"/>
              <a:t>Authors are actors on a word processing system</a:t>
            </a:r>
          </a:p>
          <a:p>
            <a:r>
              <a:rPr lang="en-US" dirty="0"/>
              <a:t>Other systems or applications</a:t>
            </a:r>
          </a:p>
          <a:p>
            <a:pPr lvl="1"/>
            <a:r>
              <a:rPr lang="en-US" dirty="0"/>
              <a:t>The EduNext system is the actor of the FAP system.</a:t>
            </a:r>
          </a:p>
          <a:p>
            <a:r>
              <a:rPr lang="en-US" dirty="0"/>
              <a:t>A device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Printer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EAF8C-691F-214C-B367-185FEC53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429000"/>
            <a:ext cx="936104" cy="15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4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A29-0BEC-2242-BFDA-869473A8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 case approach</a:t>
            </a:r>
            <a:br>
              <a:rPr lang="en-US" dirty="0"/>
            </a:br>
            <a:r>
              <a:rPr lang="en-US" sz="3100" i="1" dirty="0"/>
              <a:t>The use case diagrams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44DC-BF3A-674E-B987-BDD39F3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580232" cy="9706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/>
              <a:t>The diagrams provide a high-level visual representation of the user requirements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9BD369-B979-2840-AA28-0E40A505589C}"/>
              </a:ext>
            </a:extLst>
          </p:cNvPr>
          <p:cNvSpPr txBox="1">
            <a:spLocks/>
          </p:cNvSpPr>
          <p:nvPr/>
        </p:nvSpPr>
        <p:spPr>
          <a:xfrm>
            <a:off x="457200" y="1946967"/>
            <a:ext cx="3322712" cy="424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7488" indent="-217488"/>
            <a:r>
              <a:rPr lang="en-US" sz="2400" dirty="0"/>
              <a:t>The primary actor initiates the use case and derives the main value from it</a:t>
            </a:r>
          </a:p>
          <a:p>
            <a:pPr marL="217488" indent="-217488"/>
            <a:r>
              <a:rPr lang="en-US" sz="2400" dirty="0"/>
              <a:t>An arrow goes from a use case to a secondary actor, who participates somehow in the successful execution of the use case.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861CC5-8D54-DB4E-A072-AA53EF3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3888" y="1632545"/>
            <a:ext cx="5255236" cy="42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28AE-BBBA-9845-B479-737F952F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 case approach</a:t>
            </a:r>
            <a:br>
              <a:rPr lang="en-US" dirty="0"/>
            </a:br>
            <a:r>
              <a:rPr lang="en-US" sz="3100" i="1" dirty="0"/>
              <a:t>The use case specification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E815-FB2D-C840-B62C-3BB868BF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Mandatory elements</a:t>
            </a:r>
          </a:p>
          <a:p>
            <a:pPr lvl="1"/>
            <a:r>
              <a:rPr lang="en-US" dirty="0"/>
              <a:t>Name – Unique and descriptive</a:t>
            </a:r>
          </a:p>
          <a:p>
            <a:pPr lvl="1"/>
            <a:r>
              <a:rPr lang="en-US" dirty="0"/>
              <a:t>Brief description – Paragraph describing purpose</a:t>
            </a:r>
          </a:p>
          <a:p>
            <a:pPr lvl="1"/>
            <a:r>
              <a:rPr lang="en-US" dirty="0"/>
              <a:t>Actors – List all actors that interact with this use case</a:t>
            </a:r>
          </a:p>
          <a:p>
            <a:pPr lvl="1"/>
            <a:r>
              <a:rPr lang="en-US" dirty="0"/>
              <a:t>Flow of events – Basic flow and Alternate flows</a:t>
            </a:r>
          </a:p>
          <a:p>
            <a:r>
              <a:rPr lang="en-US" sz="3000" dirty="0"/>
              <a:t>Optional elements</a:t>
            </a:r>
          </a:p>
          <a:p>
            <a:pPr lvl="1"/>
            <a:r>
              <a:rPr lang="en-US" dirty="0"/>
              <a:t>Pre-conditions – conditions that must be present in order for a use case to start</a:t>
            </a:r>
          </a:p>
          <a:p>
            <a:pPr lvl="1"/>
            <a:r>
              <a:rPr lang="en-US" dirty="0"/>
              <a:t>Post-condition – state of the system after a use case has run its course</a:t>
            </a:r>
          </a:p>
          <a:p>
            <a:pPr lvl="1"/>
            <a:r>
              <a:rPr lang="en-US" dirty="0"/>
              <a:t>System or subsystem – level of use case. System causes multiple subsystems to interact</a:t>
            </a:r>
          </a:p>
          <a:p>
            <a:pPr lvl="1"/>
            <a:r>
              <a:rPr lang="en-US" dirty="0"/>
              <a:t>Other stakeholder – non users</a:t>
            </a:r>
          </a:p>
          <a:p>
            <a:pPr lvl="1"/>
            <a:r>
              <a:rPr lang="en-US" dirty="0"/>
              <a:t>Special requirements – performance or throughput</a:t>
            </a:r>
          </a:p>
        </p:txBody>
      </p:sp>
    </p:spTree>
    <p:extLst>
      <p:ext uri="{BB962C8B-B14F-4D97-AF65-F5344CB8AC3E}">
        <p14:creationId xmlns:p14="http://schemas.microsoft.com/office/powerpoint/2010/main" val="274360942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4013</TotalTime>
  <Words>720</Words>
  <Application>Microsoft Macintosh PowerPoint</Application>
  <PresentationFormat>On-screen Show (4:3)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Session 02_Integration Management</vt:lpstr>
      <vt:lpstr>Software requirements (swr302)</vt:lpstr>
      <vt:lpstr>Use cases and user stories</vt:lpstr>
      <vt:lpstr>Use cases and user stories</vt:lpstr>
      <vt:lpstr>Use cases and user stories</vt:lpstr>
      <vt:lpstr>Use cases and user stories</vt:lpstr>
      <vt:lpstr>The use case approach</vt:lpstr>
      <vt:lpstr>The use case approach The system actors</vt:lpstr>
      <vt:lpstr>The use case approach The use case diagrams</vt:lpstr>
      <vt:lpstr>The use case approach The use case specification </vt:lpstr>
      <vt:lpstr>The use case approach Outline the use cases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320</cp:revision>
  <cp:lastPrinted>2021-04-05T14:49:05Z</cp:lastPrinted>
  <dcterms:created xsi:type="dcterms:W3CDTF">2014-07-26T10:22:45Z</dcterms:created>
  <dcterms:modified xsi:type="dcterms:W3CDTF">2021-09-20T20:47:59Z</dcterms:modified>
</cp:coreProperties>
</file>