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94" r:id="rId3"/>
    <p:sldId id="304" r:id="rId4"/>
    <p:sldId id="295" r:id="rId5"/>
    <p:sldId id="262" r:id="rId6"/>
    <p:sldId id="264" r:id="rId7"/>
    <p:sldId id="265" r:id="rId8"/>
    <p:sldId id="266" r:id="rId9"/>
    <p:sldId id="274"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920" autoAdjust="0"/>
  </p:normalViewPr>
  <p:slideViewPr>
    <p:cSldViewPr>
      <p:cViewPr varScale="1">
        <p:scale>
          <a:sx n="87" d="100"/>
          <a:sy n="87" d="100"/>
        </p:scale>
        <p:origin x="2264" y="192"/>
      </p:cViewPr>
      <p:guideLst>
        <p:guide orient="horz" pos="2160"/>
        <p:guide pos="2880"/>
      </p:guideLst>
    </p:cSldViewPr>
  </p:slideViewPr>
  <p:notesTextViewPr>
    <p:cViewPr>
      <p:scale>
        <a:sx n="1" d="1"/>
        <a:sy n="1" d="1"/>
      </p:scale>
      <p:origin x="0" y="-21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9/22/21</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22/09/2021</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Taxanomy</a:t>
            </a:r>
            <a:r>
              <a:rPr lang="en-US" dirty="0"/>
              <a:t>: </a:t>
            </a:r>
            <a:r>
              <a:rPr lang="en-US" dirty="0" err="1"/>
              <a:t>phân</a:t>
            </a:r>
            <a:r>
              <a:rPr lang="en-US" dirty="0"/>
              <a:t> </a:t>
            </a:r>
            <a:r>
              <a:rPr lang="en-US" dirty="0" err="1"/>
              <a:t>loại</a:t>
            </a:r>
            <a:endParaRPr lang="en-US" dirty="0"/>
          </a:p>
          <a:p>
            <a:r>
              <a:rPr lang="en-US" i="1" dirty="0"/>
              <a:t>0/ Facts </a:t>
            </a:r>
            <a:r>
              <a:rPr lang="en-US" dirty="0"/>
              <a:t>are simply statements that are true about the business at a specified point in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1/ A constraint </a:t>
            </a:r>
            <a:r>
              <a:rPr lang="en-US" dirty="0"/>
              <a:t>is a statement that restricts the actions that the system or its users are allowed to perform. Someone describing a constraining business rule might say that certain actions </a:t>
            </a:r>
            <a:r>
              <a:rPr lang="en-US" i="1" dirty="0"/>
              <a:t>must </a:t>
            </a:r>
            <a:r>
              <a:rPr lang="en-US" dirty="0"/>
              <a:t>or </a:t>
            </a:r>
            <a:r>
              <a:rPr lang="en-US" i="1" dirty="0"/>
              <a:t>must not </a:t>
            </a:r>
            <a:r>
              <a:rPr lang="en-US" dirty="0"/>
              <a:t>or </a:t>
            </a:r>
            <a:r>
              <a:rPr lang="en-US" i="1" dirty="0"/>
              <a:t>may not </a:t>
            </a:r>
            <a:r>
              <a:rPr lang="en-US" dirty="0"/>
              <a:t>be performed, or that </a:t>
            </a:r>
            <a:r>
              <a:rPr lang="en-US" i="1" dirty="0"/>
              <a:t>only </a:t>
            </a:r>
            <a:r>
              <a:rPr lang="en-US" dirty="0"/>
              <a:t>certain people or roles can perform particular actions.</a:t>
            </a:r>
          </a:p>
          <a:p>
            <a:r>
              <a:rPr lang="en-US" sz="1200" dirty="0"/>
              <a:t>2/ A rule that triggers some activity if specific conditions are true is an </a:t>
            </a:r>
            <a:r>
              <a:rPr lang="en-US" sz="1200" i="1" dirty="0"/>
              <a:t>action enabler</a:t>
            </a:r>
            <a:r>
              <a:rPr lang="en-US" sz="1200" dirty="0"/>
              <a:t>. A person could perform the activity in a manual process. Alternatively, the rule might lead to specifying software functionality that makes an application exhibit the correct behavior when the system detects the triggering 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Sometimes called </a:t>
            </a:r>
            <a:r>
              <a:rPr lang="en-US" i="1" dirty="0"/>
              <a:t>inferred knowledge </a:t>
            </a:r>
            <a:r>
              <a:rPr lang="en-US" dirty="0"/>
              <a:t>or a </a:t>
            </a:r>
            <a:r>
              <a:rPr lang="en-US" i="1" dirty="0"/>
              <a:t>derived fact</a:t>
            </a:r>
            <a:r>
              <a:rPr lang="en-US" dirty="0"/>
              <a:t>, an </a:t>
            </a:r>
            <a:r>
              <a:rPr lang="en-US" i="1" dirty="0"/>
              <a:t>inference </a:t>
            </a:r>
            <a:r>
              <a:rPr lang="en-US" dirty="0"/>
              <a:t>creates a new fact from other facts. Inferences are often written in the “if/then” pattern also found in action-enabling business rules,</a:t>
            </a:r>
            <a:br>
              <a:rPr lang="en-US" dirty="0"/>
            </a:br>
            <a:r>
              <a:rPr lang="en-US" dirty="0"/>
              <a:t>but the “then” clause of an inference simply provides a piece of knowledge, not an action to be taken.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US" i="1" dirty="0"/>
              <a:t>Computations </a:t>
            </a:r>
            <a:r>
              <a:rPr lang="en-US" dirty="0"/>
              <a:t>that transform existing data into new data by using specific mathematical formulas or algorithms. Many computations follow rules that are external to the enterprise, such as income tax withholding formulas.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345495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22/09/2021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701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7" name="Rectangle 1056">
            <a:extLst>
              <a:ext uri="{FF2B5EF4-FFF2-40B4-BE49-F238E27FC236}">
                <a16:creationId xmlns:a16="http://schemas.microsoft.com/office/drawing/2014/main" id="{6D8897F3-98FC-2A45-A0E4-6D26C45C0FFD}"/>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9</a:t>
            </a:r>
          </a:p>
        </p:txBody>
      </p:sp>
      <p:cxnSp>
        <p:nvCxnSpPr>
          <p:cNvPr id="8" name="Straight Connector 7">
            <a:extLst>
              <a:ext uri="{FF2B5EF4-FFF2-40B4-BE49-F238E27FC236}">
                <a16:creationId xmlns:a16="http://schemas.microsoft.com/office/drawing/2014/main" id="{D67D2D00-8E77-AA4D-BAA9-82CD17AAF191}"/>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22/09/2021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22/09/2021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requirements (swr302)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b="1" i="1" cap="all" dirty="0">
                <a:solidFill>
                  <a:srgbClr val="0070C0"/>
                </a:solidFill>
              </a:rPr>
              <a:t>Playing By the Rules (chapter 09)</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4138-FDDD-3943-B330-86CBD8C1CDF6}"/>
              </a:ext>
            </a:extLst>
          </p:cNvPr>
          <p:cNvSpPr>
            <a:spLocks noGrp="1"/>
          </p:cNvSpPr>
          <p:nvPr>
            <p:ph type="title"/>
          </p:nvPr>
        </p:nvSpPr>
        <p:spPr/>
        <p:txBody>
          <a:bodyPr/>
          <a:lstStyle/>
          <a:p>
            <a:r>
              <a:rPr lang="en-US" dirty="0"/>
              <a:t>Business rules overview</a:t>
            </a:r>
          </a:p>
        </p:txBody>
      </p:sp>
      <p:sp>
        <p:nvSpPr>
          <p:cNvPr id="3" name="Content Placeholder 2">
            <a:extLst>
              <a:ext uri="{FF2B5EF4-FFF2-40B4-BE49-F238E27FC236}">
                <a16:creationId xmlns:a16="http://schemas.microsoft.com/office/drawing/2014/main" id="{6803353F-29BA-E245-8E0C-1F974CB07CF5}"/>
              </a:ext>
            </a:extLst>
          </p:cNvPr>
          <p:cNvSpPr>
            <a:spLocks noGrp="1"/>
          </p:cNvSpPr>
          <p:nvPr>
            <p:ph idx="1"/>
          </p:nvPr>
        </p:nvSpPr>
        <p:spPr>
          <a:xfrm>
            <a:off x="457200" y="976313"/>
            <a:ext cx="8229600" cy="1444575"/>
          </a:xfrm>
        </p:spPr>
        <p:txBody>
          <a:bodyPr>
            <a:normAutofit fontScale="77500" lnSpcReduction="20000"/>
          </a:bodyPr>
          <a:lstStyle/>
          <a:p>
            <a:r>
              <a:rPr lang="en-US" dirty="0"/>
              <a:t>Business rules include policies, laws, and industry standards that an organization’s operation must comply.</a:t>
            </a:r>
          </a:p>
          <a:p>
            <a:r>
              <a:rPr lang="en-US" dirty="0"/>
              <a:t>How business rules can influence various types of software requirements</a:t>
            </a:r>
          </a:p>
        </p:txBody>
      </p:sp>
      <p:pic>
        <p:nvPicPr>
          <p:cNvPr id="4" name="Picture 3">
            <a:extLst>
              <a:ext uri="{FF2B5EF4-FFF2-40B4-BE49-F238E27FC236}">
                <a16:creationId xmlns:a16="http://schemas.microsoft.com/office/drawing/2014/main" id="{C913229A-DEA7-BC4E-BF6E-4BF892A831AA}"/>
              </a:ext>
            </a:extLst>
          </p:cNvPr>
          <p:cNvPicPr>
            <a:picLocks noChangeAspect="1"/>
          </p:cNvPicPr>
          <p:nvPr/>
        </p:nvPicPr>
        <p:blipFill>
          <a:blip r:embed="rId2"/>
          <a:stretch>
            <a:fillRect/>
          </a:stretch>
        </p:blipFill>
        <p:spPr>
          <a:xfrm>
            <a:off x="907068" y="2420888"/>
            <a:ext cx="7582771" cy="3240360"/>
          </a:xfrm>
          <a:prstGeom prst="rect">
            <a:avLst/>
          </a:prstGeom>
        </p:spPr>
      </p:pic>
    </p:spTree>
    <p:extLst>
      <p:ext uri="{BB962C8B-B14F-4D97-AF65-F5344CB8AC3E}">
        <p14:creationId xmlns:p14="http://schemas.microsoft.com/office/powerpoint/2010/main" val="108363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4138-FDDD-3943-B330-86CBD8C1CDF6}"/>
              </a:ext>
            </a:extLst>
          </p:cNvPr>
          <p:cNvSpPr>
            <a:spLocks noGrp="1"/>
          </p:cNvSpPr>
          <p:nvPr>
            <p:ph type="title"/>
          </p:nvPr>
        </p:nvSpPr>
        <p:spPr/>
        <p:txBody>
          <a:bodyPr/>
          <a:lstStyle/>
          <a:p>
            <a:r>
              <a:rPr lang="en-US" dirty="0"/>
              <a:t>Business rules overview</a:t>
            </a:r>
          </a:p>
        </p:txBody>
      </p:sp>
      <p:sp>
        <p:nvSpPr>
          <p:cNvPr id="3" name="Content Placeholder 2">
            <a:extLst>
              <a:ext uri="{FF2B5EF4-FFF2-40B4-BE49-F238E27FC236}">
                <a16:creationId xmlns:a16="http://schemas.microsoft.com/office/drawing/2014/main" id="{6803353F-29BA-E245-8E0C-1F974CB07CF5}"/>
              </a:ext>
            </a:extLst>
          </p:cNvPr>
          <p:cNvSpPr>
            <a:spLocks noGrp="1"/>
          </p:cNvSpPr>
          <p:nvPr>
            <p:ph idx="1"/>
          </p:nvPr>
        </p:nvSpPr>
        <p:spPr>
          <a:xfrm>
            <a:off x="457200" y="976313"/>
            <a:ext cx="8229600" cy="5405015"/>
          </a:xfrm>
        </p:spPr>
        <p:txBody>
          <a:bodyPr>
            <a:normAutofit lnSpcReduction="10000"/>
          </a:bodyPr>
          <a:lstStyle/>
          <a:p>
            <a:pPr indent="-173038"/>
            <a:r>
              <a:rPr lang="en-US" dirty="0"/>
              <a:t>A business </a:t>
            </a:r>
            <a:r>
              <a:rPr lang="en-US" i="1" dirty="0"/>
              <a:t>requirement </a:t>
            </a:r>
            <a:r>
              <a:rPr lang="en-US" dirty="0"/>
              <a:t>states a desirable outcome or a high-level objective of the organization that builds or procures a software solution</a:t>
            </a:r>
          </a:p>
          <a:p>
            <a:pPr indent="-173038"/>
            <a:r>
              <a:rPr lang="en-US" dirty="0"/>
              <a:t>A business </a:t>
            </a:r>
            <a:r>
              <a:rPr lang="en-US" i="1" dirty="0"/>
              <a:t>process </a:t>
            </a:r>
            <a:r>
              <a:rPr lang="en-US" dirty="0"/>
              <a:t>describes a series of activities that transform inputs into outputs to achieve a specific result </a:t>
            </a:r>
          </a:p>
          <a:p>
            <a:pPr indent="-173038"/>
            <a:r>
              <a:rPr lang="en-US" dirty="0"/>
              <a:t>Business </a:t>
            </a:r>
            <a:r>
              <a:rPr lang="en-US" i="1" dirty="0"/>
              <a:t>rules </a:t>
            </a:r>
            <a:r>
              <a:rPr lang="en-US" dirty="0"/>
              <a:t>influence business processes by establishing vocabulary, imposing restrictions, triggering actions, and governing how computations are carried out</a:t>
            </a:r>
          </a:p>
        </p:txBody>
      </p:sp>
    </p:spTree>
    <p:extLst>
      <p:ext uri="{BB962C8B-B14F-4D97-AF65-F5344CB8AC3E}">
        <p14:creationId xmlns:p14="http://schemas.microsoft.com/office/powerpoint/2010/main" val="392214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9A29-0BEC-2242-BFDA-869473A80E83}"/>
              </a:ext>
            </a:extLst>
          </p:cNvPr>
          <p:cNvSpPr>
            <a:spLocks noGrp="1"/>
          </p:cNvSpPr>
          <p:nvPr>
            <p:ph type="title"/>
          </p:nvPr>
        </p:nvSpPr>
        <p:spPr/>
        <p:txBody>
          <a:bodyPr>
            <a:normAutofit/>
          </a:bodyPr>
          <a:lstStyle/>
          <a:p>
            <a:r>
              <a:rPr lang="en-US" dirty="0"/>
              <a:t>A business rules taxonomy</a:t>
            </a:r>
          </a:p>
        </p:txBody>
      </p:sp>
      <p:sp>
        <p:nvSpPr>
          <p:cNvPr id="3" name="Content Placeholder 2">
            <a:extLst>
              <a:ext uri="{FF2B5EF4-FFF2-40B4-BE49-F238E27FC236}">
                <a16:creationId xmlns:a16="http://schemas.microsoft.com/office/drawing/2014/main" id="{AC0F44DC-BF3A-674E-B987-BDD39F3E658E}"/>
              </a:ext>
            </a:extLst>
          </p:cNvPr>
          <p:cNvSpPr>
            <a:spLocks noGrp="1"/>
          </p:cNvSpPr>
          <p:nvPr>
            <p:ph idx="1"/>
          </p:nvPr>
        </p:nvSpPr>
        <p:spPr>
          <a:xfrm>
            <a:off x="457200" y="976313"/>
            <a:ext cx="8229600" cy="4108871"/>
          </a:xfrm>
        </p:spPr>
        <p:txBody>
          <a:bodyPr>
            <a:normAutofit fontScale="92500" lnSpcReduction="20000"/>
          </a:bodyPr>
          <a:lstStyle/>
          <a:p>
            <a:r>
              <a:rPr lang="en-US" dirty="0"/>
              <a:t>Definition:</a:t>
            </a:r>
          </a:p>
          <a:p>
            <a:pPr lvl="1"/>
            <a:r>
              <a:rPr lang="en-US" dirty="0"/>
              <a:t>From the business perspective: “A business rule is guidance that there is an obligation concerning conduct, action, practice, or procedure within a particular activity or sphere”</a:t>
            </a:r>
          </a:p>
          <a:p>
            <a:pPr lvl="1"/>
            <a:r>
              <a:rPr lang="en-US" dirty="0"/>
              <a:t>From the information system perspective: “A business rule is a statement that defines or constrains some aspect of the business. It is intended to assert business structure or to control or influence the behavior of the business“</a:t>
            </a:r>
          </a:p>
          <a:p>
            <a:r>
              <a:rPr lang="en-US" dirty="0"/>
              <a:t>A simple business rule taxonomy</a:t>
            </a:r>
          </a:p>
        </p:txBody>
      </p:sp>
      <p:pic>
        <p:nvPicPr>
          <p:cNvPr id="6" name="Picture 5">
            <a:extLst>
              <a:ext uri="{FF2B5EF4-FFF2-40B4-BE49-F238E27FC236}">
                <a16:creationId xmlns:a16="http://schemas.microsoft.com/office/drawing/2014/main" id="{D146FE63-55C0-9D44-8D83-A73B587142A6}"/>
              </a:ext>
            </a:extLst>
          </p:cNvPr>
          <p:cNvPicPr>
            <a:picLocks noChangeAspect="1"/>
          </p:cNvPicPr>
          <p:nvPr/>
        </p:nvPicPr>
        <p:blipFill>
          <a:blip r:embed="rId3"/>
          <a:stretch>
            <a:fillRect/>
          </a:stretch>
        </p:blipFill>
        <p:spPr>
          <a:xfrm>
            <a:off x="906298" y="4869160"/>
            <a:ext cx="7780501" cy="1368152"/>
          </a:xfrm>
          <a:prstGeom prst="rect">
            <a:avLst/>
          </a:prstGeom>
        </p:spPr>
      </p:pic>
    </p:spTree>
    <p:extLst>
      <p:ext uri="{BB962C8B-B14F-4D97-AF65-F5344CB8AC3E}">
        <p14:creationId xmlns:p14="http://schemas.microsoft.com/office/powerpoint/2010/main" val="81414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Documenting business rules</a:t>
            </a:r>
          </a:p>
        </p:txBody>
      </p:sp>
      <p:pic>
        <p:nvPicPr>
          <p:cNvPr id="4" name="Picture 3"/>
          <p:cNvPicPr>
            <a:picLocks noChangeAspect="1"/>
          </p:cNvPicPr>
          <p:nvPr/>
        </p:nvPicPr>
        <p:blipFill>
          <a:blip r:embed="rId2"/>
          <a:stretch>
            <a:fillRect/>
          </a:stretch>
        </p:blipFill>
        <p:spPr>
          <a:xfrm>
            <a:off x="836996" y="1364530"/>
            <a:ext cx="7699171" cy="2882900"/>
          </a:xfrm>
          <a:prstGeom prst="rect">
            <a:avLst/>
          </a:prstGeom>
        </p:spPr>
      </p:pic>
      <p:sp>
        <p:nvSpPr>
          <p:cNvPr id="3" name="TextBox 2"/>
          <p:cNvSpPr txBox="1"/>
          <p:nvPr/>
        </p:nvSpPr>
        <p:spPr>
          <a:xfrm>
            <a:off x="836997" y="4543720"/>
            <a:ext cx="7699170" cy="1754326"/>
          </a:xfrm>
          <a:prstGeom prst="rect">
            <a:avLst/>
          </a:prstGeom>
          <a:noFill/>
        </p:spPr>
        <p:txBody>
          <a:bodyPr wrap="square" rtlCol="0">
            <a:spAutoFit/>
          </a:bodyPr>
          <a:lstStyle/>
          <a:p>
            <a:r>
              <a:rPr lang="en-US" dirty="0"/>
              <a:t>The “Static or dynamic” column indicates how likely the rule is to change</a:t>
            </a:r>
            <a:br>
              <a:rPr lang="en-US" dirty="0"/>
            </a:br>
            <a:r>
              <a:rPr lang="en-US" dirty="0"/>
              <a:t>over time. This information is helpful to developers. If they know that certain rules are subject to periodic change, they can structure the software to make the affected functionality or data easy to update. </a:t>
            </a:r>
            <a:br>
              <a:rPr lang="en-US" dirty="0"/>
            </a:br>
            <a:br>
              <a:rPr lang="en-US" dirty="0"/>
            </a:br>
            <a:endParaRPr lang="en-US" dirty="0"/>
          </a:p>
        </p:txBody>
      </p:sp>
    </p:spTree>
    <p:extLst>
      <p:ext uri="{BB962C8B-B14F-4D97-AF65-F5344CB8AC3E}">
        <p14:creationId xmlns:p14="http://schemas.microsoft.com/office/powerpoint/2010/main" val="17979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Discovering business rules</a:t>
            </a:r>
          </a:p>
        </p:txBody>
      </p:sp>
      <p:pic>
        <p:nvPicPr>
          <p:cNvPr id="3" name="Picture 2"/>
          <p:cNvPicPr>
            <a:picLocks noChangeAspect="1"/>
          </p:cNvPicPr>
          <p:nvPr/>
        </p:nvPicPr>
        <p:blipFill>
          <a:blip r:embed="rId2"/>
          <a:stretch>
            <a:fillRect/>
          </a:stretch>
        </p:blipFill>
        <p:spPr>
          <a:xfrm>
            <a:off x="623690" y="1062660"/>
            <a:ext cx="7766165" cy="5444706"/>
          </a:xfrm>
          <a:prstGeom prst="rect">
            <a:avLst/>
          </a:prstGeom>
        </p:spPr>
      </p:pic>
    </p:spTree>
    <p:extLst>
      <p:ext uri="{BB962C8B-B14F-4D97-AF65-F5344CB8AC3E}">
        <p14:creationId xmlns:p14="http://schemas.microsoft.com/office/powerpoint/2010/main" val="123184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rules and requirements</a:t>
            </a:r>
          </a:p>
        </p:txBody>
      </p:sp>
      <p:sp>
        <p:nvSpPr>
          <p:cNvPr id="3" name="Content Placeholder 2"/>
          <p:cNvSpPr>
            <a:spLocks noGrp="1"/>
          </p:cNvSpPr>
          <p:nvPr>
            <p:ph idx="1"/>
          </p:nvPr>
        </p:nvSpPr>
        <p:spPr/>
        <p:txBody>
          <a:bodyPr>
            <a:normAutofit fontScale="92500"/>
          </a:bodyPr>
          <a:lstStyle/>
          <a:p>
            <a:r>
              <a:rPr lang="en-US" dirty="0"/>
              <a:t>After identifying and documenting business rules, determine which ones must be implemented in the software.</a:t>
            </a:r>
          </a:p>
          <a:p>
            <a:r>
              <a:rPr lang="en-US" dirty="0"/>
              <a:t> Business rules and their corresponding functional requirements sometimes look a lot alike. However, the rules are external statements of policy that must be enforced in software, thereby  driving system functionality. </a:t>
            </a:r>
          </a:p>
          <a:p>
            <a:r>
              <a:rPr lang="en-US" dirty="0"/>
              <a:t>Every BA must decide which rules pertain to his application, which ones must be enforced in the software, and how to enforce them.</a:t>
            </a:r>
          </a:p>
        </p:txBody>
      </p:sp>
    </p:spTree>
    <p:extLst>
      <p:ext uri="{BB962C8B-B14F-4D97-AF65-F5344CB8AC3E}">
        <p14:creationId xmlns:p14="http://schemas.microsoft.com/office/powerpoint/2010/main" val="395469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Tying everything together</a:t>
            </a:r>
          </a:p>
        </p:txBody>
      </p:sp>
      <p:sp>
        <p:nvSpPr>
          <p:cNvPr id="3" name="Content Placeholder 2"/>
          <p:cNvSpPr>
            <a:spLocks noGrp="1"/>
          </p:cNvSpPr>
          <p:nvPr>
            <p:ph idx="1"/>
          </p:nvPr>
        </p:nvSpPr>
        <p:spPr>
          <a:xfrm>
            <a:off x="584200" y="1062660"/>
            <a:ext cx="8064500" cy="5147640"/>
          </a:xfrm>
        </p:spPr>
        <p:txBody>
          <a:bodyPr>
            <a:normAutofit fontScale="70000" lnSpcReduction="20000"/>
          </a:bodyPr>
          <a:lstStyle/>
          <a:p>
            <a:r>
              <a:rPr lang="en-US"/>
              <a:t>To prevent redundancy, don’t duplicate rules from your business rules catalog in the requirements documentation. </a:t>
            </a:r>
          </a:p>
          <a:p>
            <a:r>
              <a:rPr lang="en-US"/>
              <a:t>Instead, refer back to specific rules as being the source of certain functionality or algorithms. </a:t>
            </a:r>
          </a:p>
          <a:p>
            <a:r>
              <a:rPr lang="en-US"/>
              <a:t>You can define the links between a functional requirement and its parent business rules in several ways-</a:t>
            </a:r>
          </a:p>
          <a:p>
            <a:pPr lvl="1"/>
            <a:r>
              <a:rPr lang="en-US"/>
              <a:t>If you are using a requirements management tool, create a requirement attribute called “Origin” and indicate the rules as being the origin of derived functional requirements.</a:t>
            </a:r>
          </a:p>
          <a:p>
            <a:pPr lvl="1"/>
            <a:r>
              <a:rPr lang="en-US"/>
              <a:t>Define traceability links between functional requirements and the connected business rules in a requirements traceability matrix or a requirements mapping matrix</a:t>
            </a:r>
          </a:p>
          <a:p>
            <a:pPr lvl="1"/>
            <a:r>
              <a:rPr lang="en-US"/>
              <a:t>If the business rules and requirements are stored in word processing or spreadsheet files, define hyperlinks from business rule ID references in the requirements back to the descriptions of the business rules stored elsewhere. Be aware that hyperlinks are prone to breaking if the location of the rules collection changes.</a:t>
            </a:r>
          </a:p>
        </p:txBody>
      </p:sp>
    </p:spTree>
    <p:extLst>
      <p:ext uri="{BB962C8B-B14F-4D97-AF65-F5344CB8AC3E}">
        <p14:creationId xmlns:p14="http://schemas.microsoft.com/office/powerpoint/2010/main" val="225181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4069</TotalTime>
  <Words>726</Words>
  <Application>Microsoft Macintosh PowerPoint</Application>
  <PresentationFormat>On-screen Show (4:3)</PresentationFormat>
  <Paragraphs>35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Session 02_Integration Management</vt:lpstr>
      <vt:lpstr>Software requirements (swr302)</vt:lpstr>
      <vt:lpstr>Business rules overview</vt:lpstr>
      <vt:lpstr>Business rules overview</vt:lpstr>
      <vt:lpstr>A business rules taxonomy</vt:lpstr>
      <vt:lpstr>Documenting business rules</vt:lpstr>
      <vt:lpstr>Discovering business rules</vt:lpstr>
      <vt:lpstr>Business rules and requirements</vt:lpstr>
      <vt:lpstr>Tying everything together</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KienNT</cp:lastModifiedBy>
  <cp:revision>331</cp:revision>
  <cp:lastPrinted>2021-04-05T14:49:05Z</cp:lastPrinted>
  <dcterms:created xsi:type="dcterms:W3CDTF">2014-07-26T10:22:45Z</dcterms:created>
  <dcterms:modified xsi:type="dcterms:W3CDTF">2021-09-22T13:40:53Z</dcterms:modified>
</cp:coreProperties>
</file>