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305" r:id="rId3"/>
    <p:sldId id="310" r:id="rId4"/>
    <p:sldId id="274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0995" autoAdjust="0"/>
  </p:normalViewPr>
  <p:slideViewPr>
    <p:cSldViewPr>
      <p:cViewPr varScale="1">
        <p:scale>
          <a:sx n="87" d="100"/>
          <a:sy n="87" d="100"/>
        </p:scale>
        <p:origin x="226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37DF-DDE6-4329-B991-8949DA4C999F}" type="datetimeFigureOut">
              <a:rPr lang="en-US" smtClean="0"/>
              <a:t>9/29/21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0BA0E-BC4D-4CA7-A044-75821704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4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4E18-8E48-4968-8FD9-0351CFA90743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0073-C388-4BBC-94F1-A3FD064D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3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Symmetry: </a:t>
            </a:r>
            <a:r>
              <a:rPr lang="en-US" sz="1200" dirty="0" err="1"/>
              <a:t>cân</a:t>
            </a:r>
            <a:r>
              <a:rPr lang="en-US" sz="1200" dirty="0"/>
              <a:t> </a:t>
            </a:r>
            <a:r>
              <a:rPr lang="en-US" sz="1200" dirty="0" err="1"/>
              <a:t>đối</a:t>
            </a:r>
            <a:r>
              <a:rPr lang="en-US" sz="1200" dirty="0"/>
              <a:t>, </a:t>
            </a:r>
            <a:r>
              <a:rPr lang="en-US" sz="1200" dirty="0" err="1"/>
              <a:t>đối</a:t>
            </a:r>
            <a:r>
              <a:rPr lang="en-US" sz="1200" dirty="0"/>
              <a:t> </a:t>
            </a:r>
            <a:r>
              <a:rPr lang="en-US" sz="1200" dirty="0" err="1"/>
              <a:t>xứng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35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79451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00" b="1" cap="all" baseline="0" dirty="0" smtClean="0">
                <a:solidFill>
                  <a:srgbClr val="DC0081"/>
                </a:solidFill>
              </a:defRPr>
            </a:lvl1pPr>
          </a:lstStyle>
          <a:p>
            <a:pPr marL="0" lvl="0" indent="0" fontAlgn="auto">
              <a:spcAft>
                <a:spcPts val="0"/>
              </a:spcAft>
            </a:pPr>
            <a:r>
              <a:rPr lang="en-US" dirty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495327"/>
            <a:ext cx="7776864" cy="622920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GB" sz="3400" b="1" i="1" baseline="0" dirty="0" smtClean="0">
                <a:solidFill>
                  <a:srgbClr val="280099"/>
                </a:solidFill>
              </a:defRPr>
            </a:lvl1pPr>
          </a:lstStyle>
          <a:p>
            <a:pPr marL="0" lvl="0" indent="0" algn="ctr" fontAlgn="auto">
              <a:spcAft>
                <a:spcPts val="0"/>
              </a:spcAft>
              <a:buFont typeface="Wingdings" pitchFamily="2" charset="2"/>
              <a:buNone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4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822" y="0"/>
            <a:ext cx="6764977" cy="822722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GB" sz="3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54701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Line 1057">
            <a:extLst>
              <a:ext uri="{FF2B5EF4-FFF2-40B4-BE49-F238E27FC236}">
                <a16:creationId xmlns:a16="http://schemas.microsoft.com/office/drawing/2014/main" id="{E0180F8B-C67A-014F-86B4-6425D016713C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7200" y="822722"/>
            <a:ext cx="8229600" cy="1578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9CD89B-084B-D04A-A863-AD2B2ED775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670" y="16771"/>
            <a:ext cx="1449153" cy="790170"/>
          </a:xfrm>
          <a:prstGeom prst="rect">
            <a:avLst/>
          </a:prstGeom>
        </p:spPr>
      </p:pic>
      <p:sp>
        <p:nvSpPr>
          <p:cNvPr id="7" name="Rectangle 1056">
            <a:extLst>
              <a:ext uri="{FF2B5EF4-FFF2-40B4-BE49-F238E27FC236}">
                <a16:creationId xmlns:a16="http://schemas.microsoft.com/office/drawing/2014/main" id="{6D8897F3-98FC-2A45-A0E4-6D26C45C0F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243" y="6496883"/>
            <a:ext cx="874439" cy="36111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0EEE225-A7BC-457B-9273-D4D41378CEAC}" type="slidenum">
              <a:rPr lang="en-US" sz="1400" b="1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4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 /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7D2D00-8E77-AA4D-BAA9-82CD17AAF191}"/>
              </a:ext>
            </a:extLst>
          </p:cNvPr>
          <p:cNvCxnSpPr/>
          <p:nvPr userDrawn="1"/>
        </p:nvCxnSpPr>
        <p:spPr>
          <a:xfrm>
            <a:off x="444243" y="6496883"/>
            <a:ext cx="87443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63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70DD-C861-476F-B7D8-5341A2B4ECC3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8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800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800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800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800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800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A045AB4-3B3B-9D46-91AA-D63674BA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999" y="2316077"/>
            <a:ext cx="8382000" cy="82717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Software requirements (swr302)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E3A49C6-8B03-984C-A45B-82E3A6B8108A}"/>
              </a:ext>
            </a:extLst>
          </p:cNvPr>
          <p:cNvSpPr txBox="1">
            <a:spLocks/>
          </p:cNvSpPr>
          <p:nvPr/>
        </p:nvSpPr>
        <p:spPr>
          <a:xfrm>
            <a:off x="1043607" y="3143248"/>
            <a:ext cx="7056785" cy="10058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32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lang="en-US" sz="24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b="1" i="1" cap="all" dirty="0">
                <a:solidFill>
                  <a:srgbClr val="0070C0"/>
                </a:solidFill>
              </a:rPr>
              <a:t>Writing excellent requirements (chapter 11)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3AD00-2C71-864D-957E-1D17462B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69158"/>
            <a:ext cx="2512194" cy="13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EF68-D1A6-9E43-8A76-DD3B76C8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Characteristics of </a:t>
            </a:r>
            <a:br>
              <a:rPr lang="en-US" sz="3200" dirty="0"/>
            </a:br>
            <a:r>
              <a:rPr lang="en-US" sz="3200" dirty="0"/>
              <a:t>excellent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19EC-E8EA-4A47-9537-CBB5BAF7B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3"/>
            <a:ext cx="4114800" cy="5470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Characteristics of requirement statements </a:t>
            </a:r>
          </a:p>
          <a:p>
            <a:pPr lvl="1"/>
            <a:r>
              <a:rPr lang="en-US" dirty="0"/>
              <a:t>Complete</a:t>
            </a:r>
          </a:p>
          <a:p>
            <a:pPr lvl="1"/>
            <a:r>
              <a:rPr lang="en-US" dirty="0"/>
              <a:t>Correct</a:t>
            </a:r>
          </a:p>
          <a:p>
            <a:pPr lvl="1"/>
            <a:r>
              <a:rPr lang="en-US" dirty="0"/>
              <a:t>Feasible</a:t>
            </a:r>
          </a:p>
          <a:p>
            <a:pPr lvl="1"/>
            <a:r>
              <a:rPr lang="en-US" dirty="0"/>
              <a:t>Necessary</a:t>
            </a:r>
          </a:p>
          <a:p>
            <a:pPr lvl="1"/>
            <a:r>
              <a:rPr lang="en-US" dirty="0"/>
              <a:t>Prioritized</a:t>
            </a:r>
          </a:p>
          <a:p>
            <a:pPr lvl="1"/>
            <a:r>
              <a:rPr lang="en-US" dirty="0"/>
              <a:t>Unambiguous</a:t>
            </a:r>
          </a:p>
          <a:p>
            <a:pPr lvl="1"/>
            <a:r>
              <a:rPr lang="en-US" dirty="0"/>
              <a:t>Verifiable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7651C0-2A26-B543-B703-74EA6D7E66B9}"/>
              </a:ext>
            </a:extLst>
          </p:cNvPr>
          <p:cNvSpPr txBox="1">
            <a:spLocks/>
          </p:cNvSpPr>
          <p:nvPr/>
        </p:nvSpPr>
        <p:spPr>
          <a:xfrm>
            <a:off x="4571999" y="980728"/>
            <a:ext cx="4114800" cy="5470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/>
              <a:t>Characteristics of requirements collections </a:t>
            </a:r>
          </a:p>
          <a:p>
            <a:pPr lvl="1"/>
            <a:r>
              <a:rPr lang="en-US" dirty="0"/>
              <a:t>Complete</a:t>
            </a:r>
          </a:p>
          <a:p>
            <a:pPr lvl="1"/>
            <a:r>
              <a:rPr lang="en-US" dirty="0"/>
              <a:t>Consistent</a:t>
            </a:r>
          </a:p>
          <a:p>
            <a:pPr lvl="1"/>
            <a:r>
              <a:rPr lang="en-US" dirty="0"/>
              <a:t>Modifiable</a:t>
            </a:r>
          </a:p>
          <a:p>
            <a:pPr lvl="1"/>
            <a:r>
              <a:rPr lang="en-US" dirty="0"/>
              <a:t>Traceable</a:t>
            </a:r>
          </a:p>
        </p:txBody>
      </p:sp>
    </p:spTree>
    <p:extLst>
      <p:ext uri="{BB962C8B-B14F-4D97-AF65-F5344CB8AC3E}">
        <p14:creationId xmlns:p14="http://schemas.microsoft.com/office/powerpoint/2010/main" val="98010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EF68-D1A6-9E43-8A76-DD3B76C8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Guidelines for writing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19EC-E8EA-4A47-9537-CBB5BAF7B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3"/>
            <a:ext cx="4114800" cy="5470122"/>
          </a:xfrm>
        </p:spPr>
        <p:txBody>
          <a:bodyPr>
            <a:normAutofit/>
          </a:bodyPr>
          <a:lstStyle/>
          <a:p>
            <a:r>
              <a:rPr lang="en-US" sz="2400" dirty="0"/>
              <a:t>System or user perspective</a:t>
            </a:r>
          </a:p>
          <a:p>
            <a:r>
              <a:rPr lang="en-US" sz="2400" dirty="0"/>
              <a:t>Writing style</a:t>
            </a:r>
          </a:p>
          <a:p>
            <a:pPr lvl="1"/>
            <a:r>
              <a:rPr lang="en-US" sz="2400" dirty="0"/>
              <a:t>Clarity and conciseness </a:t>
            </a:r>
          </a:p>
          <a:p>
            <a:pPr lvl="1"/>
            <a:r>
              <a:rPr lang="en-US" sz="2400" dirty="0"/>
              <a:t>The keyword “shall” </a:t>
            </a:r>
          </a:p>
          <a:p>
            <a:pPr lvl="1"/>
            <a:r>
              <a:rPr lang="en-US" sz="2400" dirty="0"/>
              <a:t>Active voice </a:t>
            </a:r>
          </a:p>
          <a:p>
            <a:pPr lvl="1"/>
            <a:r>
              <a:rPr lang="en-US" sz="2400" dirty="0"/>
              <a:t>Individual requirements </a:t>
            </a:r>
          </a:p>
          <a:p>
            <a:r>
              <a:rPr lang="en-US" sz="2400" dirty="0"/>
              <a:t>Level of detail </a:t>
            </a:r>
          </a:p>
          <a:p>
            <a:pPr lvl="1"/>
            <a:r>
              <a:rPr lang="en-US" sz="2400" dirty="0"/>
              <a:t>Appropriate detail </a:t>
            </a:r>
          </a:p>
          <a:p>
            <a:pPr lvl="1"/>
            <a:r>
              <a:rPr lang="en-US" sz="2400" dirty="0"/>
              <a:t>Consistent granularity </a:t>
            </a:r>
          </a:p>
          <a:p>
            <a:r>
              <a:rPr lang="en-US" sz="2400" dirty="0"/>
              <a:t>Representation techniques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7651C0-2A26-B543-B703-74EA6D7E66B9}"/>
              </a:ext>
            </a:extLst>
          </p:cNvPr>
          <p:cNvSpPr txBox="1">
            <a:spLocks/>
          </p:cNvSpPr>
          <p:nvPr/>
        </p:nvSpPr>
        <p:spPr>
          <a:xfrm>
            <a:off x="4571999" y="980728"/>
            <a:ext cx="4114800" cy="5470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Avoiding ambiguity </a:t>
            </a:r>
          </a:p>
          <a:p>
            <a:pPr lvl="1"/>
            <a:r>
              <a:rPr lang="en-US" sz="2400" dirty="0"/>
              <a:t>Fuzzy words</a:t>
            </a:r>
          </a:p>
          <a:p>
            <a:pPr lvl="1"/>
            <a:r>
              <a:rPr lang="en-US" sz="2400" dirty="0"/>
              <a:t>The A/B construct</a:t>
            </a:r>
          </a:p>
          <a:p>
            <a:pPr lvl="1"/>
            <a:r>
              <a:rPr lang="en-US" sz="2400" dirty="0"/>
              <a:t>Boundary values</a:t>
            </a:r>
          </a:p>
          <a:p>
            <a:pPr lvl="1"/>
            <a:r>
              <a:rPr lang="en-US" sz="2400" dirty="0"/>
              <a:t>Negative requirements</a:t>
            </a:r>
          </a:p>
          <a:p>
            <a:r>
              <a:rPr lang="en-US" sz="2400" dirty="0"/>
              <a:t>Avoiding incompleteness </a:t>
            </a:r>
          </a:p>
          <a:p>
            <a:pPr lvl="1"/>
            <a:r>
              <a:rPr lang="en-US" sz="2400" dirty="0"/>
              <a:t>Symmetry</a:t>
            </a:r>
          </a:p>
          <a:p>
            <a:pPr lvl="1"/>
            <a:r>
              <a:rPr lang="en-US" sz="2400" dirty="0"/>
              <a:t>Complex logic </a:t>
            </a:r>
          </a:p>
          <a:p>
            <a:pPr lvl="1"/>
            <a:r>
              <a:rPr lang="en-US" sz="2400" dirty="0"/>
              <a:t>Missing exceptions  </a:t>
            </a:r>
          </a:p>
        </p:txBody>
      </p:sp>
    </p:spTree>
    <p:extLst>
      <p:ext uri="{BB962C8B-B14F-4D97-AF65-F5344CB8AC3E}">
        <p14:creationId xmlns:p14="http://schemas.microsoft.com/office/powerpoint/2010/main" val="212410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Q&amp;A">
            <a:extLst>
              <a:ext uri="{FF2B5EF4-FFF2-40B4-BE49-F238E27FC236}">
                <a16:creationId xmlns:a16="http://schemas.microsoft.com/office/drawing/2014/main" id="{4EFD41B2-4845-EB4D-9781-85BBC8E5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5107285" cy="329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745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2_Integration Managem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01.2_Tong quan ve Du an &amp; QLDA</Template>
  <TotalTime>4108</TotalTime>
  <Words>95</Words>
  <Application>Microsoft Macintosh PowerPoint</Application>
  <PresentationFormat>On-screen Show (4:3)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Session 02_Integration Management</vt:lpstr>
      <vt:lpstr>Software requirements (swr302)</vt:lpstr>
      <vt:lpstr>Characteristics of  excellent requirements</vt:lpstr>
      <vt:lpstr>Guidelines for writing requirements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QUẢN LÝ DỰ ÁN PMP</dc:title>
  <dc:creator>iNET</dc:creator>
  <cp:lastModifiedBy>KienNT</cp:lastModifiedBy>
  <cp:revision>341</cp:revision>
  <cp:lastPrinted>2021-04-05T14:49:05Z</cp:lastPrinted>
  <dcterms:created xsi:type="dcterms:W3CDTF">2014-07-26T10:22:45Z</dcterms:created>
  <dcterms:modified xsi:type="dcterms:W3CDTF">2021-09-29T10:13:40Z</dcterms:modified>
</cp:coreProperties>
</file>