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305" r:id="rId3"/>
    <p:sldId id="310" r:id="rId4"/>
    <p:sldId id="311" r:id="rId5"/>
    <p:sldId id="312" r:id="rId6"/>
    <p:sldId id="314" r:id="rId7"/>
    <p:sldId id="315" r:id="rId8"/>
    <p:sldId id="306" r:id="rId9"/>
    <p:sldId id="307" r:id="rId10"/>
    <p:sldId id="308" r:id="rId11"/>
    <p:sldId id="309" r:id="rId12"/>
    <p:sldId id="274"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016" autoAdjust="0"/>
  </p:normalViewPr>
  <p:slideViewPr>
    <p:cSldViewPr>
      <p:cViewPr varScale="1">
        <p:scale>
          <a:sx n="88" d="100"/>
          <a:sy n="88" d="100"/>
        </p:scale>
        <p:origin x="222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2/9/22</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09/02/2022</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a:t>
            </a:r>
          </a:p>
          <a:p>
            <a:pPr marL="171450" lvl="0" indent="-171450">
              <a:buFont typeface="Arial" panose="020B0604020202020204" pitchFamily="34" charset="0"/>
              <a:buChar char="•"/>
            </a:pPr>
            <a:r>
              <a:rPr lang="en-US" dirty="0"/>
              <a:t>DFDs provide a big-picture view of how data moves through a system, which other models don’t show well</a:t>
            </a:r>
          </a:p>
          <a:p>
            <a:pPr marL="171450" lvl="0" indent="-171450">
              <a:buFont typeface="Arial" panose="020B0604020202020204" pitchFamily="34" charset="0"/>
              <a:buChar char="•"/>
            </a:pPr>
            <a:r>
              <a:rPr lang="en-US" dirty="0"/>
              <a:t>A DFD gives  context to the functional requirements regarding how the user performs specific tasks.</a:t>
            </a:r>
          </a:p>
          <a:p>
            <a:pPr marL="171450" lvl="0" indent="-171450">
              <a:buFont typeface="Arial" panose="020B0604020202020204" pitchFamily="34" charset="0"/>
              <a:buChar char="•"/>
            </a:pPr>
            <a:r>
              <a:rPr lang="en-US" dirty="0"/>
              <a:t>DFDs can be used as a technique to identify missing data requirements</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3</a:t>
            </a:fld>
            <a:endParaRPr lang="en-GB"/>
          </a:p>
        </p:txBody>
      </p:sp>
    </p:spTree>
    <p:extLst>
      <p:ext uri="{BB962C8B-B14F-4D97-AF65-F5344CB8AC3E}">
        <p14:creationId xmlns:p14="http://schemas.microsoft.com/office/powerpoint/2010/main" val="260099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a:t>
            </a:r>
          </a:p>
          <a:p>
            <a:pPr marL="171450" lvl="0" indent="-171450">
              <a:buFont typeface="Arial" panose="020B0604020202020204" pitchFamily="34" charset="0"/>
              <a:buChar char="•"/>
            </a:pPr>
            <a:r>
              <a:rPr lang="en-US" dirty="0"/>
              <a:t>Provide a way to represent the steps involved in a business process or the  operations of a proposed software system. </a:t>
            </a:r>
          </a:p>
          <a:p>
            <a:pPr marL="171450" lvl="0" indent="-171450">
              <a:buFont typeface="Arial" panose="020B0604020202020204" pitchFamily="34" charset="0"/>
              <a:buChar char="•"/>
            </a:pPr>
            <a:r>
              <a:rPr lang="en-US" dirty="0"/>
              <a:t>They are a variation of flowcharts, subdivided into visual subcomponents called lanes. The lanes can represent different systems or actors that execute the steps in the process. </a:t>
            </a:r>
          </a:p>
          <a:p>
            <a:pPr marL="171450" lvl="0" indent="-171450">
              <a:buFont typeface="Arial" panose="020B0604020202020204" pitchFamily="34" charset="0"/>
              <a:buChar char="•"/>
            </a:pPr>
            <a:r>
              <a:rPr lang="en-US" dirty="0"/>
              <a:t>Swimlane diagrams are most commonly used to show business processes,  workflows, or system and user interactions.</a:t>
            </a:r>
          </a:p>
          <a:p>
            <a:pPr marL="171450" lvl="0" indent="-171450">
              <a:buFont typeface="Arial" panose="020B0604020202020204" pitchFamily="34" charset="0"/>
              <a:buChar char="•"/>
            </a:pPr>
            <a:r>
              <a:rPr lang="en-US" dirty="0"/>
              <a:t> They are similar to UML activity diagrams. Swimlane  diagrams are sometimes called cross-functional diagrams. </a:t>
            </a:r>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297140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Software systems involve a combination of functional behavior, data manipulation, and state changes. Real-time systems and process control applications can exist in one of a limited number of states at any given time. </a:t>
            </a:r>
          </a:p>
          <a:p>
            <a:r>
              <a:rPr lang="en-US" dirty="0"/>
              <a:t>A state change can take place only when well-defined criteria are satisfied, such as receiving a specific input stimulus under certain conditions</a:t>
            </a:r>
          </a:p>
          <a:p>
            <a:r>
              <a:rPr lang="en-US" dirty="0"/>
              <a:t>State transition diagram contains three type of elements:</a:t>
            </a:r>
          </a:p>
          <a:p>
            <a:pPr marL="171450" lvl="0" indent="-171450">
              <a:buFont typeface="Arial" panose="020B0604020202020204" pitchFamily="34" charset="0"/>
              <a:buChar char="•"/>
            </a:pPr>
            <a:r>
              <a:rPr lang="en-US" dirty="0"/>
              <a:t> Possible system states, shown as rectangles</a:t>
            </a:r>
          </a:p>
          <a:p>
            <a:pPr marL="171450" lvl="0" indent="-171450">
              <a:buFont typeface="Arial" panose="020B0604020202020204" pitchFamily="34" charset="0"/>
              <a:buChar char="•"/>
            </a:pPr>
            <a:r>
              <a:rPr lang="en-US" dirty="0"/>
              <a:t> Allowed state changes or transitions, shown as arrows connecting pairs of rectangles</a:t>
            </a:r>
          </a:p>
          <a:p>
            <a:pPr marL="171450" lvl="0" indent="-171450">
              <a:buFont typeface="Arial" panose="020B0604020202020204" pitchFamily="34" charset="0"/>
              <a:buChar char="•"/>
            </a:pPr>
            <a:r>
              <a:rPr lang="en-US" dirty="0"/>
              <a:t>Events or conditions that cause each transition to take place, shown as text labels on each transition arrow</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183357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listening carefully to how customers present their requirements, the BA can pick out keywords that translate into specific model elements</a:t>
            </a:r>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189129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351598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357160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114686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12</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09/02/2022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09/02/2022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560840"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A picture is worth  1024 words </a:t>
            </a:r>
          </a:p>
          <a:p>
            <a:pPr marL="0" indent="0" algn="ctr">
              <a:buNone/>
            </a:pPr>
            <a:r>
              <a:rPr lang="en-US" sz="3000" b="1" i="1" cap="all" dirty="0">
                <a:solidFill>
                  <a:srgbClr val="0070C0"/>
                </a:solidFill>
              </a:rPr>
              <a:t>(chapter 12)</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DB43-473A-FF4E-A8F4-8E3EB78296D0}"/>
              </a:ext>
            </a:extLst>
          </p:cNvPr>
          <p:cNvSpPr>
            <a:spLocks noGrp="1"/>
          </p:cNvSpPr>
          <p:nvPr>
            <p:ph type="title"/>
          </p:nvPr>
        </p:nvSpPr>
        <p:spPr/>
        <p:txBody>
          <a:bodyPr/>
          <a:lstStyle/>
          <a:p>
            <a:r>
              <a:rPr lang="en-US" dirty="0"/>
              <a:t>Diagraming &amp; Modelling</a:t>
            </a:r>
          </a:p>
        </p:txBody>
      </p:sp>
      <p:sp>
        <p:nvSpPr>
          <p:cNvPr id="3" name="Content Placeholder 2">
            <a:extLst>
              <a:ext uri="{FF2B5EF4-FFF2-40B4-BE49-F238E27FC236}">
                <a16:creationId xmlns:a16="http://schemas.microsoft.com/office/drawing/2014/main" id="{F585CCF0-36AD-3F48-9780-065F4AE00769}"/>
              </a:ext>
            </a:extLst>
          </p:cNvPr>
          <p:cNvSpPr>
            <a:spLocks noGrp="1"/>
          </p:cNvSpPr>
          <p:nvPr>
            <p:ph idx="1"/>
          </p:nvPr>
        </p:nvSpPr>
        <p:spPr>
          <a:xfrm>
            <a:off x="457200" y="976313"/>
            <a:ext cx="8229600" cy="652487"/>
          </a:xfrm>
        </p:spPr>
        <p:txBody>
          <a:bodyPr/>
          <a:lstStyle/>
          <a:p>
            <a:pPr marL="0" indent="0">
              <a:buNone/>
            </a:pPr>
            <a:r>
              <a:rPr lang="en-US" dirty="0"/>
              <a:t>Selecting the right representations 2/3</a:t>
            </a:r>
          </a:p>
        </p:txBody>
      </p:sp>
      <p:pic>
        <p:nvPicPr>
          <p:cNvPr id="6" name="Picture 5">
            <a:extLst>
              <a:ext uri="{FF2B5EF4-FFF2-40B4-BE49-F238E27FC236}">
                <a16:creationId xmlns:a16="http://schemas.microsoft.com/office/drawing/2014/main" id="{72540DB7-A896-0741-9218-B713864A5FE6}"/>
              </a:ext>
            </a:extLst>
          </p:cNvPr>
          <p:cNvPicPr>
            <a:picLocks noChangeAspect="1"/>
          </p:cNvPicPr>
          <p:nvPr/>
        </p:nvPicPr>
        <p:blipFill>
          <a:blip r:embed="rId3"/>
          <a:stretch>
            <a:fillRect/>
          </a:stretch>
        </p:blipFill>
        <p:spPr>
          <a:xfrm>
            <a:off x="608357" y="1484784"/>
            <a:ext cx="7564043" cy="4963439"/>
          </a:xfrm>
          <a:prstGeom prst="rect">
            <a:avLst/>
          </a:prstGeom>
        </p:spPr>
      </p:pic>
    </p:spTree>
    <p:extLst>
      <p:ext uri="{BB962C8B-B14F-4D97-AF65-F5344CB8AC3E}">
        <p14:creationId xmlns:p14="http://schemas.microsoft.com/office/powerpoint/2010/main" val="409339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DB43-473A-FF4E-A8F4-8E3EB78296D0}"/>
              </a:ext>
            </a:extLst>
          </p:cNvPr>
          <p:cNvSpPr>
            <a:spLocks noGrp="1"/>
          </p:cNvSpPr>
          <p:nvPr>
            <p:ph type="title"/>
          </p:nvPr>
        </p:nvSpPr>
        <p:spPr/>
        <p:txBody>
          <a:bodyPr/>
          <a:lstStyle/>
          <a:p>
            <a:r>
              <a:rPr lang="en-US" dirty="0"/>
              <a:t>Diagraming &amp; Modelling</a:t>
            </a:r>
          </a:p>
        </p:txBody>
      </p:sp>
      <p:sp>
        <p:nvSpPr>
          <p:cNvPr id="3" name="Content Placeholder 2">
            <a:extLst>
              <a:ext uri="{FF2B5EF4-FFF2-40B4-BE49-F238E27FC236}">
                <a16:creationId xmlns:a16="http://schemas.microsoft.com/office/drawing/2014/main" id="{F585CCF0-36AD-3F48-9780-065F4AE00769}"/>
              </a:ext>
            </a:extLst>
          </p:cNvPr>
          <p:cNvSpPr>
            <a:spLocks noGrp="1"/>
          </p:cNvSpPr>
          <p:nvPr>
            <p:ph idx="1"/>
          </p:nvPr>
        </p:nvSpPr>
        <p:spPr>
          <a:xfrm>
            <a:off x="457200" y="976313"/>
            <a:ext cx="8229600" cy="652487"/>
          </a:xfrm>
        </p:spPr>
        <p:txBody>
          <a:bodyPr/>
          <a:lstStyle/>
          <a:p>
            <a:pPr marL="0" indent="0">
              <a:buNone/>
            </a:pPr>
            <a:r>
              <a:rPr lang="en-US" dirty="0"/>
              <a:t>Selecting the right representations 3/3</a:t>
            </a:r>
          </a:p>
        </p:txBody>
      </p:sp>
      <p:pic>
        <p:nvPicPr>
          <p:cNvPr id="6" name="Picture 5">
            <a:extLst>
              <a:ext uri="{FF2B5EF4-FFF2-40B4-BE49-F238E27FC236}">
                <a16:creationId xmlns:a16="http://schemas.microsoft.com/office/drawing/2014/main" id="{76D52499-05EC-9649-A0C8-390D160D357F}"/>
              </a:ext>
            </a:extLst>
          </p:cNvPr>
          <p:cNvPicPr>
            <a:picLocks noChangeAspect="1"/>
          </p:cNvPicPr>
          <p:nvPr/>
        </p:nvPicPr>
        <p:blipFill>
          <a:blip r:embed="rId3"/>
          <a:stretch>
            <a:fillRect/>
          </a:stretch>
        </p:blipFill>
        <p:spPr>
          <a:xfrm>
            <a:off x="595190" y="1562432"/>
            <a:ext cx="8109825" cy="3375784"/>
          </a:xfrm>
          <a:prstGeom prst="rect">
            <a:avLst/>
          </a:prstGeom>
        </p:spPr>
      </p:pic>
    </p:spTree>
    <p:extLst>
      <p:ext uri="{BB962C8B-B14F-4D97-AF65-F5344CB8AC3E}">
        <p14:creationId xmlns:p14="http://schemas.microsoft.com/office/powerpoint/2010/main" val="31036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EF68-D1A6-9E43-8A76-DD3B76C84BDA}"/>
              </a:ext>
            </a:extLst>
          </p:cNvPr>
          <p:cNvSpPr>
            <a:spLocks noGrp="1"/>
          </p:cNvSpPr>
          <p:nvPr>
            <p:ph type="title"/>
          </p:nvPr>
        </p:nvSpPr>
        <p:spPr/>
        <p:txBody>
          <a:bodyPr>
            <a:normAutofit/>
          </a:bodyPr>
          <a:lstStyle/>
          <a:p>
            <a:r>
              <a:rPr lang="en-US" sz="3200" dirty="0"/>
              <a:t>Overview</a:t>
            </a:r>
            <a:endParaRPr lang="en-US" dirty="0"/>
          </a:p>
        </p:txBody>
      </p:sp>
      <p:sp>
        <p:nvSpPr>
          <p:cNvPr id="3" name="Content Placeholder 2">
            <a:extLst>
              <a:ext uri="{FF2B5EF4-FFF2-40B4-BE49-F238E27FC236}">
                <a16:creationId xmlns:a16="http://schemas.microsoft.com/office/drawing/2014/main" id="{16D219EC-E8EA-4A47-9537-CBB5BAF7B76F}"/>
              </a:ext>
            </a:extLst>
          </p:cNvPr>
          <p:cNvSpPr>
            <a:spLocks noGrp="1"/>
          </p:cNvSpPr>
          <p:nvPr>
            <p:ph idx="1"/>
          </p:nvPr>
        </p:nvSpPr>
        <p:spPr>
          <a:xfrm>
            <a:off x="457199" y="976313"/>
            <a:ext cx="8229599" cy="5470122"/>
          </a:xfrm>
        </p:spPr>
        <p:txBody>
          <a:bodyPr>
            <a:normAutofit/>
          </a:bodyPr>
          <a:lstStyle/>
          <a:p>
            <a:pPr marL="0" indent="0">
              <a:buNone/>
            </a:pPr>
            <a:r>
              <a:rPr lang="en-US" sz="2800" dirty="0"/>
              <a:t>A useful of picture in requirements representation</a:t>
            </a:r>
            <a:endParaRPr lang="en-US" dirty="0"/>
          </a:p>
          <a:p>
            <a:r>
              <a:rPr lang="en-US" sz="2400" dirty="0"/>
              <a:t>Diagrams communicate certain types of information more efficiently than text can. </a:t>
            </a:r>
          </a:p>
          <a:p>
            <a:r>
              <a:rPr lang="en-US" sz="2400" dirty="0"/>
              <a:t>Pictures help bridge language and vocabulary barriers among team members</a:t>
            </a:r>
          </a:p>
          <a:p>
            <a:pPr marL="0" indent="0">
              <a:buNone/>
            </a:pPr>
            <a:r>
              <a:rPr lang="en-US" sz="2800" dirty="0"/>
              <a:t>Modeling the requirements</a:t>
            </a:r>
          </a:p>
          <a:p>
            <a:r>
              <a:rPr lang="en-US" sz="2400" dirty="0"/>
              <a:t>Visual requirements models can help you identify missing, extraneous, and inconsistent  requirements.</a:t>
            </a:r>
          </a:p>
          <a:p>
            <a:r>
              <a:rPr lang="en-US" sz="2400" dirty="0"/>
              <a:t>Given the limitations of human short-term memory, analyzing a list of one thousand requirements for inconsistencies, duplication, and extraneous requirements is nearly impossible.</a:t>
            </a:r>
          </a:p>
          <a:p>
            <a:pPr marL="0" indent="0">
              <a:buNone/>
            </a:pPr>
            <a:endParaRPr lang="en-US" sz="2400" dirty="0"/>
          </a:p>
        </p:txBody>
      </p:sp>
    </p:spTree>
    <p:extLst>
      <p:ext uri="{BB962C8B-B14F-4D97-AF65-F5344CB8AC3E}">
        <p14:creationId xmlns:p14="http://schemas.microsoft.com/office/powerpoint/2010/main" val="9801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83E7-D866-1849-8AAE-2F7C71DEB483}"/>
              </a:ext>
            </a:extLst>
          </p:cNvPr>
          <p:cNvSpPr>
            <a:spLocks noGrp="1"/>
          </p:cNvSpPr>
          <p:nvPr>
            <p:ph type="title"/>
          </p:nvPr>
        </p:nvSpPr>
        <p:spPr/>
        <p:txBody>
          <a:bodyPr/>
          <a:lstStyle/>
          <a:p>
            <a:r>
              <a:rPr lang="en-US" dirty="0"/>
              <a:t>Data flow diagram (DFD)</a:t>
            </a:r>
          </a:p>
        </p:txBody>
      </p:sp>
      <p:pic>
        <p:nvPicPr>
          <p:cNvPr id="4" name="Picture 3">
            <a:extLst>
              <a:ext uri="{FF2B5EF4-FFF2-40B4-BE49-F238E27FC236}">
                <a16:creationId xmlns:a16="http://schemas.microsoft.com/office/drawing/2014/main" id="{E5381EF5-1C84-4545-B052-72A339982FE9}"/>
              </a:ext>
            </a:extLst>
          </p:cNvPr>
          <p:cNvPicPr>
            <a:picLocks noChangeAspect="1"/>
          </p:cNvPicPr>
          <p:nvPr/>
        </p:nvPicPr>
        <p:blipFill>
          <a:blip r:embed="rId3"/>
          <a:stretch>
            <a:fillRect/>
          </a:stretch>
        </p:blipFill>
        <p:spPr>
          <a:xfrm>
            <a:off x="775666" y="908720"/>
            <a:ext cx="7384360" cy="5526151"/>
          </a:xfrm>
          <a:prstGeom prst="rect">
            <a:avLst/>
          </a:prstGeom>
        </p:spPr>
      </p:pic>
    </p:spTree>
    <p:extLst>
      <p:ext uri="{BB962C8B-B14F-4D97-AF65-F5344CB8AC3E}">
        <p14:creationId xmlns:p14="http://schemas.microsoft.com/office/powerpoint/2010/main" val="23188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41C9-6140-3748-AA1B-2D9397B58D53}"/>
              </a:ext>
            </a:extLst>
          </p:cNvPr>
          <p:cNvSpPr>
            <a:spLocks noGrp="1"/>
          </p:cNvSpPr>
          <p:nvPr>
            <p:ph type="title"/>
          </p:nvPr>
        </p:nvSpPr>
        <p:spPr/>
        <p:txBody>
          <a:bodyPr/>
          <a:lstStyle/>
          <a:p>
            <a:r>
              <a:rPr lang="en-US" dirty="0"/>
              <a:t>Swimlane diagram</a:t>
            </a:r>
          </a:p>
        </p:txBody>
      </p:sp>
      <p:pic>
        <p:nvPicPr>
          <p:cNvPr id="4" name="Picture 3">
            <a:extLst>
              <a:ext uri="{FF2B5EF4-FFF2-40B4-BE49-F238E27FC236}">
                <a16:creationId xmlns:a16="http://schemas.microsoft.com/office/drawing/2014/main" id="{6D5BB472-C9A3-B54E-B93E-F8193334464B}"/>
              </a:ext>
            </a:extLst>
          </p:cNvPr>
          <p:cNvPicPr>
            <a:picLocks noChangeAspect="1"/>
          </p:cNvPicPr>
          <p:nvPr/>
        </p:nvPicPr>
        <p:blipFill>
          <a:blip r:embed="rId3"/>
          <a:stretch>
            <a:fillRect/>
          </a:stretch>
        </p:blipFill>
        <p:spPr>
          <a:xfrm>
            <a:off x="1449663" y="980728"/>
            <a:ext cx="6290689" cy="5533312"/>
          </a:xfrm>
          <a:prstGeom prst="rect">
            <a:avLst/>
          </a:prstGeom>
        </p:spPr>
      </p:pic>
    </p:spTree>
    <p:extLst>
      <p:ext uri="{BB962C8B-B14F-4D97-AF65-F5344CB8AC3E}">
        <p14:creationId xmlns:p14="http://schemas.microsoft.com/office/powerpoint/2010/main" val="238728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9063-D042-7B42-A717-52FE6C4B795B}"/>
              </a:ext>
            </a:extLst>
          </p:cNvPr>
          <p:cNvSpPr>
            <a:spLocks noGrp="1"/>
          </p:cNvSpPr>
          <p:nvPr>
            <p:ph type="title"/>
          </p:nvPr>
        </p:nvSpPr>
        <p:spPr/>
        <p:txBody>
          <a:bodyPr/>
          <a:lstStyle/>
          <a:p>
            <a:r>
              <a:rPr lang="en-US" dirty="0"/>
              <a:t>State-transition diagram</a:t>
            </a:r>
          </a:p>
        </p:txBody>
      </p:sp>
      <p:pic>
        <p:nvPicPr>
          <p:cNvPr id="6" name="Picture 5">
            <a:extLst>
              <a:ext uri="{FF2B5EF4-FFF2-40B4-BE49-F238E27FC236}">
                <a16:creationId xmlns:a16="http://schemas.microsoft.com/office/drawing/2014/main" id="{08DE5337-85A5-B947-AD22-EE92A2EB0023}"/>
              </a:ext>
            </a:extLst>
          </p:cNvPr>
          <p:cNvPicPr>
            <a:picLocks noChangeAspect="1"/>
          </p:cNvPicPr>
          <p:nvPr/>
        </p:nvPicPr>
        <p:blipFill>
          <a:blip r:embed="rId3"/>
          <a:stretch>
            <a:fillRect/>
          </a:stretch>
        </p:blipFill>
        <p:spPr>
          <a:xfrm>
            <a:off x="467544" y="980728"/>
            <a:ext cx="7694938" cy="5410821"/>
          </a:xfrm>
          <a:prstGeom prst="rect">
            <a:avLst/>
          </a:prstGeom>
        </p:spPr>
      </p:pic>
    </p:spTree>
    <p:extLst>
      <p:ext uri="{BB962C8B-B14F-4D97-AF65-F5344CB8AC3E}">
        <p14:creationId xmlns:p14="http://schemas.microsoft.com/office/powerpoint/2010/main" val="421140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D536-2C61-D94D-AF3C-564F8B211DFC}"/>
              </a:ext>
            </a:extLst>
          </p:cNvPr>
          <p:cNvSpPr>
            <a:spLocks noGrp="1"/>
          </p:cNvSpPr>
          <p:nvPr>
            <p:ph type="title"/>
          </p:nvPr>
        </p:nvSpPr>
        <p:spPr/>
        <p:txBody>
          <a:bodyPr/>
          <a:lstStyle/>
          <a:p>
            <a:r>
              <a:rPr lang="en-US" dirty="0"/>
              <a:t>State-transition diagram</a:t>
            </a:r>
          </a:p>
        </p:txBody>
      </p:sp>
      <p:sp>
        <p:nvSpPr>
          <p:cNvPr id="3" name="Content Placeholder 2">
            <a:extLst>
              <a:ext uri="{FF2B5EF4-FFF2-40B4-BE49-F238E27FC236}">
                <a16:creationId xmlns:a16="http://schemas.microsoft.com/office/drawing/2014/main" id="{F0E845CD-6BA1-7741-BD9C-12941B7D8788}"/>
              </a:ext>
            </a:extLst>
          </p:cNvPr>
          <p:cNvSpPr>
            <a:spLocks noGrp="1"/>
          </p:cNvSpPr>
          <p:nvPr>
            <p:ph idx="1"/>
          </p:nvPr>
        </p:nvSpPr>
        <p:spPr/>
        <p:txBody>
          <a:bodyPr>
            <a:normAutofit/>
          </a:bodyPr>
          <a:lstStyle/>
          <a:p>
            <a:pPr marL="0" indent="0" algn="just">
              <a:buNone/>
            </a:pPr>
            <a:r>
              <a:rPr lang="en-US" sz="2000" b="1" dirty="0"/>
              <a:t>A state table </a:t>
            </a:r>
            <a:r>
              <a:rPr lang="en-US" sz="2000" dirty="0"/>
              <a:t>shows all of the possible transitions between states in the form of a matrix. A business analyst can use state tables to ensure that all transitions are identified by analyzing every cell in the matrix. All states are written down the first column and repeated across the first row of the table </a:t>
            </a:r>
          </a:p>
          <a:p>
            <a:endParaRPr lang="en-US" sz="2000" dirty="0"/>
          </a:p>
        </p:txBody>
      </p:sp>
      <p:pic>
        <p:nvPicPr>
          <p:cNvPr id="4" name="Picture 3">
            <a:extLst>
              <a:ext uri="{FF2B5EF4-FFF2-40B4-BE49-F238E27FC236}">
                <a16:creationId xmlns:a16="http://schemas.microsoft.com/office/drawing/2014/main" id="{C419DCA4-A33D-9A42-8507-58C3DB0CE854}"/>
              </a:ext>
            </a:extLst>
          </p:cNvPr>
          <p:cNvPicPr>
            <a:picLocks noChangeAspect="1"/>
          </p:cNvPicPr>
          <p:nvPr/>
        </p:nvPicPr>
        <p:blipFill>
          <a:blip r:embed="rId2"/>
          <a:stretch>
            <a:fillRect/>
          </a:stretch>
        </p:blipFill>
        <p:spPr>
          <a:xfrm>
            <a:off x="671512" y="2420888"/>
            <a:ext cx="7800975" cy="3819525"/>
          </a:xfrm>
          <a:prstGeom prst="rect">
            <a:avLst/>
          </a:prstGeom>
        </p:spPr>
      </p:pic>
    </p:spTree>
    <p:extLst>
      <p:ext uri="{BB962C8B-B14F-4D97-AF65-F5344CB8AC3E}">
        <p14:creationId xmlns:p14="http://schemas.microsoft.com/office/powerpoint/2010/main" val="10997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AF6C-5D5B-3145-B58D-DDFE3FB95391}"/>
              </a:ext>
            </a:extLst>
          </p:cNvPr>
          <p:cNvSpPr>
            <a:spLocks noGrp="1"/>
          </p:cNvSpPr>
          <p:nvPr>
            <p:ph type="title"/>
          </p:nvPr>
        </p:nvSpPr>
        <p:spPr/>
        <p:txBody>
          <a:bodyPr>
            <a:normAutofit/>
          </a:bodyPr>
          <a:lstStyle/>
          <a:p>
            <a:r>
              <a:rPr lang="en-US" dirty="0"/>
              <a:t>Others for self-studying</a:t>
            </a:r>
          </a:p>
        </p:txBody>
      </p:sp>
      <p:sp>
        <p:nvSpPr>
          <p:cNvPr id="3" name="Content Placeholder 2">
            <a:extLst>
              <a:ext uri="{FF2B5EF4-FFF2-40B4-BE49-F238E27FC236}">
                <a16:creationId xmlns:a16="http://schemas.microsoft.com/office/drawing/2014/main" id="{C2CD304B-4FF1-8344-B547-348D403A33B3}"/>
              </a:ext>
            </a:extLst>
          </p:cNvPr>
          <p:cNvSpPr>
            <a:spLocks noGrp="1"/>
          </p:cNvSpPr>
          <p:nvPr>
            <p:ph idx="1"/>
          </p:nvPr>
        </p:nvSpPr>
        <p:spPr/>
        <p:txBody>
          <a:bodyPr/>
          <a:lstStyle/>
          <a:p>
            <a:r>
              <a:rPr lang="en-US" dirty="0"/>
              <a:t>Modeling techniques</a:t>
            </a:r>
          </a:p>
          <a:p>
            <a:pPr lvl="1"/>
            <a:r>
              <a:rPr lang="en-US" dirty="0"/>
              <a:t>Dialog map</a:t>
            </a:r>
          </a:p>
          <a:p>
            <a:pPr lvl="1"/>
            <a:r>
              <a:rPr lang="en-US" dirty="0"/>
              <a:t>Decision tables and decision trees</a:t>
            </a:r>
          </a:p>
          <a:p>
            <a:pPr lvl="1"/>
            <a:r>
              <a:rPr lang="en-US" dirty="0"/>
              <a:t>Event-response tables</a:t>
            </a:r>
          </a:p>
          <a:p>
            <a:r>
              <a:rPr lang="en-US" dirty="0"/>
              <a:t>UML diagrams</a:t>
            </a:r>
          </a:p>
          <a:p>
            <a:r>
              <a:rPr lang="en-US" dirty="0"/>
              <a:t>Modeling on agile projects</a:t>
            </a:r>
          </a:p>
        </p:txBody>
      </p:sp>
    </p:spTree>
    <p:extLst>
      <p:ext uri="{BB962C8B-B14F-4D97-AF65-F5344CB8AC3E}">
        <p14:creationId xmlns:p14="http://schemas.microsoft.com/office/powerpoint/2010/main" val="162566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DB43-473A-FF4E-A8F4-8E3EB78296D0}"/>
              </a:ext>
            </a:extLst>
          </p:cNvPr>
          <p:cNvSpPr>
            <a:spLocks noGrp="1"/>
          </p:cNvSpPr>
          <p:nvPr>
            <p:ph type="title"/>
          </p:nvPr>
        </p:nvSpPr>
        <p:spPr/>
        <p:txBody>
          <a:bodyPr>
            <a:normAutofit/>
          </a:bodyPr>
          <a:lstStyle/>
          <a:p>
            <a:r>
              <a:rPr lang="en-US" dirty="0"/>
              <a:t>Diagraming &amp; Modelling</a:t>
            </a:r>
          </a:p>
        </p:txBody>
      </p:sp>
      <p:sp>
        <p:nvSpPr>
          <p:cNvPr id="3" name="Content Placeholder 2">
            <a:extLst>
              <a:ext uri="{FF2B5EF4-FFF2-40B4-BE49-F238E27FC236}">
                <a16:creationId xmlns:a16="http://schemas.microsoft.com/office/drawing/2014/main" id="{F585CCF0-36AD-3F48-9780-065F4AE00769}"/>
              </a:ext>
            </a:extLst>
          </p:cNvPr>
          <p:cNvSpPr>
            <a:spLocks noGrp="1"/>
          </p:cNvSpPr>
          <p:nvPr>
            <p:ph idx="1"/>
          </p:nvPr>
        </p:nvSpPr>
        <p:spPr>
          <a:xfrm>
            <a:off x="457200" y="976313"/>
            <a:ext cx="8229600" cy="652487"/>
          </a:xfrm>
        </p:spPr>
        <p:txBody>
          <a:bodyPr/>
          <a:lstStyle/>
          <a:p>
            <a:pPr marL="0" indent="0">
              <a:buNone/>
            </a:pPr>
            <a:r>
              <a:rPr lang="en-US" dirty="0"/>
              <a:t>From voice of the customer to analysis models</a:t>
            </a:r>
          </a:p>
        </p:txBody>
      </p:sp>
      <p:pic>
        <p:nvPicPr>
          <p:cNvPr id="4" name="Picture 3">
            <a:extLst>
              <a:ext uri="{FF2B5EF4-FFF2-40B4-BE49-F238E27FC236}">
                <a16:creationId xmlns:a16="http://schemas.microsoft.com/office/drawing/2014/main" id="{7A3C15C1-817B-8847-B13C-CADBDEF60A95}"/>
              </a:ext>
            </a:extLst>
          </p:cNvPr>
          <p:cNvPicPr>
            <a:picLocks noChangeAspect="1"/>
          </p:cNvPicPr>
          <p:nvPr/>
        </p:nvPicPr>
        <p:blipFill>
          <a:blip r:embed="rId3"/>
          <a:stretch>
            <a:fillRect/>
          </a:stretch>
        </p:blipFill>
        <p:spPr>
          <a:xfrm>
            <a:off x="611559" y="1628800"/>
            <a:ext cx="7720375" cy="4032448"/>
          </a:xfrm>
          <a:prstGeom prst="rect">
            <a:avLst/>
          </a:prstGeom>
        </p:spPr>
      </p:pic>
    </p:spTree>
    <p:extLst>
      <p:ext uri="{BB962C8B-B14F-4D97-AF65-F5344CB8AC3E}">
        <p14:creationId xmlns:p14="http://schemas.microsoft.com/office/powerpoint/2010/main" val="244073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DB43-473A-FF4E-A8F4-8E3EB78296D0}"/>
              </a:ext>
            </a:extLst>
          </p:cNvPr>
          <p:cNvSpPr>
            <a:spLocks noGrp="1"/>
          </p:cNvSpPr>
          <p:nvPr>
            <p:ph type="title"/>
          </p:nvPr>
        </p:nvSpPr>
        <p:spPr/>
        <p:txBody>
          <a:bodyPr/>
          <a:lstStyle/>
          <a:p>
            <a:r>
              <a:rPr lang="en-US" dirty="0"/>
              <a:t>Diagraming &amp; Modelling</a:t>
            </a:r>
          </a:p>
        </p:txBody>
      </p:sp>
      <p:sp>
        <p:nvSpPr>
          <p:cNvPr id="3" name="Content Placeholder 2">
            <a:extLst>
              <a:ext uri="{FF2B5EF4-FFF2-40B4-BE49-F238E27FC236}">
                <a16:creationId xmlns:a16="http://schemas.microsoft.com/office/drawing/2014/main" id="{F585CCF0-36AD-3F48-9780-065F4AE00769}"/>
              </a:ext>
            </a:extLst>
          </p:cNvPr>
          <p:cNvSpPr>
            <a:spLocks noGrp="1"/>
          </p:cNvSpPr>
          <p:nvPr>
            <p:ph idx="1"/>
          </p:nvPr>
        </p:nvSpPr>
        <p:spPr>
          <a:xfrm>
            <a:off x="457200" y="976313"/>
            <a:ext cx="8229600" cy="652487"/>
          </a:xfrm>
        </p:spPr>
        <p:txBody>
          <a:bodyPr/>
          <a:lstStyle/>
          <a:p>
            <a:pPr marL="0" indent="0">
              <a:buNone/>
            </a:pPr>
            <a:r>
              <a:rPr lang="en-US" dirty="0"/>
              <a:t>Selecting the right representations 1/3</a:t>
            </a:r>
          </a:p>
        </p:txBody>
      </p:sp>
      <p:pic>
        <p:nvPicPr>
          <p:cNvPr id="5" name="Picture 4">
            <a:extLst>
              <a:ext uri="{FF2B5EF4-FFF2-40B4-BE49-F238E27FC236}">
                <a16:creationId xmlns:a16="http://schemas.microsoft.com/office/drawing/2014/main" id="{7DE70F85-D1FE-9A47-9142-EFA35EF18F8E}"/>
              </a:ext>
            </a:extLst>
          </p:cNvPr>
          <p:cNvPicPr>
            <a:picLocks noChangeAspect="1"/>
          </p:cNvPicPr>
          <p:nvPr/>
        </p:nvPicPr>
        <p:blipFill>
          <a:blip r:embed="rId3"/>
          <a:stretch>
            <a:fillRect/>
          </a:stretch>
        </p:blipFill>
        <p:spPr>
          <a:xfrm>
            <a:off x="566125" y="1556792"/>
            <a:ext cx="8120674" cy="4905582"/>
          </a:xfrm>
          <a:prstGeom prst="rect">
            <a:avLst/>
          </a:prstGeom>
        </p:spPr>
      </p:pic>
    </p:spTree>
    <p:extLst>
      <p:ext uri="{BB962C8B-B14F-4D97-AF65-F5344CB8AC3E}">
        <p14:creationId xmlns:p14="http://schemas.microsoft.com/office/powerpoint/2010/main" val="1252120136"/>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4674</TotalTime>
  <Words>492</Words>
  <Application>Microsoft Macintosh PowerPoint</Application>
  <PresentationFormat>On-screen Show (4:3)</PresentationFormat>
  <Paragraphs>53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02_Integration Management</vt:lpstr>
      <vt:lpstr>Software requirements (swr302)</vt:lpstr>
      <vt:lpstr>Overview</vt:lpstr>
      <vt:lpstr>Data flow diagram (DFD)</vt:lpstr>
      <vt:lpstr>Swimlane diagram</vt:lpstr>
      <vt:lpstr>State-transition diagram</vt:lpstr>
      <vt:lpstr>State-transition diagram</vt:lpstr>
      <vt:lpstr>Others for self-studying</vt:lpstr>
      <vt:lpstr>Diagraming &amp; Modelling</vt:lpstr>
      <vt:lpstr>Diagraming &amp; Modelling</vt:lpstr>
      <vt:lpstr>Diagraming &amp; Modelling</vt:lpstr>
      <vt:lpstr>Diagraming &amp; Modelling</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354</cp:revision>
  <cp:lastPrinted>2021-04-05T14:49:05Z</cp:lastPrinted>
  <dcterms:created xsi:type="dcterms:W3CDTF">2014-07-26T10:22:45Z</dcterms:created>
  <dcterms:modified xsi:type="dcterms:W3CDTF">2022-02-09T16:17:44Z</dcterms:modified>
</cp:coreProperties>
</file>