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1" r:id="rId3"/>
    <p:sldId id="282" r:id="rId4"/>
    <p:sldId id="283" r:id="rId5"/>
    <p:sldId id="284" r:id="rId6"/>
    <p:sldId id="285" r:id="rId7"/>
    <p:sldId id="287" r:id="rId8"/>
    <p:sldId id="274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967" autoAdjust="0"/>
  </p:normalViewPr>
  <p:slideViewPr>
    <p:cSldViewPr>
      <p:cViewPr varScale="1">
        <p:scale>
          <a:sx n="103" d="100"/>
          <a:sy n="103" d="100"/>
        </p:scale>
        <p:origin x="17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3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70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7" name="Rectangle 1056">
            <a:extLst>
              <a:ext uri="{FF2B5EF4-FFF2-40B4-BE49-F238E27FC236}">
                <a16:creationId xmlns:a16="http://schemas.microsoft.com/office/drawing/2014/main" id="{6D8897F3-98FC-2A45-A0E4-6D26C45C0F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D2D00-8E77-AA4D-BAA9-82CD17AAF191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539553" y="3143248"/>
            <a:ext cx="7560840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Risk reduction through prototyping (chapter 15)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ECA4-07DA-3B4B-81AA-98FDC395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Prototyping: What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2FE5-B964-2A42-9D52-FC838744B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Clarify, complete, and validate requirements </a:t>
            </a:r>
          </a:p>
          <a:p>
            <a:pPr lvl="1"/>
            <a:r>
              <a:rPr lang="en-US" dirty="0"/>
              <a:t> Explore design alternatives </a:t>
            </a:r>
          </a:p>
          <a:p>
            <a:pPr lvl="1"/>
            <a:r>
              <a:rPr lang="en-US" dirty="0"/>
              <a:t> Create a subset that will grow into the ultimate product </a:t>
            </a:r>
          </a:p>
          <a:p>
            <a:r>
              <a:rPr lang="en-US" dirty="0"/>
              <a:t> Three classes of prototype attributes</a:t>
            </a:r>
          </a:p>
          <a:p>
            <a:pPr lvl="1"/>
            <a:r>
              <a:rPr lang="en-US" dirty="0"/>
              <a:t>Scope: </a:t>
            </a:r>
          </a:p>
          <a:p>
            <a:pPr lvl="2"/>
            <a:r>
              <a:rPr lang="en-US" dirty="0"/>
              <a:t>mock-up prototype =&gt; UX</a:t>
            </a:r>
          </a:p>
          <a:p>
            <a:pPr lvl="2"/>
            <a:r>
              <a:rPr lang="en-US" dirty="0"/>
              <a:t>proof-of-concept prototype  =&gt; Technical Approach</a:t>
            </a:r>
          </a:p>
          <a:p>
            <a:pPr lvl="1"/>
            <a:r>
              <a:rPr lang="en-US" dirty="0"/>
              <a:t>Future use: throwaway vs. evolutionary prototype</a:t>
            </a:r>
          </a:p>
          <a:p>
            <a:pPr lvl="1"/>
            <a:r>
              <a:rPr lang="en-US" dirty="0"/>
              <a:t>Form: paper vs. electronic prototype</a:t>
            </a:r>
          </a:p>
        </p:txBody>
      </p:sp>
    </p:spTree>
    <p:extLst>
      <p:ext uri="{BB962C8B-B14F-4D97-AF65-F5344CB8AC3E}">
        <p14:creationId xmlns:p14="http://schemas.microsoft.com/office/powerpoint/2010/main" val="35074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3FD8-D1D8-634B-879D-4D67FB92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 and proofs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6E22-A5B2-584A-8EAF-C13C3C0F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2"/>
            <a:ext cx="8229600" cy="569304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Definition: people say “software prototype,” they are usually thinking about a mock-up of a possible user interface. A mock-up is also called a </a:t>
            </a:r>
            <a:r>
              <a:rPr lang="en-US" sz="2800" b="1" i="1" dirty="0"/>
              <a:t>horizontal prototype</a:t>
            </a:r>
            <a:r>
              <a:rPr lang="en-US" sz="2800" dirty="0"/>
              <a:t>.</a:t>
            </a:r>
          </a:p>
          <a:p>
            <a:r>
              <a:rPr lang="en-US" sz="2800" dirty="0"/>
              <a:t>A proof of concept, also known as a </a:t>
            </a:r>
            <a:r>
              <a:rPr lang="en-US" sz="2800" b="1" i="1" dirty="0"/>
              <a:t>vertical prototype</a:t>
            </a:r>
            <a:r>
              <a:rPr lang="en-US" sz="2800" dirty="0"/>
              <a:t>, implements a slice of application functionality from the user interface through all the technical services layers</a:t>
            </a:r>
          </a:p>
          <a:p>
            <a:r>
              <a:rPr lang="en-US" sz="2800" dirty="0"/>
              <a:t>Purpose: </a:t>
            </a:r>
          </a:p>
          <a:p>
            <a:pPr lvl="1"/>
            <a:r>
              <a:rPr lang="en-US" sz="2400" dirty="0"/>
              <a:t>demonstrate the functional options the user will have available, the look and feel of the user interface (layout, colors, graphics, controls), and the navigation structure</a:t>
            </a:r>
          </a:p>
          <a:p>
            <a:pPr lvl="1"/>
            <a:r>
              <a:rPr lang="en-US" sz="2400" dirty="0"/>
              <a:t> explore some specific behaviors of the intended system, with the goal of refining the requirements</a:t>
            </a:r>
          </a:p>
          <a:p>
            <a:pPr lvl="1"/>
            <a:r>
              <a:rPr lang="en-US" sz="2400" dirty="0"/>
              <a:t>represent the developer’s concept of how a specific use case might be  implemented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299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EF4F-8DAE-4542-A141-587EA77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Throwaway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8CD2-36BA-AA4B-A2D6-7CD6C0F6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Purpose:  build a throwaway prototype to answer questions, resolve uncertainties, and improve requirements quality</a:t>
            </a:r>
          </a:p>
          <a:p>
            <a:r>
              <a:rPr lang="en-US" dirty="0"/>
              <a:t>A wireframe is a particular approach to throwaway prototyping commonly used for custom user interface design and website design.</a:t>
            </a:r>
          </a:p>
          <a:p>
            <a:r>
              <a:rPr lang="en-US" dirty="0"/>
              <a:t>You can use wireframes to reach a better understanding of three aspects of a website:</a:t>
            </a:r>
          </a:p>
          <a:p>
            <a:pPr lvl="1"/>
            <a:r>
              <a:rPr lang="en-US" dirty="0"/>
              <a:t>The conceptual requirements</a:t>
            </a:r>
          </a:p>
          <a:p>
            <a:pPr lvl="1"/>
            <a:r>
              <a:rPr lang="en-US" dirty="0"/>
              <a:t>The information architecture or navigation design </a:t>
            </a:r>
          </a:p>
          <a:p>
            <a:pPr lvl="1"/>
            <a:r>
              <a:rPr lang="en-US" dirty="0"/>
              <a:t>The high-resolution, detailed design of the pages </a:t>
            </a:r>
          </a:p>
        </p:txBody>
      </p:sp>
    </p:spTree>
    <p:extLst>
      <p:ext uri="{BB962C8B-B14F-4D97-AF65-F5344CB8AC3E}">
        <p14:creationId xmlns:p14="http://schemas.microsoft.com/office/powerpoint/2010/main" val="27940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8FF4-6B0E-4149-8A28-BD6957DA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A2D0-44FB-B84A-8EEE-7D934D183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Purpose: provides a solid architectural foundation for building the product incrementally as the requirements become clear over time.</a:t>
            </a:r>
          </a:p>
          <a:p>
            <a:r>
              <a:rPr lang="en-US" dirty="0"/>
              <a:t>Agile development provides an example of evolutionary prototyping. Agile teams construct the product through a series of iterations, using feedback on the early iterations to adjust the direction of future development cycles.</a:t>
            </a:r>
          </a:p>
          <a:p>
            <a:r>
              <a:rPr lang="en-US" dirty="0"/>
              <a:t>Evolutionary prototyping is well suited for web development projects</a:t>
            </a:r>
          </a:p>
        </p:txBody>
      </p:sp>
    </p:spTree>
    <p:extLst>
      <p:ext uri="{BB962C8B-B14F-4D97-AF65-F5344CB8AC3E}">
        <p14:creationId xmlns:p14="http://schemas.microsoft.com/office/powerpoint/2010/main" val="277872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8FF4-6B0E-4149-8A28-BD6957DA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prototypes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6ED8C-AD4A-CA4A-B4F9-254D76FB0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913781"/>
            <a:ext cx="6029721" cy="1147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E8088A-6E74-FB4C-9462-601D3F84835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110" y="1217589"/>
            <a:ext cx="3829422" cy="2499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608815-8FFC-E74C-8A69-11913B1D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73" y="2106289"/>
            <a:ext cx="3535632" cy="21297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E7F966-F164-914D-B71C-2FCD64BE8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261" y="4339454"/>
            <a:ext cx="3153639" cy="2473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F3D532-E44D-0840-9A36-762E7B51A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596" y="3933056"/>
            <a:ext cx="3884084" cy="287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2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8E62-78AE-9946-9255-7C4DA14E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405E-80D4-164D-B05A-AE8DB11D6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435280" cy="5470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Prototype evaluation - You might ask the following questions:</a:t>
            </a:r>
          </a:p>
          <a:p>
            <a:r>
              <a:rPr lang="en-US" sz="2000" dirty="0"/>
              <a:t>Does the prototype implement the functionality in the way you expected?</a:t>
            </a:r>
          </a:p>
          <a:p>
            <a:r>
              <a:rPr lang="en-US" sz="2000" dirty="0"/>
              <a:t>What functionality is missing from the prototype?</a:t>
            </a:r>
          </a:p>
          <a:p>
            <a:r>
              <a:rPr lang="en-US" sz="2000" dirty="0"/>
              <a:t>Can you think of any possible error conditions that the prototype doesn’t address?</a:t>
            </a:r>
          </a:p>
          <a:p>
            <a:r>
              <a:rPr lang="en-US" sz="2000" dirty="0"/>
              <a:t>Are any unnecessary functions present?</a:t>
            </a:r>
          </a:p>
          <a:p>
            <a:r>
              <a:rPr lang="en-US" sz="2000" dirty="0"/>
              <a:t>How logical and complete does the navigation seem to you?</a:t>
            </a:r>
          </a:p>
          <a:p>
            <a:r>
              <a:rPr lang="en-US" sz="2000" dirty="0"/>
              <a:t>Are there ways to simplify any of the tasks that require too many interaction steps?</a:t>
            </a:r>
          </a:p>
          <a:p>
            <a:r>
              <a:rPr lang="en-US" sz="2000" dirty="0"/>
              <a:t>Were you ever unsure of what to do next?</a:t>
            </a:r>
          </a:p>
          <a:p>
            <a:pPr marL="0" indent="0">
              <a:buNone/>
            </a:pPr>
            <a:r>
              <a:rPr lang="en-US" sz="2000" b="1" dirty="0"/>
              <a:t>Risks of prototyping</a:t>
            </a:r>
          </a:p>
          <a:p>
            <a:r>
              <a:rPr lang="en-US" sz="2000" dirty="0"/>
              <a:t>Pressure to release the prototype </a:t>
            </a:r>
          </a:p>
          <a:p>
            <a:r>
              <a:rPr lang="en-US" sz="2000" dirty="0"/>
              <a:t>Distraction by details</a:t>
            </a:r>
          </a:p>
          <a:p>
            <a:r>
              <a:rPr lang="en-US" sz="2000" dirty="0"/>
              <a:t>Unrealistic performance expectations </a:t>
            </a:r>
          </a:p>
          <a:p>
            <a:r>
              <a:rPr lang="en-US" sz="2000" dirty="0"/>
              <a:t>Investing excessive effort in prototypes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437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4222</TotalTime>
  <Words>452</Words>
  <Application>Microsoft Macintosh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Session 02_Integration Management</vt:lpstr>
      <vt:lpstr>Software requirements (swr302)</vt:lpstr>
      <vt:lpstr>Prototyping: What and why</vt:lpstr>
      <vt:lpstr>Mock-ups and proofs of concept</vt:lpstr>
      <vt:lpstr>Throwaway prototypes</vt:lpstr>
      <vt:lpstr>Evolutionary prototypes</vt:lpstr>
      <vt:lpstr>Working with prototypes</vt:lpstr>
      <vt:lpstr>Working with prototypes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383</cp:revision>
  <cp:lastPrinted>2021-04-05T14:49:05Z</cp:lastPrinted>
  <dcterms:created xsi:type="dcterms:W3CDTF">2014-07-26T10:22:45Z</dcterms:created>
  <dcterms:modified xsi:type="dcterms:W3CDTF">2021-10-06T06:31:41Z</dcterms:modified>
</cp:coreProperties>
</file>