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74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0792" autoAdjust="0"/>
  </p:normalViewPr>
  <p:slideViewPr>
    <p:cSldViewPr>
      <p:cViewPr varScale="1">
        <p:scale>
          <a:sx n="88" d="100"/>
          <a:sy n="88" d="100"/>
        </p:scale>
        <p:origin x="22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37DF-DDE6-4329-B991-8949DA4C999F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0BA0E-BC4D-4CA7-A044-75821704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4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4E18-8E48-4968-8FD9-0351CFA9074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0073-C388-4BBC-94F1-A3FD064D5E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63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peer </a:t>
            </a:r>
            <a:r>
              <a:rPr lang="en-US" dirty="0" err="1"/>
              <a:t>deskcheck</a:t>
            </a:r>
            <a:r>
              <a:rPr lang="en-US" dirty="0"/>
              <a:t>, in which you ask one colleague to look over your work product.</a:t>
            </a:r>
          </a:p>
          <a:p>
            <a:r>
              <a:rPr lang="en-US" dirty="0"/>
              <a:t>A </a:t>
            </a:r>
            <a:r>
              <a:rPr lang="en-US" dirty="0" err="1"/>
              <a:t>passaround</a:t>
            </a:r>
            <a:r>
              <a:rPr lang="en-US" dirty="0"/>
              <a:t>, in which you invite several colleagues to examine a deliverable concurrently.</a:t>
            </a:r>
          </a:p>
          <a:p>
            <a:r>
              <a:rPr lang="en-US" dirty="0"/>
              <a:t>A walkthrough, during which the author describes a deliverable and solicits comments 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0073-C388-4BBC-94F1-A3FD064D5E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93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0808"/>
            <a:ext cx="7772400" cy="79451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00" b="1" cap="all" baseline="0" dirty="0" smtClean="0">
                <a:solidFill>
                  <a:srgbClr val="DC0081"/>
                </a:solidFill>
              </a:defRPr>
            </a:lvl1pPr>
          </a:lstStyle>
          <a:p>
            <a:pPr marL="0" lvl="0" indent="0" fontAlgn="auto">
              <a:spcAft>
                <a:spcPts val="0"/>
              </a:spcAft>
            </a:pPr>
            <a:r>
              <a:rPr lang="en-US" dirty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495327"/>
            <a:ext cx="7776864" cy="622920"/>
          </a:xfrm>
        </p:spPr>
        <p:txBody>
          <a:bodyPr vert="horz" lIns="91440" tIns="45720" rIns="91440" bIns="45720" rtlCol="0">
            <a:normAutofit/>
          </a:bodyPr>
          <a:lstStyle>
            <a:lvl1pPr algn="ctr">
              <a:defRPr lang="en-GB" sz="3400" b="1" i="1" baseline="0" dirty="0" smtClean="0">
                <a:solidFill>
                  <a:srgbClr val="280099"/>
                </a:solidFill>
              </a:defRPr>
            </a:lvl1pPr>
          </a:lstStyle>
          <a:p>
            <a:pPr marL="0" lvl="0" indent="0" algn="ctr" fontAlgn="auto">
              <a:spcAft>
                <a:spcPts val="0"/>
              </a:spcAft>
              <a:buFont typeface="Wingdings" pitchFamily="2" charset="2"/>
              <a:buNone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822" y="0"/>
            <a:ext cx="6764977" cy="822722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GB" sz="36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54701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Line 1057">
            <a:extLst>
              <a:ext uri="{FF2B5EF4-FFF2-40B4-BE49-F238E27FC236}">
                <a16:creationId xmlns:a16="http://schemas.microsoft.com/office/drawing/2014/main" id="{E0180F8B-C67A-014F-86B4-6425D016713C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457200" y="822722"/>
            <a:ext cx="8229600" cy="15783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9CD89B-084B-D04A-A863-AD2B2ED775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670" y="16771"/>
            <a:ext cx="1449153" cy="790170"/>
          </a:xfrm>
          <a:prstGeom prst="rect">
            <a:avLst/>
          </a:prstGeom>
        </p:spPr>
      </p:pic>
      <p:sp>
        <p:nvSpPr>
          <p:cNvPr id="7" name="Rectangle 1056">
            <a:extLst>
              <a:ext uri="{FF2B5EF4-FFF2-40B4-BE49-F238E27FC236}">
                <a16:creationId xmlns:a16="http://schemas.microsoft.com/office/drawing/2014/main" id="{6D8897F3-98FC-2A45-A0E4-6D26C45C0F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243" y="6496883"/>
            <a:ext cx="874439" cy="3611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0EEE225-A7BC-457B-9273-D4D41378CEAC}" type="slidenum">
              <a:rPr lang="en-US" sz="1400" b="1" smtClean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en-US" sz="14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 /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7D2D00-8E77-AA4D-BAA9-82CD17AAF191}"/>
              </a:ext>
            </a:extLst>
          </p:cNvPr>
          <p:cNvCxnSpPr/>
          <p:nvPr userDrawn="1"/>
        </p:nvCxnSpPr>
        <p:spPr>
          <a:xfrm>
            <a:off x="444243" y="6496883"/>
            <a:ext cx="874439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70DD-C861-476F-B7D8-5341A2B4ECC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63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70DD-C861-476F-B7D8-5341A2B4ECC3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4D9D-2B93-4224-B077-96C9625F4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8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800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8009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800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8009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800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A045AB4-3B3B-9D46-91AA-D63674BA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999" y="2316077"/>
            <a:ext cx="8382000" cy="82717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Software requirements (swr302)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E3A49C6-8B03-984C-A45B-82E3A6B8108A}"/>
              </a:ext>
            </a:extLst>
          </p:cNvPr>
          <p:cNvSpPr txBox="1">
            <a:spLocks/>
          </p:cNvSpPr>
          <p:nvPr/>
        </p:nvSpPr>
        <p:spPr>
          <a:xfrm>
            <a:off x="539553" y="3143248"/>
            <a:ext cx="7560840" cy="100583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lang="en-US" sz="32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28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lang="en-US" sz="24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2000" kern="1200" baseline="0" dirty="0" smtClean="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Validating the Requirements</a:t>
            </a:r>
          </a:p>
          <a:p>
            <a:pPr marL="0" indent="0" algn="ctr">
              <a:buNone/>
            </a:pPr>
            <a:r>
              <a:rPr lang="en-US" sz="3000" b="1" i="1" cap="all" dirty="0">
                <a:solidFill>
                  <a:srgbClr val="0070C0"/>
                </a:solidFill>
              </a:rPr>
              <a:t>(chapter 17)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AD00-2C71-864D-957E-1D17462B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69158"/>
            <a:ext cx="2512194" cy="13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Q&amp;A">
            <a:extLst>
              <a:ext uri="{FF2B5EF4-FFF2-40B4-BE49-F238E27FC236}">
                <a16:creationId xmlns:a16="http://schemas.microsoft.com/office/drawing/2014/main" id="{4EFD41B2-4845-EB4D-9781-85BBC8E5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5107285" cy="329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7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ECA4-07DA-3B4B-81AA-98FDC395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validate the requirements?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F5E4C-1FDE-D243-855C-A97D6E7D6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052736"/>
            <a:ext cx="90297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7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EF4F-8DAE-4542-A141-587EA77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C8CD2-36BA-AA4B-A2D6-7CD6C0F64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Verification determines whether the product of some development activity meets its requirements (doing the thing right). </a:t>
            </a:r>
          </a:p>
          <a:p>
            <a:pPr marL="0" indent="0">
              <a:buNone/>
            </a:pPr>
            <a:r>
              <a:rPr lang="en-US" b="1" dirty="0"/>
              <a:t>Validation assesses whether a product satisfies customer needs (doing the right thing). </a:t>
            </a:r>
          </a:p>
          <a:p>
            <a:pPr marL="0" indent="0">
              <a:buNone/>
            </a:pPr>
            <a:r>
              <a:rPr lang="en-US" b="1" dirty="0"/>
              <a:t>Requirements validation activities:</a:t>
            </a:r>
          </a:p>
          <a:p>
            <a:pPr indent="-244475"/>
            <a:r>
              <a:rPr lang="en-US" dirty="0"/>
              <a:t>The software requirements accurately describe the intended system capabilities and properties that will satisfy the various stakeholders’ needs.</a:t>
            </a:r>
          </a:p>
          <a:p>
            <a:pPr indent="-244475"/>
            <a:r>
              <a:rPr lang="en-US" dirty="0"/>
              <a:t>The software requirements are correctly derived from the business requirements, system requirements, business rules, and other sources. </a:t>
            </a:r>
          </a:p>
          <a:p>
            <a:pPr indent="-244475"/>
            <a:r>
              <a:rPr lang="en-US" dirty="0"/>
              <a:t>The requirements are complete, feasible, and verifiable.</a:t>
            </a:r>
          </a:p>
          <a:p>
            <a:pPr indent="-244475"/>
            <a:r>
              <a:rPr lang="en-US" dirty="0"/>
              <a:t>All requirements are necessary, and the entire set is sufficient to meet the business objectives.</a:t>
            </a:r>
          </a:p>
          <a:p>
            <a:pPr indent="-244475"/>
            <a:r>
              <a:rPr lang="en-US" dirty="0"/>
              <a:t>All requirements representations are consistent with each other. </a:t>
            </a:r>
          </a:p>
          <a:p>
            <a:pPr indent="-244475"/>
            <a:r>
              <a:rPr lang="en-US" dirty="0"/>
              <a:t>The requirements provide an adequate basis to proceed with design and construction</a:t>
            </a:r>
          </a:p>
        </p:txBody>
      </p:sp>
    </p:spTree>
    <p:extLst>
      <p:ext uri="{BB962C8B-B14F-4D97-AF65-F5344CB8AC3E}">
        <p14:creationId xmlns:p14="http://schemas.microsoft.com/office/powerpoint/2010/main" val="27940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AE61-56E0-AB48-9F22-78510A85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3BE44-2E02-0F44-8735-8E7E71DB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0122"/>
          </a:xfrm>
        </p:spPr>
        <p:txBody>
          <a:bodyPr>
            <a:normAutofit/>
          </a:bodyPr>
          <a:lstStyle/>
          <a:p>
            <a:r>
              <a:rPr lang="en-US" sz="2400" dirty="0"/>
              <a:t>Reviewing requirements is a powerful technique for identifying  ambiguous or unverifiable requirements, requirements that aren’t defined clearly enough for design to begin, and other problems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76655-1B91-364C-944B-00806C179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488128"/>
            <a:ext cx="5085644" cy="374918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B572BF-C740-7541-851C-E38DC94B1039}"/>
              </a:ext>
            </a:extLst>
          </p:cNvPr>
          <p:cNvSpPr txBox="1">
            <a:spLocks/>
          </p:cNvSpPr>
          <p:nvPr/>
        </p:nvSpPr>
        <p:spPr>
          <a:xfrm>
            <a:off x="457200" y="2497311"/>
            <a:ext cx="3836986" cy="3881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Informal review approaches:</a:t>
            </a:r>
          </a:p>
          <a:p>
            <a:pPr lvl="1"/>
            <a:r>
              <a:rPr lang="en-US" sz="2000" dirty="0"/>
              <a:t> A peer </a:t>
            </a:r>
            <a:r>
              <a:rPr lang="en-US" sz="2000" dirty="0" err="1"/>
              <a:t>deskcheck</a:t>
            </a:r>
            <a:endParaRPr lang="en-US" sz="2000" dirty="0"/>
          </a:p>
          <a:p>
            <a:pPr lvl="1"/>
            <a:r>
              <a:rPr lang="en-US" sz="2000" dirty="0"/>
              <a:t> A </a:t>
            </a:r>
            <a:r>
              <a:rPr lang="en-US" sz="2000" dirty="0" err="1"/>
              <a:t>passaround</a:t>
            </a:r>
            <a:endParaRPr lang="en-US" sz="2000" dirty="0"/>
          </a:p>
          <a:p>
            <a:pPr lvl="1"/>
            <a:r>
              <a:rPr lang="en-US" sz="2000" dirty="0"/>
              <a:t>A walkthrough</a:t>
            </a:r>
          </a:p>
          <a:p>
            <a:r>
              <a:rPr lang="en-US" sz="2400" dirty="0"/>
              <a:t>The inspection process</a:t>
            </a:r>
          </a:p>
          <a:p>
            <a:pPr lvl="1"/>
            <a:r>
              <a:rPr lang="en-US" sz="2000" dirty="0"/>
              <a:t>Author</a:t>
            </a:r>
          </a:p>
          <a:p>
            <a:pPr lvl="1"/>
            <a:r>
              <a:rPr lang="en-US" sz="2000" dirty="0"/>
              <a:t>Moderator</a:t>
            </a:r>
          </a:p>
          <a:p>
            <a:pPr lvl="1"/>
            <a:r>
              <a:rPr lang="en-US" sz="2000" dirty="0"/>
              <a:t>Reader</a:t>
            </a:r>
          </a:p>
          <a:p>
            <a:pPr lvl="1"/>
            <a:r>
              <a:rPr lang="en-US" sz="2000" dirty="0"/>
              <a:t>Recorder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4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1FC2-3FDF-D242-8A15-3B2CBB45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Reviewing requirements</a:t>
            </a:r>
            <a:br>
              <a:rPr lang="en-US" dirty="0"/>
            </a:br>
            <a:r>
              <a:rPr lang="en-US" sz="3100" i="1" dirty="0"/>
              <a:t>Defect checklist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A12966-A018-BB44-B6FE-BAD4F3B67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180" y="908720"/>
            <a:ext cx="7772399" cy="4704348"/>
          </a:xfrm>
        </p:spPr>
        <p:txBody>
          <a:bodyPr/>
          <a:lstStyle/>
          <a:p>
            <a:r>
              <a:rPr lang="en-US" dirty="0"/>
              <a:t>Completeness</a:t>
            </a:r>
          </a:p>
          <a:p>
            <a:r>
              <a:rPr lang="en-US" dirty="0"/>
              <a:t>Correctness</a:t>
            </a:r>
          </a:p>
          <a:p>
            <a:r>
              <a:rPr lang="en-US" dirty="0"/>
              <a:t>Quality attributes</a:t>
            </a:r>
          </a:p>
          <a:p>
            <a:r>
              <a:rPr lang="en-US" dirty="0"/>
              <a:t>Organization and Traceability</a:t>
            </a:r>
          </a:p>
          <a:p>
            <a:r>
              <a:rPr lang="en-US" dirty="0"/>
              <a:t>Other issues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A167B-6BE3-B84F-8ABA-B8EA6CCDE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38" y="3260894"/>
            <a:ext cx="7780898" cy="29106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0825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BF29-6EB2-254E-9653-9B6EDCDD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Reviewing requirements</a:t>
            </a:r>
            <a:br>
              <a:rPr lang="en-US" dirty="0"/>
            </a:br>
            <a:r>
              <a:rPr lang="en-US" sz="3100" i="1" dirty="0"/>
              <a:t>Tips &amp; Challenges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F717AD-12F7-4C49-9B84-950E5C7C5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180" y="1124744"/>
            <a:ext cx="3516737" cy="47043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Reviewing tips</a:t>
            </a:r>
          </a:p>
          <a:p>
            <a:r>
              <a:rPr lang="en-US" dirty="0"/>
              <a:t>Plan the examination</a:t>
            </a:r>
          </a:p>
          <a:p>
            <a:r>
              <a:rPr lang="en-US" dirty="0"/>
              <a:t>Start early</a:t>
            </a:r>
          </a:p>
          <a:p>
            <a:r>
              <a:rPr lang="en-US" dirty="0"/>
              <a:t>Allocate sufficient time</a:t>
            </a:r>
          </a:p>
          <a:p>
            <a:r>
              <a:rPr lang="en-US" dirty="0"/>
              <a:t>Provide context</a:t>
            </a:r>
          </a:p>
          <a:p>
            <a:r>
              <a:rPr lang="en-US" dirty="0"/>
              <a:t>Set review scope</a:t>
            </a:r>
          </a:p>
          <a:p>
            <a:r>
              <a:rPr lang="en-US" dirty="0"/>
              <a:t>Limit re-reviews</a:t>
            </a:r>
          </a:p>
          <a:p>
            <a:r>
              <a:rPr lang="en-US" dirty="0"/>
              <a:t>Prioritize review areas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554E4C-842E-8E4C-ACCA-623FD4C2F342}"/>
              </a:ext>
            </a:extLst>
          </p:cNvPr>
          <p:cNvSpPr txBox="1">
            <a:spLocks/>
          </p:cNvSpPr>
          <p:nvPr/>
        </p:nvSpPr>
        <p:spPr>
          <a:xfrm>
            <a:off x="4894422" y="1146867"/>
            <a:ext cx="3474534" cy="30573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28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Review challenges</a:t>
            </a:r>
          </a:p>
          <a:p>
            <a:r>
              <a:rPr lang="en-US"/>
              <a:t>Large requirements documents</a:t>
            </a:r>
          </a:p>
          <a:p>
            <a:r>
              <a:rPr lang="en-US"/>
              <a:t>Large inspection teams</a:t>
            </a:r>
          </a:p>
          <a:p>
            <a:r>
              <a:rPr lang="en-US"/>
              <a:t>Geographically separated reviewers</a:t>
            </a:r>
          </a:p>
          <a:p>
            <a:r>
              <a:rPr lang="en-US"/>
              <a:t>Unprepared reviewers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6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8049-379D-B840-B2D4-6667D158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64E5-746F-864B-817E-4C0B98DA7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Prototypes are validation tools that make the requirements real</a:t>
            </a:r>
          </a:p>
          <a:p>
            <a:pPr lvl="1"/>
            <a:r>
              <a:rPr lang="en-US" sz="2200" dirty="0"/>
              <a:t>Visualize how a system will function under specific circumstances</a:t>
            </a:r>
          </a:p>
          <a:p>
            <a:pPr lvl="1"/>
            <a:r>
              <a:rPr lang="en-US" sz="2200" dirty="0"/>
              <a:t>Allow user to experience some aspects of what a system based on the requirements would be like</a:t>
            </a:r>
          </a:p>
          <a:p>
            <a:r>
              <a:rPr lang="en-US" sz="2200" dirty="0"/>
              <a:t>Allow you to find missing requirements before more expensive activities like development and testing take place</a:t>
            </a:r>
          </a:p>
          <a:p>
            <a:r>
              <a:rPr lang="en-US" sz="2200" dirty="0"/>
              <a:t>Prototypes also help confirm that stakeholders have a shared understanding of the requirement </a:t>
            </a:r>
          </a:p>
          <a:p>
            <a:r>
              <a:rPr lang="en-US" sz="2200" dirty="0"/>
              <a:t>Proof-of-concept prototypes can demonstrate that the requirements are feasible</a:t>
            </a:r>
          </a:p>
          <a:p>
            <a:r>
              <a:rPr lang="en-US" sz="2200" dirty="0"/>
              <a:t>Evolutionary prototypes allow the users to see how the requirements would work when they are implemented, to validate that the result is what they expect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46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4D3C-9903-2C44-9045-84714724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BE9D-C263-FC41-8691-A55C76A0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6313"/>
            <a:ext cx="8229600" cy="1228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Development and testing work products are derived from a common source.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774AC-D01C-CF49-B6EE-8E8B87A22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2059136"/>
            <a:ext cx="63754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4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2319-BF06-6344-B2C0-2A3F23DA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Validating requirements with 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DC441-687E-C14B-A1C7-9BA2DAFB0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 high-priority functionality that must be present and operating properly before the product could be accepted &amp; used</a:t>
            </a:r>
          </a:p>
          <a:p>
            <a:r>
              <a:rPr lang="en-US" dirty="0"/>
              <a:t>Essential nonfunctional criteria or quality metrics that must be satisfied </a:t>
            </a:r>
          </a:p>
          <a:p>
            <a:r>
              <a:rPr lang="en-US" dirty="0"/>
              <a:t>Remaining open issues and defects </a:t>
            </a:r>
          </a:p>
          <a:p>
            <a:r>
              <a:rPr lang="en-US" dirty="0"/>
              <a:t>Specific legal, regulatory, or contractual conditions. </a:t>
            </a:r>
          </a:p>
          <a:p>
            <a:r>
              <a:rPr lang="en-US" dirty="0"/>
              <a:t>Supporting transition, infrastructure , or other project (not product) requirements</a:t>
            </a:r>
          </a:p>
        </p:txBody>
      </p:sp>
    </p:spTree>
    <p:extLst>
      <p:ext uri="{BB962C8B-B14F-4D97-AF65-F5344CB8AC3E}">
        <p14:creationId xmlns:p14="http://schemas.microsoft.com/office/powerpoint/2010/main" val="176471233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2_Integration Managem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01.2_Tong quan ve Du an &amp; QLDA</Template>
  <TotalTime>4306</TotalTime>
  <Words>473</Words>
  <Application>Microsoft Macintosh PowerPoint</Application>
  <PresentationFormat>On-screen Show (4:3)</PresentationFormat>
  <Paragraphs>66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Session 02_Integration Management</vt:lpstr>
      <vt:lpstr>Software requirements (swr302)</vt:lpstr>
      <vt:lpstr>Why validate the requirements?</vt:lpstr>
      <vt:lpstr>Validation and verification</vt:lpstr>
      <vt:lpstr>Reviewing requirements</vt:lpstr>
      <vt:lpstr>Reviewing requirements Defect checklist</vt:lpstr>
      <vt:lpstr>Reviewing requirements Tips &amp; Challenges</vt:lpstr>
      <vt:lpstr>Prototyping requirements</vt:lpstr>
      <vt:lpstr>Testing the requirements</vt:lpstr>
      <vt:lpstr>Validating requirements with acceptance criteria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QUẢN LÝ DỰ ÁN PMP</dc:title>
  <dc:creator>iNET</dc:creator>
  <cp:lastModifiedBy>KienNT</cp:lastModifiedBy>
  <cp:revision>408</cp:revision>
  <cp:lastPrinted>2021-04-05T14:49:05Z</cp:lastPrinted>
  <dcterms:created xsi:type="dcterms:W3CDTF">2014-07-26T10:22:45Z</dcterms:created>
  <dcterms:modified xsi:type="dcterms:W3CDTF">2022-02-21T14:31:29Z</dcterms:modified>
</cp:coreProperties>
</file>