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6" r:id="rId2"/>
    <p:sldId id="480" r:id="rId3"/>
    <p:sldId id="482" r:id="rId4"/>
    <p:sldId id="491" r:id="rId5"/>
    <p:sldId id="484" r:id="rId6"/>
    <p:sldId id="485" r:id="rId7"/>
    <p:sldId id="486" r:id="rId8"/>
    <p:sldId id="487" r:id="rId9"/>
    <p:sldId id="488" r:id="rId10"/>
    <p:sldId id="489" r:id="rId11"/>
    <p:sldId id="490" r:id="rId1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90"/>
    <p:restoredTop sz="81597" autoAdjust="0"/>
  </p:normalViewPr>
  <p:slideViewPr>
    <p:cSldViewPr>
      <p:cViewPr varScale="1">
        <p:scale>
          <a:sx n="53" d="100"/>
          <a:sy n="53" d="100"/>
        </p:scale>
        <p:origin x="176" y="17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588" y="0"/>
            <a:ext cx="3169920" cy="480060"/>
          </a:xfrm>
          <a:prstGeom prst="rect">
            <a:avLst/>
          </a:prstGeom>
        </p:spPr>
        <p:txBody>
          <a:bodyPr vert="horz" lIns="91440" tIns="45720" rIns="91440" bIns="45720" rtlCol="0"/>
          <a:lstStyle>
            <a:lvl1pPr algn="r">
              <a:defRPr sz="1200"/>
            </a:lvl1pPr>
          </a:lstStyle>
          <a:p>
            <a:fld id="{427337DF-DDE6-4329-B991-8949DA4C999F}" type="datetimeFigureOut">
              <a:rPr lang="en-US" smtClean="0"/>
              <a:t>3/17/22</a:t>
            </a:fld>
            <a:endParaRPr lang="en-US"/>
          </a:p>
        </p:txBody>
      </p:sp>
      <p:sp>
        <p:nvSpPr>
          <p:cNvPr id="4" name="Footer Placeholder 3"/>
          <p:cNvSpPr>
            <a:spLocks noGrp="1"/>
          </p:cNvSpPr>
          <p:nvPr>
            <p:ph type="ftr" sz="quarter" idx="2"/>
          </p:nvPr>
        </p:nvSpPr>
        <p:spPr>
          <a:xfrm>
            <a:off x="0" y="9119473"/>
            <a:ext cx="3169920" cy="4800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588" y="9119473"/>
            <a:ext cx="3169920" cy="480060"/>
          </a:xfrm>
          <a:prstGeom prst="rect">
            <a:avLst/>
          </a:prstGeom>
        </p:spPr>
        <p:txBody>
          <a:bodyPr vert="horz" lIns="91440" tIns="45720" rIns="91440" bIns="45720" rtlCol="0" anchor="b"/>
          <a:lstStyle>
            <a:lvl1pPr algn="r">
              <a:defRPr sz="1200"/>
            </a:lvl1pPr>
          </a:lstStyle>
          <a:p>
            <a:fld id="{36A0BA0E-BC4D-4CA7-A044-7582170402E8}" type="slidenum">
              <a:rPr lang="en-US" smtClean="0"/>
              <a:t>‹#›</a:t>
            </a:fld>
            <a:endParaRPr lang="en-US"/>
          </a:p>
        </p:txBody>
      </p:sp>
    </p:spTree>
    <p:extLst>
      <p:ext uri="{BB962C8B-B14F-4D97-AF65-F5344CB8AC3E}">
        <p14:creationId xmlns:p14="http://schemas.microsoft.com/office/powerpoint/2010/main" val="849704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143588" y="0"/>
            <a:ext cx="3169920" cy="480060"/>
          </a:xfrm>
          <a:prstGeom prst="rect">
            <a:avLst/>
          </a:prstGeom>
        </p:spPr>
        <p:txBody>
          <a:bodyPr vert="horz" lIns="91440" tIns="45720" rIns="91440" bIns="45720" rtlCol="0"/>
          <a:lstStyle>
            <a:lvl1pPr algn="r">
              <a:defRPr sz="1200"/>
            </a:lvl1pPr>
          </a:lstStyle>
          <a:p>
            <a:fld id="{39794E18-8E48-4968-8FD9-0351CFA90743}" type="datetimeFigureOut">
              <a:rPr lang="en-GB" smtClean="0"/>
              <a:t>17/03/2022</a:t>
            </a:fld>
            <a:endParaRPr lang="en-GB"/>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119473"/>
            <a:ext cx="3169920" cy="48006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143588" y="9119473"/>
            <a:ext cx="3169920" cy="480060"/>
          </a:xfrm>
          <a:prstGeom prst="rect">
            <a:avLst/>
          </a:prstGeom>
        </p:spPr>
        <p:txBody>
          <a:bodyPr vert="horz" lIns="91440" tIns="45720" rIns="91440" bIns="45720" rtlCol="0" anchor="b"/>
          <a:lstStyle>
            <a:lvl1pPr algn="r">
              <a:defRPr sz="1200"/>
            </a:lvl1pPr>
          </a:lstStyle>
          <a:p>
            <a:fld id="{CDAE0073-C388-4BBC-94F1-A3FD064D5EAA}" type="slidenum">
              <a:rPr lang="en-GB" smtClean="0"/>
              <a:t>‹#›</a:t>
            </a:fld>
            <a:endParaRPr lang="en-GB"/>
          </a:p>
        </p:txBody>
      </p:sp>
    </p:spTree>
    <p:extLst>
      <p:ext uri="{BB962C8B-B14F-4D97-AF65-F5344CB8AC3E}">
        <p14:creationId xmlns:p14="http://schemas.microsoft.com/office/powerpoint/2010/main" val="1681304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1</a:t>
            </a:fld>
            <a:endParaRPr lang="en-GB"/>
          </a:p>
        </p:txBody>
      </p:sp>
    </p:spTree>
    <p:extLst>
      <p:ext uri="{BB962C8B-B14F-4D97-AF65-F5344CB8AC3E}">
        <p14:creationId xmlns:p14="http://schemas.microsoft.com/office/powerpoint/2010/main" val="4267233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400" dirty="0"/>
          </a:p>
        </p:txBody>
      </p:sp>
      <p:sp>
        <p:nvSpPr>
          <p:cNvPr id="4" name="Slide Number Placeholder 3"/>
          <p:cNvSpPr>
            <a:spLocks noGrp="1"/>
          </p:cNvSpPr>
          <p:nvPr>
            <p:ph type="sldNum" sz="quarter" idx="5"/>
          </p:nvPr>
        </p:nvSpPr>
        <p:spPr/>
        <p:txBody>
          <a:bodyPr/>
          <a:lstStyle/>
          <a:p>
            <a:fld id="{CDAE0073-C388-4BBC-94F1-A3FD064D5EAA}" type="slidenum">
              <a:rPr lang="en-GB" smtClean="0"/>
              <a:t>5</a:t>
            </a:fld>
            <a:endParaRPr lang="en-GB"/>
          </a:p>
        </p:txBody>
      </p:sp>
    </p:spTree>
    <p:extLst>
      <p:ext uri="{BB962C8B-B14F-4D97-AF65-F5344CB8AC3E}">
        <p14:creationId xmlns:p14="http://schemas.microsoft.com/office/powerpoint/2010/main" val="903107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Ripple: </a:t>
            </a:r>
            <a:r>
              <a:rPr lang="en-US" dirty="0" err="1"/>
              <a:t>gợn</a:t>
            </a:r>
            <a:r>
              <a:rPr lang="en-US" dirty="0"/>
              <a:t> </a:t>
            </a:r>
            <a:r>
              <a:rPr lang="en-US" dirty="0" err="1"/>
              <a:t>sóng</a:t>
            </a:r>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9</a:t>
            </a:fld>
            <a:endParaRPr lang="en-GB"/>
          </a:p>
        </p:txBody>
      </p:sp>
    </p:spTree>
    <p:extLst>
      <p:ext uri="{BB962C8B-B14F-4D97-AF65-F5344CB8AC3E}">
        <p14:creationId xmlns:p14="http://schemas.microsoft.com/office/powerpoint/2010/main" val="1526273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700808"/>
            <a:ext cx="7772400" cy="794519"/>
          </a:xfrm>
        </p:spPr>
        <p:txBody>
          <a:bodyPr vert="horz" lIns="91440" tIns="45720" rIns="91440" bIns="45720" rtlCol="0" anchor="ctr">
            <a:noAutofit/>
          </a:bodyPr>
          <a:lstStyle>
            <a:lvl1pPr>
              <a:defRPr lang="en-GB" sz="4000" b="1" cap="all" baseline="0" dirty="0" smtClean="0">
                <a:solidFill>
                  <a:srgbClr val="DC0081"/>
                </a:solidFill>
              </a:defRPr>
            </a:lvl1pPr>
          </a:lstStyle>
          <a:p>
            <a:pPr marL="0" lvl="0" indent="0" fontAlgn="auto">
              <a:spcAft>
                <a:spcPts val="0"/>
              </a:spcAft>
            </a:pPr>
            <a:r>
              <a:rPr lang="en-US" dirty="0"/>
              <a:t>Click to edit Master style</a:t>
            </a:r>
            <a:endParaRPr lang="en-GB" dirty="0"/>
          </a:p>
        </p:txBody>
      </p:sp>
      <p:sp>
        <p:nvSpPr>
          <p:cNvPr id="3" name="Subtitle 2"/>
          <p:cNvSpPr>
            <a:spLocks noGrp="1"/>
          </p:cNvSpPr>
          <p:nvPr>
            <p:ph type="subTitle" idx="1"/>
          </p:nvPr>
        </p:nvSpPr>
        <p:spPr>
          <a:xfrm>
            <a:off x="683568" y="2495327"/>
            <a:ext cx="7776864" cy="622920"/>
          </a:xfrm>
        </p:spPr>
        <p:txBody>
          <a:bodyPr vert="horz" lIns="91440" tIns="45720" rIns="91440" bIns="45720" rtlCol="0">
            <a:normAutofit/>
          </a:bodyPr>
          <a:lstStyle>
            <a:lvl1pPr algn="ctr">
              <a:defRPr lang="en-GB" sz="3400" b="1" i="1" baseline="0" dirty="0" smtClean="0">
                <a:solidFill>
                  <a:srgbClr val="280099"/>
                </a:solidFill>
              </a:defRPr>
            </a:lvl1pPr>
          </a:lstStyle>
          <a:p>
            <a:pPr marL="0" lvl="0" indent="0" algn="ctr" fontAlgn="auto">
              <a:spcAft>
                <a:spcPts val="0"/>
              </a:spcAft>
              <a:buFont typeface="Wingdings" pitchFamily="2" charset="2"/>
              <a:buNone/>
            </a:pPr>
            <a:r>
              <a:rPr lang="en-US"/>
              <a:t>Click to edit Master subtitle style</a:t>
            </a:r>
            <a:endParaRPr lang="en-GB" dirty="0"/>
          </a:p>
        </p:txBody>
      </p:sp>
      <p:sp>
        <p:nvSpPr>
          <p:cNvPr id="4" name="Date Placeholder 3"/>
          <p:cNvSpPr>
            <a:spLocks noGrp="1"/>
          </p:cNvSpPr>
          <p:nvPr>
            <p:ph type="dt" sz="half" idx="10"/>
          </p:nvPr>
        </p:nvSpPr>
        <p:spPr/>
        <p:txBody>
          <a:bodyPr/>
          <a:lstStyle/>
          <a:p>
            <a:fld id="{220170DD-C861-476F-B7D8-5341A2B4ECC3}" type="datetimeFigureOut">
              <a:rPr lang="en-GB" smtClean="0"/>
              <a:t>17/03/2022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F74D9D-2B93-4224-B077-96C9625F4AFD}" type="slidenum">
              <a:rPr lang="en-GB" smtClean="0"/>
              <a:t>‹#›</a:t>
            </a:fld>
            <a:endParaRPr lang="en-GB"/>
          </a:p>
        </p:txBody>
      </p:sp>
    </p:spTree>
    <p:extLst>
      <p:ext uri="{BB962C8B-B14F-4D97-AF65-F5344CB8AC3E}">
        <p14:creationId xmlns:p14="http://schemas.microsoft.com/office/powerpoint/2010/main" val="155074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21822" y="0"/>
            <a:ext cx="6764977" cy="822722"/>
          </a:xfrm>
        </p:spPr>
        <p:txBody>
          <a:bodyPr vert="horz" lIns="91440" tIns="45720" rIns="91440" bIns="45720" rtlCol="0" anchor="ctr">
            <a:normAutofit/>
          </a:bodyPr>
          <a:lstStyle>
            <a:lvl1pPr algn="r">
              <a:defRPr lang="en-GB" sz="3600" b="1" kern="1200" dirty="0">
                <a:solidFill>
                  <a:srgbClr val="0070C0"/>
                </a:solidFill>
                <a:latin typeface="+mj-lt"/>
                <a:ea typeface="+mj-ea"/>
                <a:cs typeface="+mj-cs"/>
              </a:defRPr>
            </a:lvl1pPr>
          </a:lstStyle>
          <a:p>
            <a:pPr lvl="0" algn="r"/>
            <a:r>
              <a:rPr lang="en-US" dirty="0"/>
              <a:t>Click to edit Master title style</a:t>
            </a:r>
            <a:endParaRPr lang="en-GB" dirty="0"/>
          </a:p>
        </p:txBody>
      </p:sp>
      <p:sp>
        <p:nvSpPr>
          <p:cNvPr id="3" name="Content Placeholder 2"/>
          <p:cNvSpPr>
            <a:spLocks noGrp="1"/>
          </p:cNvSpPr>
          <p:nvPr>
            <p:ph idx="1"/>
          </p:nvPr>
        </p:nvSpPr>
        <p:spPr>
          <a:xfrm>
            <a:off x="457200" y="976313"/>
            <a:ext cx="8229600" cy="54701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0" name="Line 1057">
            <a:extLst>
              <a:ext uri="{FF2B5EF4-FFF2-40B4-BE49-F238E27FC236}">
                <a16:creationId xmlns:a16="http://schemas.microsoft.com/office/drawing/2014/main" id="{E0180F8B-C67A-014F-86B4-6425D016713C}"/>
              </a:ext>
            </a:extLst>
          </p:cNvPr>
          <p:cNvSpPr>
            <a:spLocks noChangeShapeType="1"/>
          </p:cNvSpPr>
          <p:nvPr userDrawn="1"/>
        </p:nvSpPr>
        <p:spPr bwMode="auto">
          <a:xfrm flipV="1">
            <a:off x="457200" y="822722"/>
            <a:ext cx="8229600" cy="15783"/>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pPr fontAlgn="auto">
              <a:spcBef>
                <a:spcPts val="0"/>
              </a:spcBef>
              <a:spcAft>
                <a:spcPts val="0"/>
              </a:spcAft>
              <a:defRPr/>
            </a:pPr>
            <a:endParaRPr lang="en-US">
              <a:latin typeface="+mn-lt"/>
            </a:endParaRPr>
          </a:p>
        </p:txBody>
      </p:sp>
      <p:pic>
        <p:nvPicPr>
          <p:cNvPr id="15" name="Picture 14">
            <a:extLst>
              <a:ext uri="{FF2B5EF4-FFF2-40B4-BE49-F238E27FC236}">
                <a16:creationId xmlns:a16="http://schemas.microsoft.com/office/drawing/2014/main" id="{799CD89B-084B-D04A-A863-AD2B2ED77568}"/>
              </a:ext>
            </a:extLst>
          </p:cNvPr>
          <p:cNvPicPr>
            <a:picLocks noChangeAspect="1"/>
          </p:cNvPicPr>
          <p:nvPr userDrawn="1"/>
        </p:nvPicPr>
        <p:blipFill>
          <a:blip r:embed="rId2"/>
          <a:stretch>
            <a:fillRect/>
          </a:stretch>
        </p:blipFill>
        <p:spPr>
          <a:xfrm>
            <a:off x="472670" y="16771"/>
            <a:ext cx="1449153" cy="790170"/>
          </a:xfrm>
          <a:prstGeom prst="rect">
            <a:avLst/>
          </a:prstGeom>
        </p:spPr>
      </p:pic>
      <p:sp>
        <p:nvSpPr>
          <p:cNvPr id="7" name="Rectangle 1056">
            <a:extLst>
              <a:ext uri="{FF2B5EF4-FFF2-40B4-BE49-F238E27FC236}">
                <a16:creationId xmlns:a16="http://schemas.microsoft.com/office/drawing/2014/main" id="{6D8897F3-98FC-2A45-A0E4-6D26C45C0FFD}"/>
              </a:ext>
            </a:extLst>
          </p:cNvPr>
          <p:cNvSpPr>
            <a:spLocks noChangeArrowheads="1"/>
          </p:cNvSpPr>
          <p:nvPr userDrawn="1"/>
        </p:nvSpPr>
        <p:spPr bwMode="auto">
          <a:xfrm>
            <a:off x="444243" y="6496883"/>
            <a:ext cx="874439" cy="361117"/>
          </a:xfrm>
          <a:prstGeom prst="rect">
            <a:avLst/>
          </a:prstGeom>
          <a:noFill/>
          <a:ln w="19050">
            <a:noFill/>
            <a:miter lim="800000"/>
            <a:headEnd/>
            <a:tailEnd/>
          </a:ln>
          <a:effectLst/>
        </p:spPr>
        <p:txBody>
          <a:bodyPr/>
          <a:lstStyle/>
          <a:p>
            <a:pPr algn="ctr" fontAlgn="auto">
              <a:spcBef>
                <a:spcPts val="0"/>
              </a:spcBef>
              <a:spcAft>
                <a:spcPts val="0"/>
              </a:spcAft>
              <a:defRPr/>
            </a:pPr>
            <a:fld id="{D0EEE225-A7BC-457B-9273-D4D41378CEAC}" type="slidenum">
              <a:rPr lang="en-US" sz="1400" b="1" smtClean="0">
                <a:solidFill>
                  <a:srgbClr val="0070C0"/>
                </a:solidFill>
                <a:latin typeface="+mj-lt"/>
                <a:cs typeface="Arial" panose="020B0604020202020204" pitchFamily="34" charset="0"/>
              </a:rPr>
              <a:pPr algn="ctr" fontAlgn="auto">
                <a:spcBef>
                  <a:spcPts val="0"/>
                </a:spcBef>
                <a:spcAft>
                  <a:spcPts val="0"/>
                </a:spcAft>
                <a:defRPr/>
              </a:pPr>
              <a:t>‹#›</a:t>
            </a:fld>
            <a:r>
              <a:rPr lang="en-US" sz="1400" b="1" dirty="0">
                <a:solidFill>
                  <a:srgbClr val="0070C0"/>
                </a:solidFill>
                <a:latin typeface="+mj-lt"/>
                <a:cs typeface="Arial" panose="020B0604020202020204" pitchFamily="34" charset="0"/>
              </a:rPr>
              <a:t> / 12</a:t>
            </a:r>
          </a:p>
        </p:txBody>
      </p:sp>
      <p:cxnSp>
        <p:nvCxnSpPr>
          <p:cNvPr id="8" name="Straight Connector 7">
            <a:extLst>
              <a:ext uri="{FF2B5EF4-FFF2-40B4-BE49-F238E27FC236}">
                <a16:creationId xmlns:a16="http://schemas.microsoft.com/office/drawing/2014/main" id="{D67D2D00-8E77-AA4D-BAA9-82CD17AAF191}"/>
              </a:ext>
            </a:extLst>
          </p:cNvPr>
          <p:cNvCxnSpPr/>
          <p:nvPr userDrawn="1"/>
        </p:nvCxnSpPr>
        <p:spPr>
          <a:xfrm>
            <a:off x="444243" y="6496883"/>
            <a:ext cx="874439" cy="0"/>
          </a:xfrm>
          <a:prstGeom prst="line">
            <a:avLst/>
          </a:prstGeo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5713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20170DD-C861-476F-B7D8-5341A2B4ECC3}" type="datetimeFigureOut">
              <a:rPr lang="en-GB" smtClean="0"/>
              <a:t>17/03/2022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DF74D9D-2B93-4224-B077-96C9625F4AFD}" type="slidenum">
              <a:rPr lang="en-GB" smtClean="0"/>
              <a:t>‹#›</a:t>
            </a:fld>
            <a:endParaRPr lang="en-GB"/>
          </a:p>
        </p:txBody>
      </p:sp>
    </p:spTree>
    <p:extLst>
      <p:ext uri="{BB962C8B-B14F-4D97-AF65-F5344CB8AC3E}">
        <p14:creationId xmlns:p14="http://schemas.microsoft.com/office/powerpoint/2010/main" val="27496386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0170DD-C861-476F-B7D8-5341A2B4ECC3}" type="datetimeFigureOut">
              <a:rPr lang="en-GB" smtClean="0"/>
              <a:t>17/03/2022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74D9D-2B93-4224-B077-96C9625F4AFD}" type="slidenum">
              <a:rPr lang="en-GB" smtClean="0"/>
              <a:t>‹#›</a:t>
            </a:fld>
            <a:endParaRPr lang="en-GB"/>
          </a:p>
        </p:txBody>
      </p:sp>
    </p:spTree>
    <p:extLst>
      <p:ext uri="{BB962C8B-B14F-4D97-AF65-F5344CB8AC3E}">
        <p14:creationId xmlns:p14="http://schemas.microsoft.com/office/powerpoint/2010/main" val="3573815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280099"/>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80099"/>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80099"/>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A045AB4-3B3B-9D46-91AA-D63674BAC40B}"/>
              </a:ext>
            </a:extLst>
          </p:cNvPr>
          <p:cNvSpPr>
            <a:spLocks noGrp="1"/>
          </p:cNvSpPr>
          <p:nvPr>
            <p:ph type="ctrTitle"/>
          </p:nvPr>
        </p:nvSpPr>
        <p:spPr>
          <a:xfrm>
            <a:off x="391999" y="2132856"/>
            <a:ext cx="8382000" cy="827171"/>
          </a:xfrm>
        </p:spPr>
        <p:txBody>
          <a:bodyPr>
            <a:noAutofit/>
          </a:bodyPr>
          <a:lstStyle/>
          <a:p>
            <a:r>
              <a:rPr lang="en-US" sz="3600" dirty="0">
                <a:solidFill>
                  <a:srgbClr val="0070C0"/>
                </a:solidFill>
                <a:latin typeface="+mn-lt"/>
                <a:ea typeface="+mn-ea"/>
                <a:cs typeface="+mn-cs"/>
              </a:rPr>
              <a:t>Software requirements (swr302)</a:t>
            </a:r>
          </a:p>
        </p:txBody>
      </p:sp>
      <p:sp>
        <p:nvSpPr>
          <p:cNvPr id="12" name="Subtitle 2">
            <a:extLst>
              <a:ext uri="{FF2B5EF4-FFF2-40B4-BE49-F238E27FC236}">
                <a16:creationId xmlns:a16="http://schemas.microsoft.com/office/drawing/2014/main" id="{9E3A49C6-8B03-984C-A45B-82E3A6B8108A}"/>
              </a:ext>
            </a:extLst>
          </p:cNvPr>
          <p:cNvSpPr txBox="1">
            <a:spLocks/>
          </p:cNvSpPr>
          <p:nvPr/>
        </p:nvSpPr>
        <p:spPr>
          <a:xfrm>
            <a:off x="539553" y="2960027"/>
            <a:ext cx="7560840" cy="1005832"/>
          </a:xfrm>
          <a:prstGeom prst="rect">
            <a:avLst/>
          </a:prstGeom>
        </p:spPr>
        <p:txBody>
          <a:bodyPr>
            <a:noAutofit/>
          </a:bodyPr>
          <a:lstStyle>
            <a:lvl1pPr marL="342900" indent="-342900" algn="l" defTabSz="914400" rtl="0" eaLnBrk="1" latinLnBrk="0" hangingPunct="1">
              <a:spcBef>
                <a:spcPct val="20000"/>
              </a:spcBef>
              <a:buFont typeface="Wingdings" pitchFamily="2" charset="2"/>
              <a:buChar char="§"/>
              <a:defRPr lang="en-US" sz="3200" kern="1200" baseline="0" dirty="0" smtClean="0">
                <a:solidFill>
                  <a:srgbClr val="280099"/>
                </a:solidFill>
                <a:latin typeface="+mn-lt"/>
                <a:ea typeface="+mn-ea"/>
                <a:cs typeface="+mn-cs"/>
              </a:defRPr>
            </a:lvl1pPr>
            <a:lvl2pPr marL="742950" indent="-285750" algn="l" defTabSz="914400" rtl="0" eaLnBrk="1" latinLnBrk="0" hangingPunct="1">
              <a:spcBef>
                <a:spcPct val="20000"/>
              </a:spcBef>
              <a:buFont typeface="Arial" pitchFamily="34" charset="0"/>
              <a:buChar char="–"/>
              <a:defRPr lang="en-US" sz="2800" kern="1200" baseline="0" dirty="0" smtClean="0">
                <a:solidFill>
                  <a:srgbClr val="280099"/>
                </a:solidFill>
                <a:latin typeface="+mn-lt"/>
                <a:ea typeface="+mn-ea"/>
                <a:cs typeface="+mn-cs"/>
              </a:defRPr>
            </a:lvl2pPr>
            <a:lvl3pPr marL="1143000" indent="-228600" algn="l" defTabSz="914400" rtl="0" eaLnBrk="1" latinLnBrk="0" hangingPunct="1">
              <a:spcBef>
                <a:spcPct val="20000"/>
              </a:spcBef>
              <a:buFont typeface="Calibri" pitchFamily="34" charset="0"/>
              <a:buChar char="+"/>
              <a:defRPr lang="en-US" sz="2400" kern="1200" baseline="0" dirty="0" smtClean="0">
                <a:solidFill>
                  <a:srgbClr val="280099"/>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3000" b="1" i="1" cap="all" dirty="0">
                <a:solidFill>
                  <a:srgbClr val="0070C0"/>
                </a:solidFill>
              </a:rPr>
              <a:t>Change Happen (chapter 28)</a:t>
            </a:r>
          </a:p>
        </p:txBody>
      </p:sp>
      <p:pic>
        <p:nvPicPr>
          <p:cNvPr id="3" name="Picture 2">
            <a:extLst>
              <a:ext uri="{FF2B5EF4-FFF2-40B4-BE49-F238E27FC236}">
                <a16:creationId xmlns:a16="http://schemas.microsoft.com/office/drawing/2014/main" id="{4443AD00-2C71-864D-957E-1D17462BF08F}"/>
              </a:ext>
            </a:extLst>
          </p:cNvPr>
          <p:cNvPicPr>
            <a:picLocks noChangeAspect="1"/>
          </p:cNvPicPr>
          <p:nvPr/>
        </p:nvPicPr>
        <p:blipFill>
          <a:blip r:embed="rId3"/>
          <a:stretch>
            <a:fillRect/>
          </a:stretch>
        </p:blipFill>
        <p:spPr>
          <a:xfrm>
            <a:off x="3131840" y="369158"/>
            <a:ext cx="2512194" cy="1369807"/>
          </a:xfrm>
          <a:prstGeom prst="rect">
            <a:avLst/>
          </a:prstGeom>
        </p:spPr>
      </p:pic>
    </p:spTree>
    <p:extLst>
      <p:ext uri="{BB962C8B-B14F-4D97-AF65-F5344CB8AC3E}">
        <p14:creationId xmlns:p14="http://schemas.microsoft.com/office/powerpoint/2010/main" val="3465895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B04E7-1CD0-0B45-8B09-C10825706E5B}"/>
              </a:ext>
            </a:extLst>
          </p:cNvPr>
          <p:cNvSpPr>
            <a:spLocks noGrp="1"/>
          </p:cNvSpPr>
          <p:nvPr>
            <p:ph type="title"/>
          </p:nvPr>
        </p:nvSpPr>
        <p:spPr/>
        <p:txBody>
          <a:bodyPr>
            <a:normAutofit fontScale="90000"/>
          </a:bodyPr>
          <a:lstStyle/>
          <a:p>
            <a:r>
              <a:rPr lang="en-US" dirty="0"/>
              <a:t>Change impact analysis</a:t>
            </a:r>
            <a:br>
              <a:rPr lang="en-US" dirty="0"/>
            </a:br>
            <a:r>
              <a:rPr lang="en-US" sz="3100" i="1" dirty="0"/>
              <a:t>Impact analysis template</a:t>
            </a:r>
            <a:endParaRPr lang="en-US" dirty="0"/>
          </a:p>
        </p:txBody>
      </p:sp>
      <p:pic>
        <p:nvPicPr>
          <p:cNvPr id="4" name="Picture 3">
            <a:extLst>
              <a:ext uri="{FF2B5EF4-FFF2-40B4-BE49-F238E27FC236}">
                <a16:creationId xmlns:a16="http://schemas.microsoft.com/office/drawing/2014/main" id="{595D6FC1-3183-FD4C-94D9-E9743030F15E}"/>
              </a:ext>
            </a:extLst>
          </p:cNvPr>
          <p:cNvPicPr>
            <a:picLocks noChangeAspect="1"/>
          </p:cNvPicPr>
          <p:nvPr/>
        </p:nvPicPr>
        <p:blipFill>
          <a:blip r:embed="rId2"/>
          <a:stretch>
            <a:fillRect/>
          </a:stretch>
        </p:blipFill>
        <p:spPr>
          <a:xfrm>
            <a:off x="517325" y="1053449"/>
            <a:ext cx="8109349" cy="4679807"/>
          </a:xfrm>
          <a:prstGeom prst="rect">
            <a:avLst/>
          </a:prstGeom>
        </p:spPr>
      </p:pic>
    </p:spTree>
    <p:extLst>
      <p:ext uri="{BB962C8B-B14F-4D97-AF65-F5344CB8AC3E}">
        <p14:creationId xmlns:p14="http://schemas.microsoft.com/office/powerpoint/2010/main" val="2228023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74205-63C2-C54E-8A02-DDAC53294332}"/>
              </a:ext>
            </a:extLst>
          </p:cNvPr>
          <p:cNvSpPr>
            <a:spLocks noGrp="1"/>
          </p:cNvSpPr>
          <p:nvPr>
            <p:ph type="title"/>
          </p:nvPr>
        </p:nvSpPr>
        <p:spPr/>
        <p:txBody>
          <a:bodyPr>
            <a:normAutofit fontScale="90000"/>
          </a:bodyPr>
          <a:lstStyle/>
          <a:p>
            <a:r>
              <a:rPr lang="en-US" dirty="0"/>
              <a:t>Change management on </a:t>
            </a:r>
            <a:br>
              <a:rPr lang="en-US" dirty="0"/>
            </a:br>
            <a:r>
              <a:rPr lang="en-US" dirty="0"/>
              <a:t>agile projects</a:t>
            </a:r>
          </a:p>
        </p:txBody>
      </p:sp>
      <p:sp>
        <p:nvSpPr>
          <p:cNvPr id="3" name="Content Placeholder 2">
            <a:extLst>
              <a:ext uri="{FF2B5EF4-FFF2-40B4-BE49-F238E27FC236}">
                <a16:creationId xmlns:a16="http://schemas.microsoft.com/office/drawing/2014/main" id="{C519663C-C779-E44A-84B3-27E877096912}"/>
              </a:ext>
            </a:extLst>
          </p:cNvPr>
          <p:cNvSpPr>
            <a:spLocks noGrp="1"/>
          </p:cNvSpPr>
          <p:nvPr>
            <p:ph idx="1"/>
          </p:nvPr>
        </p:nvSpPr>
        <p:spPr>
          <a:xfrm>
            <a:off x="457200" y="976313"/>
            <a:ext cx="8229600" cy="2164655"/>
          </a:xfrm>
        </p:spPr>
        <p:txBody>
          <a:bodyPr>
            <a:normAutofit/>
          </a:bodyPr>
          <a:lstStyle/>
          <a:p>
            <a:r>
              <a:rPr lang="en-US" sz="2800" dirty="0"/>
              <a:t>One of the 12 principles of agile software development is “Welcome changing requirements, even late in development. Agile processes harness change for the customer’s competitive advantage”</a:t>
            </a:r>
          </a:p>
          <a:p>
            <a:endParaRPr lang="en-US" sz="2800" dirty="0"/>
          </a:p>
        </p:txBody>
      </p:sp>
      <p:pic>
        <p:nvPicPr>
          <p:cNvPr id="4" name="Picture 3">
            <a:extLst>
              <a:ext uri="{FF2B5EF4-FFF2-40B4-BE49-F238E27FC236}">
                <a16:creationId xmlns:a16="http://schemas.microsoft.com/office/drawing/2014/main" id="{D49DAAC2-97C6-7544-B6D2-7E4D23186E2C}"/>
              </a:ext>
            </a:extLst>
          </p:cNvPr>
          <p:cNvPicPr>
            <a:picLocks noChangeAspect="1"/>
          </p:cNvPicPr>
          <p:nvPr/>
        </p:nvPicPr>
        <p:blipFill>
          <a:blip r:embed="rId2"/>
          <a:stretch>
            <a:fillRect/>
          </a:stretch>
        </p:blipFill>
        <p:spPr>
          <a:xfrm>
            <a:off x="1160606" y="2879580"/>
            <a:ext cx="7310293" cy="3513657"/>
          </a:xfrm>
          <a:prstGeom prst="rect">
            <a:avLst/>
          </a:prstGeom>
        </p:spPr>
      </p:pic>
    </p:spTree>
    <p:extLst>
      <p:ext uri="{BB962C8B-B14F-4D97-AF65-F5344CB8AC3E}">
        <p14:creationId xmlns:p14="http://schemas.microsoft.com/office/powerpoint/2010/main" val="3736633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42BDA-EFB1-E54F-B49D-C9AEC0BB0C1D}"/>
              </a:ext>
            </a:extLst>
          </p:cNvPr>
          <p:cNvSpPr>
            <a:spLocks noGrp="1"/>
          </p:cNvSpPr>
          <p:nvPr>
            <p:ph type="title"/>
          </p:nvPr>
        </p:nvSpPr>
        <p:spPr/>
        <p:txBody>
          <a:bodyPr/>
          <a:lstStyle/>
          <a:p>
            <a:r>
              <a:rPr lang="en-US" dirty="0"/>
              <a:t>Why manage changes?</a:t>
            </a:r>
          </a:p>
        </p:txBody>
      </p:sp>
      <p:sp>
        <p:nvSpPr>
          <p:cNvPr id="3" name="Content Placeholder 2">
            <a:extLst>
              <a:ext uri="{FF2B5EF4-FFF2-40B4-BE49-F238E27FC236}">
                <a16:creationId xmlns:a16="http://schemas.microsoft.com/office/drawing/2014/main" id="{7171EAFE-E469-0E43-80AC-FEA22957125C}"/>
              </a:ext>
            </a:extLst>
          </p:cNvPr>
          <p:cNvSpPr>
            <a:spLocks noGrp="1"/>
          </p:cNvSpPr>
          <p:nvPr>
            <p:ph idx="1"/>
          </p:nvPr>
        </p:nvSpPr>
        <p:spPr/>
        <p:txBody>
          <a:bodyPr>
            <a:normAutofit lnSpcReduction="10000"/>
          </a:bodyPr>
          <a:lstStyle/>
          <a:p>
            <a:r>
              <a:rPr lang="en-US" dirty="0"/>
              <a:t>Proposed requirements changes are thoughtfully evaluated before being committed to. </a:t>
            </a:r>
          </a:p>
          <a:p>
            <a:r>
              <a:rPr lang="en-US" dirty="0"/>
              <a:t>Appropriate individuals make informed business decisions about requested changes.</a:t>
            </a:r>
          </a:p>
          <a:p>
            <a:r>
              <a:rPr lang="en-US" dirty="0"/>
              <a:t>Change activity is made visible to affected stakeholders. </a:t>
            </a:r>
          </a:p>
          <a:p>
            <a:r>
              <a:rPr lang="en-US" dirty="0"/>
              <a:t>Approved changes are communicated to all affected participants. </a:t>
            </a:r>
          </a:p>
          <a:p>
            <a:r>
              <a:rPr lang="en-US" dirty="0"/>
              <a:t>The project incorporates requirements changes in a consistent and effective fashion. </a:t>
            </a:r>
          </a:p>
        </p:txBody>
      </p:sp>
    </p:spTree>
    <p:extLst>
      <p:ext uri="{BB962C8B-B14F-4D97-AF65-F5344CB8AC3E}">
        <p14:creationId xmlns:p14="http://schemas.microsoft.com/office/powerpoint/2010/main" val="4068490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6E5A-20E9-9749-BF5F-285EB648115F}"/>
              </a:ext>
            </a:extLst>
          </p:cNvPr>
          <p:cNvSpPr>
            <a:spLocks noGrp="1"/>
          </p:cNvSpPr>
          <p:nvPr>
            <p:ph type="title"/>
          </p:nvPr>
        </p:nvSpPr>
        <p:spPr/>
        <p:txBody>
          <a:bodyPr/>
          <a:lstStyle/>
          <a:p>
            <a:r>
              <a:rPr lang="en-US" dirty="0"/>
              <a:t>Change control policy</a:t>
            </a:r>
          </a:p>
        </p:txBody>
      </p:sp>
      <p:sp>
        <p:nvSpPr>
          <p:cNvPr id="3" name="Content Placeholder 2">
            <a:extLst>
              <a:ext uri="{FF2B5EF4-FFF2-40B4-BE49-F238E27FC236}">
                <a16:creationId xmlns:a16="http://schemas.microsoft.com/office/drawing/2014/main" id="{5285B908-3AAA-9F45-8EB4-A8E67AC075AD}"/>
              </a:ext>
            </a:extLst>
          </p:cNvPr>
          <p:cNvSpPr>
            <a:spLocks noGrp="1"/>
          </p:cNvSpPr>
          <p:nvPr>
            <p:ph idx="1"/>
          </p:nvPr>
        </p:nvSpPr>
        <p:spPr/>
        <p:txBody>
          <a:bodyPr>
            <a:normAutofit fontScale="92500" lnSpcReduction="20000"/>
          </a:bodyPr>
          <a:lstStyle/>
          <a:p>
            <a:r>
              <a:rPr lang="en-US" sz="2800" dirty="0"/>
              <a:t>All changes must follow the process. If a change request is not submitted in accordance with this process, it will not be considered.</a:t>
            </a:r>
          </a:p>
          <a:p>
            <a:r>
              <a:rPr lang="en-US" sz="2800" dirty="0"/>
              <a:t>No design or implementation work other than feasibility exploration will be performed on unapproved changes. </a:t>
            </a:r>
          </a:p>
          <a:p>
            <a:r>
              <a:rPr lang="en-US" sz="2800" dirty="0"/>
              <a:t>Simply requesting a change does not guarantee that it will be made. The project’s change control board (CCB) will decide which changes to implement. </a:t>
            </a:r>
          </a:p>
          <a:p>
            <a:r>
              <a:rPr lang="en-US" sz="2800" dirty="0"/>
              <a:t>The contents of the change database must be visible to all project stakeholders. </a:t>
            </a:r>
          </a:p>
          <a:p>
            <a:r>
              <a:rPr lang="en-US" sz="2800" dirty="0"/>
              <a:t>Impact analysis must be performed for every change. </a:t>
            </a:r>
          </a:p>
          <a:p>
            <a:r>
              <a:rPr lang="en-US" sz="2800" dirty="0"/>
              <a:t>Every incorporated change must be traceable to an approved change request. </a:t>
            </a:r>
          </a:p>
          <a:p>
            <a:r>
              <a:rPr lang="en-US" sz="2800" dirty="0"/>
              <a:t>The rationale behind every approval or rejection of a change request must be recorded. </a:t>
            </a:r>
          </a:p>
        </p:txBody>
      </p:sp>
    </p:spTree>
    <p:extLst>
      <p:ext uri="{BB962C8B-B14F-4D97-AF65-F5344CB8AC3E}">
        <p14:creationId xmlns:p14="http://schemas.microsoft.com/office/powerpoint/2010/main" val="237399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6E5A-20E9-9749-BF5F-285EB648115F}"/>
              </a:ext>
            </a:extLst>
          </p:cNvPr>
          <p:cNvSpPr>
            <a:spLocks noGrp="1"/>
          </p:cNvSpPr>
          <p:nvPr>
            <p:ph type="title"/>
          </p:nvPr>
        </p:nvSpPr>
        <p:spPr/>
        <p:txBody>
          <a:bodyPr>
            <a:normAutofit fontScale="90000"/>
          </a:bodyPr>
          <a:lstStyle/>
          <a:p>
            <a:r>
              <a:rPr lang="en-US" dirty="0"/>
              <a:t>A change control process description</a:t>
            </a:r>
          </a:p>
        </p:txBody>
      </p:sp>
      <p:sp>
        <p:nvSpPr>
          <p:cNvPr id="3" name="Content Placeholder 2">
            <a:extLst>
              <a:ext uri="{FF2B5EF4-FFF2-40B4-BE49-F238E27FC236}">
                <a16:creationId xmlns:a16="http://schemas.microsoft.com/office/drawing/2014/main" id="{5285B908-3AAA-9F45-8EB4-A8E67AC075AD}"/>
              </a:ext>
            </a:extLst>
          </p:cNvPr>
          <p:cNvSpPr>
            <a:spLocks noGrp="1"/>
          </p:cNvSpPr>
          <p:nvPr>
            <p:ph idx="1"/>
          </p:nvPr>
        </p:nvSpPr>
        <p:spPr/>
        <p:txBody>
          <a:bodyPr>
            <a:normAutofit/>
          </a:bodyPr>
          <a:lstStyle/>
          <a:p>
            <a:r>
              <a:rPr lang="en-US" dirty="0"/>
              <a:t>Entry criteria, the conditions that must be satisfied before the process execution can begin</a:t>
            </a:r>
          </a:p>
          <a:p>
            <a:r>
              <a:rPr lang="en-US" dirty="0"/>
              <a:t>The various tasks involved in the process, the project role responsible for each task, and other participants in the task </a:t>
            </a:r>
          </a:p>
          <a:p>
            <a:r>
              <a:rPr lang="en-US" dirty="0"/>
              <a:t>Steps to verify that the tasks were completed correctly </a:t>
            </a:r>
          </a:p>
          <a:p>
            <a:r>
              <a:rPr lang="en-US" dirty="0"/>
              <a:t>Exit criteria, the conditions that indicate when the process is successfully completed </a:t>
            </a:r>
          </a:p>
        </p:txBody>
      </p:sp>
    </p:spTree>
    <p:extLst>
      <p:ext uri="{BB962C8B-B14F-4D97-AF65-F5344CB8AC3E}">
        <p14:creationId xmlns:p14="http://schemas.microsoft.com/office/powerpoint/2010/main" val="1575515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BADA0-BEC2-1E4D-99BB-957BCEEF6BA9}"/>
              </a:ext>
            </a:extLst>
          </p:cNvPr>
          <p:cNvSpPr>
            <a:spLocks noGrp="1"/>
          </p:cNvSpPr>
          <p:nvPr>
            <p:ph type="title"/>
          </p:nvPr>
        </p:nvSpPr>
        <p:spPr/>
        <p:txBody>
          <a:bodyPr>
            <a:normAutofit fontScale="90000"/>
          </a:bodyPr>
          <a:lstStyle/>
          <a:p>
            <a:r>
              <a:rPr lang="en-US" dirty="0"/>
              <a:t>A change control process description</a:t>
            </a:r>
          </a:p>
        </p:txBody>
      </p:sp>
      <p:sp>
        <p:nvSpPr>
          <p:cNvPr id="3" name="Content Placeholder 2">
            <a:extLst>
              <a:ext uri="{FF2B5EF4-FFF2-40B4-BE49-F238E27FC236}">
                <a16:creationId xmlns:a16="http://schemas.microsoft.com/office/drawing/2014/main" id="{5D3ACDEE-DD95-9E4F-BDEF-DBD70608B705}"/>
              </a:ext>
            </a:extLst>
          </p:cNvPr>
          <p:cNvSpPr>
            <a:spLocks noGrp="1"/>
          </p:cNvSpPr>
          <p:nvPr>
            <p:ph idx="1"/>
          </p:nvPr>
        </p:nvSpPr>
        <p:spPr>
          <a:xfrm>
            <a:off x="457199" y="5013176"/>
            <a:ext cx="8229599" cy="1312620"/>
          </a:xfrm>
        </p:spPr>
        <p:txBody>
          <a:bodyPr>
            <a:normAutofit/>
          </a:bodyPr>
          <a:lstStyle/>
          <a:p>
            <a:r>
              <a:rPr lang="en-US" sz="2400" dirty="0"/>
              <a:t>Steps to verify that the tasks were completed correctly </a:t>
            </a:r>
          </a:p>
          <a:p>
            <a:r>
              <a:rPr lang="en-US" sz="2400" dirty="0"/>
              <a:t>Exit criteria, the conditions that indicate when the process is successfully completed </a:t>
            </a:r>
          </a:p>
        </p:txBody>
      </p:sp>
      <p:pic>
        <p:nvPicPr>
          <p:cNvPr id="4" name="Picture 3">
            <a:extLst>
              <a:ext uri="{FF2B5EF4-FFF2-40B4-BE49-F238E27FC236}">
                <a16:creationId xmlns:a16="http://schemas.microsoft.com/office/drawing/2014/main" id="{9B7154A1-A1BB-DC4E-9773-919B718B8D6A}"/>
              </a:ext>
            </a:extLst>
          </p:cNvPr>
          <p:cNvPicPr>
            <a:picLocks noChangeAspect="1"/>
          </p:cNvPicPr>
          <p:nvPr/>
        </p:nvPicPr>
        <p:blipFill>
          <a:blip r:embed="rId3"/>
          <a:stretch>
            <a:fillRect/>
          </a:stretch>
        </p:blipFill>
        <p:spPr>
          <a:xfrm>
            <a:off x="4140198" y="896166"/>
            <a:ext cx="4546600" cy="3556000"/>
          </a:xfrm>
          <a:prstGeom prst="rect">
            <a:avLst/>
          </a:prstGeom>
        </p:spPr>
      </p:pic>
      <p:sp>
        <p:nvSpPr>
          <p:cNvPr id="5" name="Content Placeholder 2">
            <a:extLst>
              <a:ext uri="{FF2B5EF4-FFF2-40B4-BE49-F238E27FC236}">
                <a16:creationId xmlns:a16="http://schemas.microsoft.com/office/drawing/2014/main" id="{BECA8CCE-1779-0A4D-9F76-69D63C047BCD}"/>
              </a:ext>
            </a:extLst>
          </p:cNvPr>
          <p:cNvSpPr txBox="1">
            <a:spLocks/>
          </p:cNvSpPr>
          <p:nvPr/>
        </p:nvSpPr>
        <p:spPr>
          <a:xfrm>
            <a:off x="457200" y="839198"/>
            <a:ext cx="3682998" cy="547012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rgbClr val="280099"/>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80099"/>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80099"/>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Entry criteria, the conditions that must be satisfied before the process execution can begin</a:t>
            </a:r>
          </a:p>
          <a:p>
            <a:r>
              <a:rPr lang="en-US" sz="2400" dirty="0"/>
              <a:t>The various tasks involved in the process, the project role responsible for each task, and other participants in the task </a:t>
            </a:r>
          </a:p>
        </p:txBody>
      </p:sp>
    </p:spTree>
    <p:extLst>
      <p:ext uri="{BB962C8B-B14F-4D97-AF65-F5344CB8AC3E}">
        <p14:creationId xmlns:p14="http://schemas.microsoft.com/office/powerpoint/2010/main" val="187949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73CB-EBD0-AD43-85FB-B31EB71793FE}"/>
              </a:ext>
            </a:extLst>
          </p:cNvPr>
          <p:cNvSpPr>
            <a:spLocks noGrp="1"/>
          </p:cNvSpPr>
          <p:nvPr>
            <p:ph type="title"/>
          </p:nvPr>
        </p:nvSpPr>
        <p:spPr/>
        <p:txBody>
          <a:bodyPr>
            <a:normAutofit/>
          </a:bodyPr>
          <a:lstStyle/>
          <a:p>
            <a:r>
              <a:rPr lang="en-US" dirty="0"/>
              <a:t>The change control board</a:t>
            </a:r>
          </a:p>
        </p:txBody>
      </p:sp>
      <p:sp>
        <p:nvSpPr>
          <p:cNvPr id="3" name="Content Placeholder 2">
            <a:extLst>
              <a:ext uri="{FF2B5EF4-FFF2-40B4-BE49-F238E27FC236}">
                <a16:creationId xmlns:a16="http://schemas.microsoft.com/office/drawing/2014/main" id="{96D6560C-FBBE-C64C-A8C8-D560D6C06CAA}"/>
              </a:ext>
            </a:extLst>
          </p:cNvPr>
          <p:cNvSpPr>
            <a:spLocks noGrp="1"/>
          </p:cNvSpPr>
          <p:nvPr>
            <p:ph idx="1"/>
          </p:nvPr>
        </p:nvSpPr>
        <p:spPr/>
        <p:txBody>
          <a:bodyPr>
            <a:normAutofit fontScale="92500" lnSpcReduction="10000"/>
          </a:bodyPr>
          <a:lstStyle/>
          <a:p>
            <a:r>
              <a:rPr lang="en-US" dirty="0"/>
              <a:t>CCB composition</a:t>
            </a:r>
          </a:p>
          <a:p>
            <a:pPr lvl="1"/>
            <a:r>
              <a:rPr lang="en-US" dirty="0"/>
              <a:t>Project or program management</a:t>
            </a:r>
          </a:p>
          <a:p>
            <a:pPr lvl="1"/>
            <a:r>
              <a:rPr lang="en-US" dirty="0"/>
              <a:t>Business analysis or product management</a:t>
            </a:r>
          </a:p>
          <a:p>
            <a:pPr lvl="1"/>
            <a:r>
              <a:rPr lang="en-US" dirty="0"/>
              <a:t>Development</a:t>
            </a:r>
          </a:p>
          <a:p>
            <a:pPr lvl="1"/>
            <a:r>
              <a:rPr lang="en-US" dirty="0"/>
              <a:t>Testing or quality assurance</a:t>
            </a:r>
          </a:p>
          <a:p>
            <a:pPr lvl="1"/>
            <a:r>
              <a:rPr lang="en-US" dirty="0"/>
              <a:t>Marketing, the business for which the application is being built, or customer representatives </a:t>
            </a:r>
          </a:p>
          <a:p>
            <a:pPr lvl="1"/>
            <a:r>
              <a:rPr lang="en-US" dirty="0"/>
              <a:t>Technical support or help desk </a:t>
            </a:r>
          </a:p>
          <a:p>
            <a:r>
              <a:rPr lang="en-US" dirty="0"/>
              <a:t>CCB charter</a:t>
            </a:r>
          </a:p>
          <a:p>
            <a:pPr lvl="1"/>
            <a:r>
              <a:rPr lang="en-US" dirty="0"/>
              <a:t>Making decisions </a:t>
            </a:r>
          </a:p>
          <a:p>
            <a:pPr lvl="1"/>
            <a:r>
              <a:rPr lang="en-US" dirty="0"/>
              <a:t>Communicating status</a:t>
            </a:r>
          </a:p>
          <a:p>
            <a:r>
              <a:rPr lang="en-US" dirty="0"/>
              <a:t>Renegotiating commitments</a:t>
            </a:r>
          </a:p>
        </p:txBody>
      </p:sp>
    </p:spTree>
    <p:extLst>
      <p:ext uri="{BB962C8B-B14F-4D97-AF65-F5344CB8AC3E}">
        <p14:creationId xmlns:p14="http://schemas.microsoft.com/office/powerpoint/2010/main" val="607394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A4087-0509-0341-98A6-E22D31886384}"/>
              </a:ext>
            </a:extLst>
          </p:cNvPr>
          <p:cNvSpPr>
            <a:spLocks noGrp="1"/>
          </p:cNvSpPr>
          <p:nvPr>
            <p:ph type="title"/>
          </p:nvPr>
        </p:nvSpPr>
        <p:spPr/>
        <p:txBody>
          <a:bodyPr/>
          <a:lstStyle/>
          <a:p>
            <a:r>
              <a:rPr lang="en-US" dirty="0"/>
              <a:t>Change control tools</a:t>
            </a:r>
          </a:p>
        </p:txBody>
      </p:sp>
      <p:sp>
        <p:nvSpPr>
          <p:cNvPr id="3" name="Content Placeholder 2">
            <a:extLst>
              <a:ext uri="{FF2B5EF4-FFF2-40B4-BE49-F238E27FC236}">
                <a16:creationId xmlns:a16="http://schemas.microsoft.com/office/drawing/2014/main" id="{E0DE2F24-8C92-7B41-9525-83CF7F0832D1}"/>
              </a:ext>
            </a:extLst>
          </p:cNvPr>
          <p:cNvSpPr>
            <a:spLocks noGrp="1"/>
          </p:cNvSpPr>
          <p:nvPr>
            <p:ph idx="1"/>
          </p:nvPr>
        </p:nvSpPr>
        <p:spPr/>
        <p:txBody>
          <a:bodyPr>
            <a:normAutofit fontScale="92500" lnSpcReduction="20000"/>
          </a:bodyPr>
          <a:lstStyle/>
          <a:p>
            <a:r>
              <a:rPr lang="en-US" dirty="0"/>
              <a:t>To support your change process, look for a tool that: </a:t>
            </a:r>
          </a:p>
          <a:p>
            <a:pPr lvl="1"/>
            <a:r>
              <a:rPr lang="en-US" dirty="0"/>
              <a:t> Allows you to define the attributes that constitute a change request. </a:t>
            </a:r>
          </a:p>
          <a:p>
            <a:pPr lvl="1"/>
            <a:r>
              <a:rPr lang="en-US" dirty="0"/>
              <a:t>Allows you to implement a change request life cycle with multiple change request statuses.</a:t>
            </a:r>
          </a:p>
          <a:p>
            <a:pPr lvl="1"/>
            <a:r>
              <a:rPr lang="en-US" dirty="0"/>
              <a:t>Enforces the state-transition model so that only authorized users can make specific status changes. </a:t>
            </a:r>
          </a:p>
          <a:p>
            <a:pPr lvl="1"/>
            <a:r>
              <a:rPr lang="en-US" dirty="0"/>
              <a:t>Records the date of each status change and the identity of the person who made it. </a:t>
            </a:r>
          </a:p>
          <a:p>
            <a:pPr lvl="1"/>
            <a:r>
              <a:rPr lang="en-US" dirty="0"/>
              <a:t>Provides customizable, automatic email notification when an Originator submits a new request or when a request’s status is updated. </a:t>
            </a:r>
          </a:p>
          <a:p>
            <a:pPr lvl="1"/>
            <a:r>
              <a:rPr lang="en-US" dirty="0"/>
              <a:t>Produces both standard and custom reports and charts. </a:t>
            </a:r>
          </a:p>
          <a:p>
            <a:pPr marL="0" indent="0">
              <a:buNone/>
            </a:pPr>
            <a:endParaRPr lang="en-US" dirty="0"/>
          </a:p>
        </p:txBody>
      </p:sp>
    </p:spTree>
    <p:extLst>
      <p:ext uri="{BB962C8B-B14F-4D97-AF65-F5344CB8AC3E}">
        <p14:creationId xmlns:p14="http://schemas.microsoft.com/office/powerpoint/2010/main" val="1620141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361C-3F71-F345-AE80-4AFD8199C2A9}"/>
              </a:ext>
            </a:extLst>
          </p:cNvPr>
          <p:cNvSpPr>
            <a:spLocks noGrp="1"/>
          </p:cNvSpPr>
          <p:nvPr>
            <p:ph type="title"/>
          </p:nvPr>
        </p:nvSpPr>
        <p:spPr/>
        <p:txBody>
          <a:bodyPr/>
          <a:lstStyle/>
          <a:p>
            <a:r>
              <a:rPr lang="en-US" dirty="0"/>
              <a:t>Measuring change activity</a:t>
            </a:r>
          </a:p>
        </p:txBody>
      </p:sp>
      <p:sp>
        <p:nvSpPr>
          <p:cNvPr id="3" name="Content Placeholder 2">
            <a:extLst>
              <a:ext uri="{FF2B5EF4-FFF2-40B4-BE49-F238E27FC236}">
                <a16:creationId xmlns:a16="http://schemas.microsoft.com/office/drawing/2014/main" id="{93EC36D9-5CC7-5F45-AD13-57E5EB2BFA0C}"/>
              </a:ext>
            </a:extLst>
          </p:cNvPr>
          <p:cNvSpPr>
            <a:spLocks noGrp="1"/>
          </p:cNvSpPr>
          <p:nvPr>
            <p:ph idx="1"/>
          </p:nvPr>
        </p:nvSpPr>
        <p:spPr/>
        <p:txBody>
          <a:bodyPr>
            <a:normAutofit lnSpcReduction="10000"/>
          </a:bodyPr>
          <a:lstStyle/>
          <a:p>
            <a:r>
              <a:rPr lang="en-US" dirty="0"/>
              <a:t>Tracking the following aspects of your requirements change activity:</a:t>
            </a:r>
          </a:p>
          <a:p>
            <a:pPr lvl="1"/>
            <a:r>
              <a:rPr lang="en-US" dirty="0"/>
              <a:t>The total number of change requests received, currently open, and closed</a:t>
            </a:r>
          </a:p>
          <a:p>
            <a:pPr lvl="1"/>
            <a:r>
              <a:rPr lang="en-US" dirty="0"/>
              <a:t>The cumulative number of added, deleted, and modified requirements</a:t>
            </a:r>
          </a:p>
          <a:p>
            <a:pPr lvl="1"/>
            <a:r>
              <a:rPr lang="en-US" dirty="0"/>
              <a:t>The number of requests that originated from each change origin </a:t>
            </a:r>
          </a:p>
          <a:p>
            <a:pPr lvl="1"/>
            <a:r>
              <a:rPr lang="en-US" dirty="0"/>
              <a:t>The number of changes received against each requirement since it was baselined </a:t>
            </a:r>
          </a:p>
          <a:p>
            <a:pPr lvl="1"/>
            <a:r>
              <a:rPr lang="en-US" dirty="0"/>
              <a:t>The total effort devoted to processing and implementing change requests</a:t>
            </a:r>
          </a:p>
        </p:txBody>
      </p:sp>
    </p:spTree>
    <p:extLst>
      <p:ext uri="{BB962C8B-B14F-4D97-AF65-F5344CB8AC3E}">
        <p14:creationId xmlns:p14="http://schemas.microsoft.com/office/powerpoint/2010/main" val="2318325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CDC5F-8013-C146-88C3-BDA2ECCE3DD1}"/>
              </a:ext>
            </a:extLst>
          </p:cNvPr>
          <p:cNvSpPr>
            <a:spLocks noGrp="1"/>
          </p:cNvSpPr>
          <p:nvPr>
            <p:ph type="title"/>
          </p:nvPr>
        </p:nvSpPr>
        <p:spPr/>
        <p:txBody>
          <a:bodyPr>
            <a:normAutofit fontScale="90000"/>
          </a:bodyPr>
          <a:lstStyle/>
          <a:p>
            <a:r>
              <a:rPr lang="en-US" dirty="0"/>
              <a:t>Change impact analysis</a:t>
            </a:r>
            <a:br>
              <a:rPr lang="en-US" dirty="0"/>
            </a:br>
            <a:r>
              <a:rPr lang="en-US" sz="3100" i="1" dirty="0"/>
              <a:t>Impact analysis procedure</a:t>
            </a:r>
            <a:endParaRPr lang="en-US" dirty="0"/>
          </a:p>
        </p:txBody>
      </p:sp>
      <p:sp>
        <p:nvSpPr>
          <p:cNvPr id="3" name="Content Placeholder 2">
            <a:extLst>
              <a:ext uri="{FF2B5EF4-FFF2-40B4-BE49-F238E27FC236}">
                <a16:creationId xmlns:a16="http://schemas.microsoft.com/office/drawing/2014/main" id="{19368B7B-6F34-814A-A726-7037786B7DBC}"/>
              </a:ext>
            </a:extLst>
          </p:cNvPr>
          <p:cNvSpPr>
            <a:spLocks noGrp="1"/>
          </p:cNvSpPr>
          <p:nvPr>
            <p:ph idx="1"/>
          </p:nvPr>
        </p:nvSpPr>
        <p:spPr/>
        <p:txBody>
          <a:bodyPr>
            <a:normAutofit fontScale="92500" lnSpcReduction="20000"/>
          </a:bodyPr>
          <a:lstStyle/>
          <a:p>
            <a:r>
              <a:rPr lang="en-US" dirty="0"/>
              <a:t>Understand the possible implications of making the change. A requirement change often produces a large ripple effect, leading to modifications in other requirements, architectures, designs, code, and tests. Changes can lead to conflicts with other requirements or can compromise quality attributes, such as performance or security. </a:t>
            </a:r>
          </a:p>
          <a:p>
            <a:r>
              <a:rPr lang="en-US" dirty="0"/>
              <a:t>Identify all the requirements, files, models, and documents that might have to be modified if the team incorporates the requested change. </a:t>
            </a:r>
          </a:p>
          <a:p>
            <a:r>
              <a:rPr lang="en-US" dirty="0"/>
              <a:t>Identify the tasks required to implement the change, and estimate the effort needed to complete those tasks.</a:t>
            </a:r>
          </a:p>
        </p:txBody>
      </p:sp>
    </p:spTree>
    <p:extLst>
      <p:ext uri="{BB962C8B-B14F-4D97-AF65-F5344CB8AC3E}">
        <p14:creationId xmlns:p14="http://schemas.microsoft.com/office/powerpoint/2010/main" val="3499934876"/>
      </p:ext>
    </p:extLst>
  </p:cSld>
  <p:clrMapOvr>
    <a:masterClrMapping/>
  </p:clrMapOvr>
</p:sld>
</file>

<file path=ppt/theme/theme1.xml><?xml version="1.0" encoding="utf-8"?>
<a:theme xmlns:a="http://schemas.openxmlformats.org/drawingml/2006/main" name="Session 02_Integration Managem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Session 01.2_Tong quan ve Du an &amp; QLDA</Template>
  <TotalTime>5347</TotalTime>
  <Words>695</Words>
  <Application>Microsoft Macintosh PowerPoint</Application>
  <PresentationFormat>On-screen Show (4:3)</PresentationFormat>
  <Paragraphs>64</Paragraphs>
  <Slides>11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Session 02_Integration Management</vt:lpstr>
      <vt:lpstr>Software requirements (swr302)</vt:lpstr>
      <vt:lpstr>Why manage changes?</vt:lpstr>
      <vt:lpstr>Change control policy</vt:lpstr>
      <vt:lpstr>A change control process description</vt:lpstr>
      <vt:lpstr>A change control process description</vt:lpstr>
      <vt:lpstr>The change control board</vt:lpstr>
      <vt:lpstr>Change control tools</vt:lpstr>
      <vt:lpstr>Measuring change activity</vt:lpstr>
      <vt:lpstr>Change impact analysis Impact analysis procedure</vt:lpstr>
      <vt:lpstr>Change impact analysis Impact analysis template</vt:lpstr>
      <vt:lpstr>Change management on  agile projects</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QUẢN LÝ DỰ ÁN PMP</dc:title>
  <dc:creator>iNET</dc:creator>
  <cp:lastModifiedBy>KienNT</cp:lastModifiedBy>
  <cp:revision>468</cp:revision>
  <cp:lastPrinted>2021-04-05T14:49:05Z</cp:lastPrinted>
  <dcterms:created xsi:type="dcterms:W3CDTF">2014-07-26T10:22:45Z</dcterms:created>
  <dcterms:modified xsi:type="dcterms:W3CDTF">2022-03-17T05:07:15Z</dcterms:modified>
</cp:coreProperties>
</file>