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480" r:id="rId3"/>
    <p:sldId id="482" r:id="rId4"/>
    <p:sldId id="491" r:id="rId5"/>
    <p:sldId id="484" r:id="rId6"/>
    <p:sldId id="492" r:id="rId7"/>
    <p:sldId id="493" r:id="rId8"/>
    <p:sldId id="486" r:id="rId9"/>
    <p:sldId id="487" r:id="rId10"/>
    <p:sldId id="494" r:id="rId11"/>
    <p:sldId id="495" r:id="rId12"/>
    <p:sldId id="274"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p:restoredTop sz="81689" autoAdjust="0"/>
  </p:normalViewPr>
  <p:slideViewPr>
    <p:cSldViewPr>
      <p:cViewPr varScale="1">
        <p:scale>
          <a:sx n="89" d="100"/>
          <a:sy n="89" d="100"/>
        </p:scale>
        <p:origin x="1992"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3/22/22</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22/03/2022</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a:t>
            </a:fld>
            <a:endParaRPr lang="en-GB"/>
          </a:p>
        </p:txBody>
      </p:sp>
    </p:spTree>
    <p:extLst>
      <p:ext uri="{BB962C8B-B14F-4D97-AF65-F5344CB8AC3E}">
        <p14:creationId xmlns:p14="http://schemas.microsoft.com/office/powerpoint/2010/main" val="426723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dirty="0"/>
          </a:p>
        </p:txBody>
      </p:sp>
      <p:sp>
        <p:nvSpPr>
          <p:cNvPr id="4" name="Slide Number Placeholder 3"/>
          <p:cNvSpPr>
            <a:spLocks noGrp="1"/>
          </p:cNvSpPr>
          <p:nvPr>
            <p:ph type="sldNum" sz="quarter" idx="5"/>
          </p:nvPr>
        </p:nvSpPr>
        <p:spPr/>
        <p:txBody>
          <a:bodyPr/>
          <a:lstStyle/>
          <a:p>
            <a:fld id="{CDAE0073-C388-4BBC-94F1-A3FD064D5EAA}" type="slidenum">
              <a:rPr lang="en-GB" smtClean="0"/>
              <a:t>5</a:t>
            </a:fld>
            <a:endParaRPr lang="en-GB"/>
          </a:p>
        </p:txBody>
      </p:sp>
    </p:spTree>
    <p:extLst>
      <p:ext uri="{BB962C8B-B14F-4D97-AF65-F5344CB8AC3E}">
        <p14:creationId xmlns:p14="http://schemas.microsoft.com/office/powerpoint/2010/main" val="90310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22/03/2022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701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7" name="Rectangle 1056">
            <a:extLst>
              <a:ext uri="{FF2B5EF4-FFF2-40B4-BE49-F238E27FC236}">
                <a16:creationId xmlns:a16="http://schemas.microsoft.com/office/drawing/2014/main" id="{6D8897F3-98FC-2A45-A0E4-6D26C45C0FFD}"/>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12</a:t>
            </a:r>
          </a:p>
        </p:txBody>
      </p:sp>
      <p:cxnSp>
        <p:nvCxnSpPr>
          <p:cNvPr id="8" name="Straight Connector 7">
            <a:extLst>
              <a:ext uri="{FF2B5EF4-FFF2-40B4-BE49-F238E27FC236}">
                <a16:creationId xmlns:a16="http://schemas.microsoft.com/office/drawing/2014/main" id="{D67D2D00-8E77-AA4D-BAA9-82CD17AAF191}"/>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22/03/2022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22/03/2022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132856"/>
            <a:ext cx="8382000" cy="827171"/>
          </a:xfrm>
        </p:spPr>
        <p:txBody>
          <a:bodyPr>
            <a:noAutofit/>
          </a:bodyPr>
          <a:lstStyle/>
          <a:p>
            <a:r>
              <a:rPr lang="en-US" sz="3600" dirty="0">
                <a:solidFill>
                  <a:srgbClr val="0070C0"/>
                </a:solidFill>
                <a:latin typeface="+mn-lt"/>
                <a:ea typeface="+mn-ea"/>
                <a:cs typeface="+mn-cs"/>
              </a:rPr>
              <a:t>Software requirements (swr302)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2960027"/>
            <a:ext cx="7560840"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000" b="1" i="1" cap="all" dirty="0">
                <a:solidFill>
                  <a:srgbClr val="0070C0"/>
                </a:solidFill>
              </a:rPr>
              <a:t>Improving your requirements processes (chapter 31)</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3"/>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361C-3F71-F345-AE80-4AFD8199C2A9}"/>
              </a:ext>
            </a:extLst>
          </p:cNvPr>
          <p:cNvSpPr>
            <a:spLocks noGrp="1"/>
          </p:cNvSpPr>
          <p:nvPr>
            <p:ph type="title"/>
          </p:nvPr>
        </p:nvSpPr>
        <p:spPr/>
        <p:txBody>
          <a:bodyPr>
            <a:normAutofit/>
          </a:bodyPr>
          <a:lstStyle/>
          <a:p>
            <a:r>
              <a:rPr lang="en-US" dirty="0"/>
              <a:t>RE process assets</a:t>
            </a:r>
          </a:p>
        </p:txBody>
      </p:sp>
      <p:pic>
        <p:nvPicPr>
          <p:cNvPr id="4" name="Picture 3">
            <a:extLst>
              <a:ext uri="{FF2B5EF4-FFF2-40B4-BE49-F238E27FC236}">
                <a16:creationId xmlns:a16="http://schemas.microsoft.com/office/drawing/2014/main" id="{F0C04626-7146-BD44-B1B1-0B3499BF9AEA}"/>
              </a:ext>
            </a:extLst>
          </p:cNvPr>
          <p:cNvPicPr>
            <a:picLocks noChangeAspect="1"/>
          </p:cNvPicPr>
          <p:nvPr/>
        </p:nvPicPr>
        <p:blipFill>
          <a:blip r:embed="rId2"/>
          <a:stretch>
            <a:fillRect/>
          </a:stretch>
        </p:blipFill>
        <p:spPr>
          <a:xfrm>
            <a:off x="568861" y="1196752"/>
            <a:ext cx="8006277" cy="2808906"/>
          </a:xfrm>
          <a:prstGeom prst="rect">
            <a:avLst/>
          </a:prstGeom>
        </p:spPr>
      </p:pic>
    </p:spTree>
    <p:extLst>
      <p:ext uri="{BB962C8B-B14F-4D97-AF65-F5344CB8AC3E}">
        <p14:creationId xmlns:p14="http://schemas.microsoft.com/office/powerpoint/2010/main" val="284218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7AD1-9781-644E-B71B-08B488B3309B}"/>
              </a:ext>
            </a:extLst>
          </p:cNvPr>
          <p:cNvSpPr>
            <a:spLocks noGrp="1"/>
          </p:cNvSpPr>
          <p:nvPr>
            <p:ph type="title"/>
          </p:nvPr>
        </p:nvSpPr>
        <p:spPr/>
        <p:txBody>
          <a:bodyPr>
            <a:normAutofit fontScale="90000"/>
          </a:bodyPr>
          <a:lstStyle/>
          <a:p>
            <a:r>
              <a:rPr lang="en-US" dirty="0"/>
              <a:t>Creating a requirements process improvement road map</a:t>
            </a:r>
          </a:p>
        </p:txBody>
      </p:sp>
      <p:pic>
        <p:nvPicPr>
          <p:cNvPr id="4" name="Picture 3">
            <a:extLst>
              <a:ext uri="{FF2B5EF4-FFF2-40B4-BE49-F238E27FC236}">
                <a16:creationId xmlns:a16="http://schemas.microsoft.com/office/drawing/2014/main" id="{572DF38A-EA65-C540-BD77-4D96FEEBD671}"/>
              </a:ext>
            </a:extLst>
          </p:cNvPr>
          <p:cNvPicPr>
            <a:picLocks noChangeAspect="1"/>
          </p:cNvPicPr>
          <p:nvPr/>
        </p:nvPicPr>
        <p:blipFill>
          <a:blip r:embed="rId2"/>
          <a:stretch>
            <a:fillRect/>
          </a:stretch>
        </p:blipFill>
        <p:spPr>
          <a:xfrm>
            <a:off x="520403" y="1328899"/>
            <a:ext cx="8305881" cy="2909803"/>
          </a:xfrm>
          <a:prstGeom prst="rect">
            <a:avLst/>
          </a:prstGeom>
        </p:spPr>
      </p:pic>
    </p:spTree>
    <p:extLst>
      <p:ext uri="{BB962C8B-B14F-4D97-AF65-F5344CB8AC3E}">
        <p14:creationId xmlns:p14="http://schemas.microsoft.com/office/powerpoint/2010/main" val="257366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2BDA-EFB1-E54F-B49D-C9AEC0BB0C1D}"/>
              </a:ext>
            </a:extLst>
          </p:cNvPr>
          <p:cNvSpPr>
            <a:spLocks noGrp="1"/>
          </p:cNvSpPr>
          <p:nvPr>
            <p:ph type="title"/>
          </p:nvPr>
        </p:nvSpPr>
        <p:spPr/>
        <p:txBody>
          <a:bodyPr>
            <a:normAutofit fontScale="90000"/>
          </a:bodyPr>
          <a:lstStyle/>
          <a:p>
            <a:r>
              <a:rPr lang="en-US" dirty="0"/>
              <a:t>How requirements relate to other project processes</a:t>
            </a:r>
          </a:p>
        </p:txBody>
      </p:sp>
      <p:pic>
        <p:nvPicPr>
          <p:cNvPr id="7" name="Picture 6">
            <a:extLst>
              <a:ext uri="{FF2B5EF4-FFF2-40B4-BE49-F238E27FC236}">
                <a16:creationId xmlns:a16="http://schemas.microsoft.com/office/drawing/2014/main" id="{96F2E081-6FD8-8045-A59D-6AD864DD8879}"/>
              </a:ext>
            </a:extLst>
          </p:cNvPr>
          <p:cNvPicPr>
            <a:picLocks noChangeAspect="1"/>
          </p:cNvPicPr>
          <p:nvPr/>
        </p:nvPicPr>
        <p:blipFill>
          <a:blip r:embed="rId2"/>
          <a:stretch>
            <a:fillRect/>
          </a:stretch>
        </p:blipFill>
        <p:spPr>
          <a:xfrm>
            <a:off x="1296208" y="980728"/>
            <a:ext cx="6646673" cy="5346590"/>
          </a:xfrm>
          <a:prstGeom prst="rect">
            <a:avLst/>
          </a:prstGeom>
        </p:spPr>
      </p:pic>
    </p:spTree>
    <p:extLst>
      <p:ext uri="{BB962C8B-B14F-4D97-AF65-F5344CB8AC3E}">
        <p14:creationId xmlns:p14="http://schemas.microsoft.com/office/powerpoint/2010/main" val="406849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6E5A-20E9-9749-BF5F-285EB648115F}"/>
              </a:ext>
            </a:extLst>
          </p:cNvPr>
          <p:cNvSpPr>
            <a:spLocks noGrp="1"/>
          </p:cNvSpPr>
          <p:nvPr>
            <p:ph type="title"/>
          </p:nvPr>
        </p:nvSpPr>
        <p:spPr/>
        <p:txBody>
          <a:bodyPr>
            <a:noAutofit/>
          </a:bodyPr>
          <a:lstStyle/>
          <a:p>
            <a:r>
              <a:rPr lang="en-US" sz="2800" dirty="0"/>
              <a:t>Requirements &amp; various stakeholder groups</a:t>
            </a:r>
          </a:p>
        </p:txBody>
      </p:sp>
      <p:pic>
        <p:nvPicPr>
          <p:cNvPr id="4" name="Picture 3">
            <a:extLst>
              <a:ext uri="{FF2B5EF4-FFF2-40B4-BE49-F238E27FC236}">
                <a16:creationId xmlns:a16="http://schemas.microsoft.com/office/drawing/2014/main" id="{60CB0146-284A-AA40-9451-08D9F1F3341C}"/>
              </a:ext>
            </a:extLst>
          </p:cNvPr>
          <p:cNvPicPr>
            <a:picLocks noChangeAspect="1"/>
          </p:cNvPicPr>
          <p:nvPr/>
        </p:nvPicPr>
        <p:blipFill>
          <a:blip r:embed="rId2"/>
          <a:stretch>
            <a:fillRect/>
          </a:stretch>
        </p:blipFill>
        <p:spPr>
          <a:xfrm>
            <a:off x="433145" y="1124744"/>
            <a:ext cx="8277709" cy="4971207"/>
          </a:xfrm>
          <a:prstGeom prst="rect">
            <a:avLst/>
          </a:prstGeom>
        </p:spPr>
      </p:pic>
    </p:spTree>
    <p:extLst>
      <p:ext uri="{BB962C8B-B14F-4D97-AF65-F5344CB8AC3E}">
        <p14:creationId xmlns:p14="http://schemas.microsoft.com/office/powerpoint/2010/main" val="23739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6E5A-20E9-9749-BF5F-285EB648115F}"/>
              </a:ext>
            </a:extLst>
          </p:cNvPr>
          <p:cNvSpPr>
            <a:spLocks noGrp="1"/>
          </p:cNvSpPr>
          <p:nvPr>
            <p:ph type="title"/>
          </p:nvPr>
        </p:nvSpPr>
        <p:spPr/>
        <p:txBody>
          <a:bodyPr>
            <a:noAutofit/>
          </a:bodyPr>
          <a:lstStyle/>
          <a:p>
            <a:r>
              <a:rPr lang="en-US" sz="2800" dirty="0"/>
              <a:t>Gaining commitment to change</a:t>
            </a:r>
            <a:br>
              <a:rPr lang="en-US" sz="2800" dirty="0"/>
            </a:br>
            <a:r>
              <a:rPr lang="en-US" sz="2400" i="1" dirty="0"/>
              <a:t>Some forms of resistance that you might encounter</a:t>
            </a:r>
            <a:endParaRPr lang="en-US" sz="2400" dirty="0"/>
          </a:p>
        </p:txBody>
      </p:sp>
      <p:sp>
        <p:nvSpPr>
          <p:cNvPr id="3" name="Content Placeholder 2">
            <a:extLst>
              <a:ext uri="{FF2B5EF4-FFF2-40B4-BE49-F238E27FC236}">
                <a16:creationId xmlns:a16="http://schemas.microsoft.com/office/drawing/2014/main" id="{5285B908-3AAA-9F45-8EB4-A8E67AC075AD}"/>
              </a:ext>
            </a:extLst>
          </p:cNvPr>
          <p:cNvSpPr>
            <a:spLocks noGrp="1"/>
          </p:cNvSpPr>
          <p:nvPr>
            <p:ph idx="1"/>
          </p:nvPr>
        </p:nvSpPr>
        <p:spPr/>
        <p:txBody>
          <a:bodyPr>
            <a:noAutofit/>
          </a:bodyPr>
          <a:lstStyle/>
          <a:p>
            <a:r>
              <a:rPr lang="en-US" sz="1900" b="1" i="1" dirty="0"/>
              <a:t>People who are already too busy to get their project work done don’t think they have time to invest in adopting better practices</a:t>
            </a:r>
            <a:r>
              <a:rPr lang="en-US" sz="1900" dirty="0"/>
              <a:t>. But if you don’t invest that time, there’s no reason to expect the next project to go more smoothly than the last one.</a:t>
            </a:r>
          </a:p>
          <a:p>
            <a:r>
              <a:rPr lang="en-US" sz="1900" b="1" i="1" dirty="0"/>
              <a:t>A change control process might be viewed as a barrier thrown up by development to make it harder to get changes made</a:t>
            </a:r>
            <a:r>
              <a:rPr lang="en-US" sz="1900" dirty="0"/>
              <a:t>. In reality, it is a structure, not a barrier. It permits well-informed people to make good business decisions and to communicate those decisions. The software team must ensure that the requirements change process really does work. If new processes don’t yield better results, people will naturally find ways to work around them.</a:t>
            </a:r>
          </a:p>
          <a:p>
            <a:r>
              <a:rPr lang="en-US" sz="1900" b="1" i="1" dirty="0"/>
              <a:t>Some developers and managers view writing and reviewing requirements as bureaucratic time-wasters that delay the “real work” of coding</a:t>
            </a:r>
            <a:r>
              <a:rPr lang="en-US" sz="1900" dirty="0"/>
              <a:t>. If you can explain the high cost of continually rewriting the code while the team tries to figure out what the system should do, developers and managers will better appreciate the need for good requirements. Overlooked requirements can reduce profitability during the operational lifetime of a software product, because effort must continually be invested in producing upgrades</a:t>
            </a:r>
          </a:p>
        </p:txBody>
      </p:sp>
    </p:spTree>
    <p:extLst>
      <p:ext uri="{BB962C8B-B14F-4D97-AF65-F5344CB8AC3E}">
        <p14:creationId xmlns:p14="http://schemas.microsoft.com/office/powerpoint/2010/main" val="157551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ADA0-BEC2-1E4D-99BB-957BCEEF6BA9}"/>
              </a:ext>
            </a:extLst>
          </p:cNvPr>
          <p:cNvSpPr>
            <a:spLocks noGrp="1"/>
          </p:cNvSpPr>
          <p:nvPr>
            <p:ph type="title"/>
          </p:nvPr>
        </p:nvSpPr>
        <p:spPr>
          <a:xfrm>
            <a:off x="1921822" y="158006"/>
            <a:ext cx="6764977" cy="822722"/>
          </a:xfrm>
        </p:spPr>
        <p:txBody>
          <a:bodyPr>
            <a:noAutofit/>
          </a:bodyPr>
          <a:lstStyle/>
          <a:p>
            <a:r>
              <a:rPr lang="en-US" sz="2000" dirty="0"/>
              <a:t>Gaining commitment to change</a:t>
            </a:r>
            <a:br>
              <a:rPr lang="en-US" sz="2000" dirty="0"/>
            </a:br>
            <a:r>
              <a:rPr lang="en-US" sz="2000" i="1" dirty="0"/>
              <a:t>10 signs that your organization’s management is truly committed to excellent requirements processes </a:t>
            </a:r>
            <a:br>
              <a:rPr lang="en-US" sz="2000" i="1" dirty="0"/>
            </a:br>
            <a:endParaRPr lang="en-US" sz="2000" dirty="0"/>
          </a:p>
        </p:txBody>
      </p:sp>
      <p:pic>
        <p:nvPicPr>
          <p:cNvPr id="8" name="Picture 7">
            <a:extLst>
              <a:ext uri="{FF2B5EF4-FFF2-40B4-BE49-F238E27FC236}">
                <a16:creationId xmlns:a16="http://schemas.microsoft.com/office/drawing/2014/main" id="{AFD946CC-238D-414B-9C65-8798574AC368}"/>
              </a:ext>
            </a:extLst>
          </p:cNvPr>
          <p:cNvPicPr>
            <a:picLocks noChangeAspect="1"/>
          </p:cNvPicPr>
          <p:nvPr/>
        </p:nvPicPr>
        <p:blipFill>
          <a:blip r:embed="rId3"/>
          <a:stretch>
            <a:fillRect/>
          </a:stretch>
        </p:blipFill>
        <p:spPr>
          <a:xfrm>
            <a:off x="424927" y="966462"/>
            <a:ext cx="8176189" cy="3535857"/>
          </a:xfrm>
          <a:prstGeom prst="rect">
            <a:avLst/>
          </a:prstGeom>
        </p:spPr>
      </p:pic>
    </p:spTree>
    <p:extLst>
      <p:ext uri="{BB962C8B-B14F-4D97-AF65-F5344CB8AC3E}">
        <p14:creationId xmlns:p14="http://schemas.microsoft.com/office/powerpoint/2010/main" val="18794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29D1-13F5-004D-91F7-09922B4D96FC}"/>
              </a:ext>
            </a:extLst>
          </p:cNvPr>
          <p:cNvSpPr>
            <a:spLocks noGrp="1"/>
          </p:cNvSpPr>
          <p:nvPr>
            <p:ph type="title"/>
          </p:nvPr>
        </p:nvSpPr>
        <p:spPr/>
        <p:txBody>
          <a:bodyPr>
            <a:normAutofit fontScale="90000"/>
          </a:bodyPr>
          <a:lstStyle/>
          <a:p>
            <a:r>
              <a:rPr lang="en-US" dirty="0"/>
              <a:t>Fundamentals of software process improvement</a:t>
            </a:r>
          </a:p>
        </p:txBody>
      </p:sp>
      <p:sp>
        <p:nvSpPr>
          <p:cNvPr id="3" name="Content Placeholder 2">
            <a:extLst>
              <a:ext uri="{FF2B5EF4-FFF2-40B4-BE49-F238E27FC236}">
                <a16:creationId xmlns:a16="http://schemas.microsoft.com/office/drawing/2014/main" id="{7661226A-EB73-D242-B88E-6451ABA56487}"/>
              </a:ext>
            </a:extLst>
          </p:cNvPr>
          <p:cNvSpPr>
            <a:spLocks noGrp="1"/>
          </p:cNvSpPr>
          <p:nvPr>
            <p:ph idx="1"/>
          </p:nvPr>
        </p:nvSpPr>
        <p:spPr/>
        <p:txBody>
          <a:bodyPr/>
          <a:lstStyle/>
          <a:p>
            <a:r>
              <a:rPr lang="en-US" dirty="0"/>
              <a:t>Process improvement should be evolutionary and continuous</a:t>
            </a:r>
          </a:p>
          <a:p>
            <a:r>
              <a:rPr lang="en-US" dirty="0"/>
              <a:t>People and organizations change only when they have an incentive to do so</a:t>
            </a:r>
          </a:p>
          <a:p>
            <a:r>
              <a:rPr lang="en-US" dirty="0"/>
              <a:t>Process changes should be goal-oriented</a:t>
            </a:r>
          </a:p>
          <a:p>
            <a:r>
              <a:rPr lang="en-US" dirty="0"/>
              <a:t>Treat your improvement activities as mini-projects.</a:t>
            </a:r>
          </a:p>
          <a:p>
            <a:endParaRPr lang="en-US" dirty="0"/>
          </a:p>
        </p:txBody>
      </p:sp>
    </p:spTree>
    <p:extLst>
      <p:ext uri="{BB962C8B-B14F-4D97-AF65-F5344CB8AC3E}">
        <p14:creationId xmlns:p14="http://schemas.microsoft.com/office/powerpoint/2010/main" val="400835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29D1-13F5-004D-91F7-09922B4D96FC}"/>
              </a:ext>
            </a:extLst>
          </p:cNvPr>
          <p:cNvSpPr>
            <a:spLocks noGrp="1"/>
          </p:cNvSpPr>
          <p:nvPr>
            <p:ph type="title"/>
          </p:nvPr>
        </p:nvSpPr>
        <p:spPr/>
        <p:txBody>
          <a:bodyPr>
            <a:normAutofit/>
          </a:bodyPr>
          <a:lstStyle/>
          <a:p>
            <a:r>
              <a:rPr lang="en-US" dirty="0"/>
              <a:t>Root cause analysis</a:t>
            </a:r>
          </a:p>
        </p:txBody>
      </p:sp>
      <p:sp>
        <p:nvSpPr>
          <p:cNvPr id="3" name="Content Placeholder 2">
            <a:extLst>
              <a:ext uri="{FF2B5EF4-FFF2-40B4-BE49-F238E27FC236}">
                <a16:creationId xmlns:a16="http://schemas.microsoft.com/office/drawing/2014/main" id="{7661226A-EB73-D242-B88E-6451ABA56487}"/>
              </a:ext>
            </a:extLst>
          </p:cNvPr>
          <p:cNvSpPr>
            <a:spLocks noGrp="1"/>
          </p:cNvSpPr>
          <p:nvPr>
            <p:ph idx="1"/>
          </p:nvPr>
        </p:nvSpPr>
        <p:spPr>
          <a:xfrm>
            <a:off x="457200" y="904305"/>
            <a:ext cx="8229600" cy="1516583"/>
          </a:xfrm>
        </p:spPr>
        <p:txBody>
          <a:bodyPr>
            <a:normAutofit fontScale="92500"/>
          </a:bodyPr>
          <a:lstStyle/>
          <a:p>
            <a:pPr marL="0" indent="0">
              <a:buNone/>
            </a:pPr>
            <a:r>
              <a:rPr lang="en-US" dirty="0"/>
              <a:t>Root cause analysis seeks to identify the underlying factors that contribute to an observed problem, distinguishing symptoms from their causes</a:t>
            </a:r>
          </a:p>
        </p:txBody>
      </p:sp>
      <p:pic>
        <p:nvPicPr>
          <p:cNvPr id="4" name="Picture 3">
            <a:extLst>
              <a:ext uri="{FF2B5EF4-FFF2-40B4-BE49-F238E27FC236}">
                <a16:creationId xmlns:a16="http://schemas.microsoft.com/office/drawing/2014/main" id="{D7E44532-B0FD-9E47-B0F3-B8CEA08175DA}"/>
              </a:ext>
            </a:extLst>
          </p:cNvPr>
          <p:cNvPicPr>
            <a:picLocks noChangeAspect="1"/>
          </p:cNvPicPr>
          <p:nvPr/>
        </p:nvPicPr>
        <p:blipFill>
          <a:blip r:embed="rId2"/>
          <a:stretch>
            <a:fillRect/>
          </a:stretch>
        </p:blipFill>
        <p:spPr>
          <a:xfrm>
            <a:off x="2051720" y="2386091"/>
            <a:ext cx="5489063" cy="4283269"/>
          </a:xfrm>
          <a:prstGeom prst="rect">
            <a:avLst/>
          </a:prstGeom>
        </p:spPr>
      </p:pic>
    </p:spTree>
    <p:extLst>
      <p:ext uri="{BB962C8B-B14F-4D97-AF65-F5344CB8AC3E}">
        <p14:creationId xmlns:p14="http://schemas.microsoft.com/office/powerpoint/2010/main" val="88481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4087-0509-0341-98A6-E22D31886384}"/>
              </a:ext>
            </a:extLst>
          </p:cNvPr>
          <p:cNvSpPr>
            <a:spLocks noGrp="1"/>
          </p:cNvSpPr>
          <p:nvPr>
            <p:ph type="title"/>
          </p:nvPr>
        </p:nvSpPr>
        <p:spPr/>
        <p:txBody>
          <a:bodyPr/>
          <a:lstStyle/>
          <a:p>
            <a:r>
              <a:rPr lang="en-US" dirty="0"/>
              <a:t>The process improvement cycle</a:t>
            </a:r>
          </a:p>
        </p:txBody>
      </p:sp>
      <p:pic>
        <p:nvPicPr>
          <p:cNvPr id="4" name="Picture 3">
            <a:extLst>
              <a:ext uri="{FF2B5EF4-FFF2-40B4-BE49-F238E27FC236}">
                <a16:creationId xmlns:a16="http://schemas.microsoft.com/office/drawing/2014/main" id="{B3F6BF9E-A316-BA44-A713-F0B75E2132B9}"/>
              </a:ext>
            </a:extLst>
          </p:cNvPr>
          <p:cNvPicPr>
            <a:picLocks noChangeAspect="1"/>
          </p:cNvPicPr>
          <p:nvPr/>
        </p:nvPicPr>
        <p:blipFill>
          <a:blip r:embed="rId2"/>
          <a:stretch>
            <a:fillRect/>
          </a:stretch>
        </p:blipFill>
        <p:spPr>
          <a:xfrm>
            <a:off x="526942" y="1314451"/>
            <a:ext cx="8128861" cy="3935894"/>
          </a:xfrm>
          <a:prstGeom prst="rect">
            <a:avLst/>
          </a:prstGeom>
        </p:spPr>
      </p:pic>
    </p:spTree>
    <p:extLst>
      <p:ext uri="{BB962C8B-B14F-4D97-AF65-F5344CB8AC3E}">
        <p14:creationId xmlns:p14="http://schemas.microsoft.com/office/powerpoint/2010/main" val="162014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361C-3F71-F345-AE80-4AFD8199C2A9}"/>
              </a:ext>
            </a:extLst>
          </p:cNvPr>
          <p:cNvSpPr>
            <a:spLocks noGrp="1"/>
          </p:cNvSpPr>
          <p:nvPr>
            <p:ph type="title"/>
          </p:nvPr>
        </p:nvSpPr>
        <p:spPr/>
        <p:txBody>
          <a:bodyPr>
            <a:normAutofit/>
          </a:bodyPr>
          <a:lstStyle/>
          <a:p>
            <a:r>
              <a:rPr lang="en-US" dirty="0"/>
              <a:t>RE process assets</a:t>
            </a:r>
          </a:p>
        </p:txBody>
      </p:sp>
      <p:pic>
        <p:nvPicPr>
          <p:cNvPr id="6" name="Picture 5">
            <a:extLst>
              <a:ext uri="{FF2B5EF4-FFF2-40B4-BE49-F238E27FC236}">
                <a16:creationId xmlns:a16="http://schemas.microsoft.com/office/drawing/2014/main" id="{820FDC9D-36D7-2449-A98B-152E0D66920E}"/>
              </a:ext>
            </a:extLst>
          </p:cNvPr>
          <p:cNvPicPr>
            <a:picLocks noChangeAspect="1"/>
          </p:cNvPicPr>
          <p:nvPr/>
        </p:nvPicPr>
        <p:blipFill>
          <a:blip r:embed="rId2"/>
          <a:stretch>
            <a:fillRect/>
          </a:stretch>
        </p:blipFill>
        <p:spPr>
          <a:xfrm>
            <a:off x="674176" y="1154947"/>
            <a:ext cx="8229601" cy="4589585"/>
          </a:xfrm>
          <a:prstGeom prst="rect">
            <a:avLst/>
          </a:prstGeom>
        </p:spPr>
      </p:pic>
    </p:spTree>
    <p:extLst>
      <p:ext uri="{BB962C8B-B14F-4D97-AF65-F5344CB8AC3E}">
        <p14:creationId xmlns:p14="http://schemas.microsoft.com/office/powerpoint/2010/main" val="2318325499"/>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5186</TotalTime>
  <Words>350</Words>
  <Application>Microsoft Macintosh PowerPoint</Application>
  <PresentationFormat>On-screen Show (4:3)</PresentationFormat>
  <Paragraphs>22</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Session 02_Integration Management</vt:lpstr>
      <vt:lpstr>Software requirements (swr302)</vt:lpstr>
      <vt:lpstr>How requirements relate to other project processes</vt:lpstr>
      <vt:lpstr>Requirements &amp; various stakeholder groups</vt:lpstr>
      <vt:lpstr>Gaining commitment to change Some forms of resistance that you might encounter</vt:lpstr>
      <vt:lpstr>Gaining commitment to change 10 signs that your organization’s management is truly committed to excellent requirements processes  </vt:lpstr>
      <vt:lpstr>Fundamentals of software process improvement</vt:lpstr>
      <vt:lpstr>Root cause analysis</vt:lpstr>
      <vt:lpstr>The process improvement cycle</vt:lpstr>
      <vt:lpstr>RE process assets</vt:lpstr>
      <vt:lpstr>RE process assets</vt:lpstr>
      <vt:lpstr>Creating a requirements process improvement road map</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KienNT</cp:lastModifiedBy>
  <cp:revision>493</cp:revision>
  <cp:lastPrinted>2021-04-05T14:49:05Z</cp:lastPrinted>
  <dcterms:created xsi:type="dcterms:W3CDTF">2014-07-26T10:22:45Z</dcterms:created>
  <dcterms:modified xsi:type="dcterms:W3CDTF">2022-03-22T02:24:06Z</dcterms:modified>
</cp:coreProperties>
</file>