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0014"/>
            <a:ext cx="7886700" cy="124301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1613"/>
            <a:ext cx="7886700" cy="47053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377953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4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53B3-A534-444A-B1E1-4C3C461E94D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A0DE-19C6-4658-81EA-9B4DCF8F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3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Software Requirement (SWR302) Summary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Ch05_Establishing the Biz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  <a:p>
            <a:pPr lvl="1"/>
            <a:r>
              <a:rPr lang="en-US" dirty="0"/>
              <a:t>Identifying desired business benefits</a:t>
            </a:r>
          </a:p>
          <a:p>
            <a:pPr lvl="1"/>
            <a:r>
              <a:rPr lang="en-US" dirty="0"/>
              <a:t>Business objectives and opportunities</a:t>
            </a:r>
          </a:p>
          <a:p>
            <a:r>
              <a:rPr lang="en-US" dirty="0"/>
              <a:t>Scope representation techniques</a:t>
            </a:r>
          </a:p>
          <a:p>
            <a:pPr lvl="1"/>
            <a:r>
              <a:rPr lang="en-US" dirty="0"/>
              <a:t>Context diagram </a:t>
            </a:r>
          </a:p>
          <a:p>
            <a:pPr lvl="1"/>
            <a:r>
              <a:rPr lang="en-US" dirty="0"/>
              <a:t>Ecosystem map </a:t>
            </a:r>
          </a:p>
          <a:p>
            <a:pPr lvl="1"/>
            <a:r>
              <a:rPr lang="en-US" dirty="0"/>
              <a:t>Feature tree </a:t>
            </a:r>
          </a:p>
          <a:p>
            <a:pPr lvl="1"/>
            <a:r>
              <a:rPr lang="en-US" dirty="0"/>
              <a:t>Event list </a:t>
            </a:r>
          </a:p>
          <a:p>
            <a:r>
              <a:rPr lang="en-US" dirty="0"/>
              <a:t>Keeping the scope in focus</a:t>
            </a:r>
          </a:p>
          <a:p>
            <a:r>
              <a:rPr lang="en-US" dirty="0"/>
              <a:t>Vision and scope on agile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Ch06_Finding the voice of the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User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User personas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Connecting with user representatives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The product champion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User representation on agile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Resolving conflicting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Ch07_Reqs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Requirements elicitation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Requirements elicitation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elicitation on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Preparing for elicitation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Performing elicitation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Following up after elicitation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Classifying customer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cautions about elicitation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Finding missing requirement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Ch08_Understand User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 cases and user stories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use case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cases and usage scenarios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Identifying use cases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Exploring use cases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Validating use cases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cases and functional requirements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case traps to avoid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Benefits of usage-centric </a:t>
            </a:r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Ch09_Playing by the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 business rules taxonomy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Documenting business 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Discovering business 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Business rules and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Tying everything together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Ch10_Documenting the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Why is documenting the requirements?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The software requirements specification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A software requirements specification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Requirements specification on agile projects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9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Ch11_Writing Excellent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Characteristics of excellent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Guidelines for writing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Sample requirements, before and </a:t>
            </a:r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Ch12_Modelling the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useful of picture in requirements representation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Modeling the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voice of the customer to analysis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Selecting the right representations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flow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Swimlane</a:t>
            </a:r>
            <a:r>
              <a:rPr lang="en-US" dirty="0"/>
              <a:t>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State-transition diagram and state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Decision tables and decision trees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Modeling on agile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6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Ch13_Specify Data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Modeling data relationships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The data 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Specifying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Dashboard </a:t>
            </a:r>
            <a:r>
              <a:rPr lang="en-US" sz="3600" dirty="0" smtClean="0"/>
              <a:t>reporting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251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Ch14_Beyond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Software quality 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Exploring quality 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Defining quality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Specifying quality requirements with </a:t>
            </a:r>
            <a:r>
              <a:rPr lang="en-US" dirty="0" err="1"/>
              <a:t>Planguage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Quality attribute trade-offs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Implementing quality attribute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Handling quality attributes on agile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Customer/User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9420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Ch01_The Essential Software </a:t>
            </a:r>
            <a:r>
              <a:rPr lang="en-US" dirty="0" smtClean="0">
                <a:hlinkClick r:id="rId2" action="ppaction://hlinksldjump"/>
              </a:rPr>
              <a:t>Requirement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Ch02_Req from Customer's </a:t>
            </a:r>
            <a:r>
              <a:rPr lang="en-US" dirty="0" smtClean="0">
                <a:hlinkClick r:id="rId3" action="ppaction://hlinksldjump"/>
              </a:rPr>
              <a:t>Perspective</a:t>
            </a:r>
            <a:endParaRPr lang="en-US" dirty="0" smtClean="0"/>
          </a:p>
          <a:p>
            <a:r>
              <a:rPr lang="en-US" dirty="0">
                <a:hlinkClick r:id="rId4" action="ppaction://hlinksldjump"/>
              </a:rPr>
              <a:t>Ch03_Good Practices for </a:t>
            </a:r>
            <a:r>
              <a:rPr lang="en-US" dirty="0" err="1">
                <a:hlinkClick r:id="rId4" action="ppaction://hlinksldjump"/>
              </a:rPr>
              <a:t>Req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smtClean="0">
                <a:hlinkClick r:id="rId4" action="ppaction://hlinksldjump"/>
              </a:rPr>
              <a:t>Engineering</a:t>
            </a:r>
            <a:endParaRPr lang="en-US" dirty="0" smtClean="0"/>
          </a:p>
          <a:p>
            <a:r>
              <a:rPr lang="en-US" dirty="0">
                <a:hlinkClick r:id="rId5" action="ppaction://hlinksldjump"/>
              </a:rPr>
              <a:t>Ch04_The Business </a:t>
            </a:r>
            <a:r>
              <a:rPr lang="en-US" dirty="0" smtClean="0">
                <a:hlinkClick r:id="rId5" action="ppaction://hlinksldjump"/>
              </a:rPr>
              <a:t>Analyst</a:t>
            </a:r>
            <a:endParaRPr lang="en-US" dirty="0" smtClean="0"/>
          </a:p>
          <a:p>
            <a:r>
              <a:rPr lang="en-US" b="1" dirty="0">
                <a:hlinkClick r:id="rId6" action="ppaction://hlinksldjump"/>
              </a:rPr>
              <a:t>Ch05_Establishing the Biz </a:t>
            </a:r>
            <a:r>
              <a:rPr lang="en-US" b="1" dirty="0" err="1" smtClean="0">
                <a:hlinkClick r:id="rId6" action="ppaction://hlinksldjump"/>
              </a:rPr>
              <a:t>Reqs</a:t>
            </a:r>
            <a:endParaRPr lang="en-US" b="1" dirty="0" smtClean="0"/>
          </a:p>
          <a:p>
            <a:r>
              <a:rPr lang="en-US" b="1" dirty="0">
                <a:hlinkClick r:id="rId7" action="ppaction://hlinksldjump"/>
              </a:rPr>
              <a:t>Ch06_Finding the voice of the </a:t>
            </a:r>
            <a:r>
              <a:rPr lang="en-US" b="1" dirty="0" smtClean="0">
                <a:hlinkClick r:id="rId7" action="ppaction://hlinksldjump"/>
              </a:rPr>
              <a:t>users</a:t>
            </a:r>
            <a:endParaRPr lang="en-US" b="1" dirty="0" smtClean="0"/>
          </a:p>
          <a:p>
            <a:r>
              <a:rPr lang="en-US" b="1" dirty="0">
                <a:hlinkClick r:id="rId8" action="ppaction://hlinksldjump"/>
              </a:rPr>
              <a:t>Ch07_Reqs </a:t>
            </a:r>
            <a:r>
              <a:rPr lang="en-US" b="1" dirty="0" smtClean="0">
                <a:hlinkClick r:id="rId8" action="ppaction://hlinksldjump"/>
              </a:rPr>
              <a:t>Elicitation</a:t>
            </a:r>
            <a:endParaRPr lang="en-US" b="1" dirty="0" smtClean="0"/>
          </a:p>
          <a:p>
            <a:r>
              <a:rPr lang="en-US" b="1" dirty="0">
                <a:hlinkClick r:id="rId9" action="ppaction://hlinksldjump"/>
              </a:rPr>
              <a:t>Ch08_Understand User </a:t>
            </a:r>
            <a:r>
              <a:rPr lang="en-US" b="1" dirty="0" err="1" smtClean="0">
                <a:hlinkClick r:id="rId9" action="ppaction://hlinksldjump"/>
              </a:rPr>
              <a:t>Reqs</a:t>
            </a:r>
            <a:endParaRPr lang="en-US" b="1" dirty="0" smtClean="0"/>
          </a:p>
          <a:p>
            <a:r>
              <a:rPr lang="en-US" b="1" dirty="0">
                <a:hlinkClick r:id="rId10" action="ppaction://hlinksldjump"/>
              </a:rPr>
              <a:t>Ch09_Playing by the rules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57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Ch15_Risk Reduction Through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Prototyping: What and why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Mock-ups and proofs of concept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Throwaway and evolutionary prototypes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Paper and electronic prototypes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Working with prototypes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Prototype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Risks of prototyping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Prototyping success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42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Ch16_Setting </a:t>
            </a:r>
            <a:r>
              <a:rPr lang="en-US" dirty="0" err="1"/>
              <a:t>Req</a:t>
            </a:r>
            <a:r>
              <a:rPr lang="en-US" dirty="0"/>
              <a:t>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Why prioritize requirements?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Some prioritization pragmatics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Games people play with priorities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Some prioritization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Prioritization based on value, cost, and </a:t>
            </a:r>
            <a:r>
              <a:rPr lang="en-US" sz="3200" dirty="0" smtClean="0"/>
              <a:t>risk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479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Ch17_Validating the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Why validate the requirements?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Validation and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Reviewing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Prototyping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Testing the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Validating requirements with acceptance </a:t>
            </a:r>
            <a:r>
              <a:rPr lang="en-US" sz="3200" dirty="0" smtClean="0"/>
              <a:t>criteria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2661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Ch18_Requirements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Why reuse requirements?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Dimensions of requirements reuse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Types of requirements information to reuse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Common reuse scenarios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Requirement 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Tools to facilitate reuse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Making requirements reusable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Requirements reuse barriers and success </a:t>
            </a:r>
            <a:r>
              <a:rPr lang="en-US" dirty="0" smtClean="0"/>
              <a:t>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9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Ch19_Beyond </a:t>
            </a:r>
            <a:r>
              <a:rPr lang="en-US" dirty="0" err="1"/>
              <a:t>Reqs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effects of requirements on software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Estimating requirements effort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requirements to project plans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requirements to designs and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requirements to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requirements to success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6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600" b="1" dirty="0" smtClean="0"/>
          </a:p>
          <a:p>
            <a:pPr marL="0" indent="0" algn="ctr">
              <a:buNone/>
            </a:pPr>
            <a:r>
              <a:rPr lang="en-US" sz="6600" b="1" dirty="0" smtClean="0"/>
              <a:t>Q&amp;A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9621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System/Functional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1612"/>
            <a:ext cx="7886700" cy="5120917"/>
          </a:xfrm>
        </p:spPr>
        <p:txBody>
          <a:bodyPr>
            <a:normAutofit/>
          </a:bodyPr>
          <a:lstStyle/>
          <a:p>
            <a:r>
              <a:rPr lang="en-US" dirty="0"/>
              <a:t>Ch10_Documenting the </a:t>
            </a:r>
            <a:r>
              <a:rPr lang="en-US" dirty="0" err="1" smtClean="0"/>
              <a:t>Reqs</a:t>
            </a:r>
            <a:endParaRPr lang="en-US" dirty="0" smtClean="0"/>
          </a:p>
          <a:p>
            <a:r>
              <a:rPr lang="en-US" dirty="0"/>
              <a:t>Ch11_Writing Excellent </a:t>
            </a:r>
            <a:r>
              <a:rPr lang="en-US" dirty="0" err="1" smtClean="0"/>
              <a:t>Reqs</a:t>
            </a:r>
            <a:endParaRPr lang="en-US" dirty="0" smtClean="0"/>
          </a:p>
          <a:p>
            <a:r>
              <a:rPr lang="en-US" dirty="0"/>
              <a:t>Ch12_Modelling the </a:t>
            </a:r>
            <a:r>
              <a:rPr lang="en-US" dirty="0" err="1" smtClean="0"/>
              <a:t>Reqs</a:t>
            </a:r>
            <a:endParaRPr lang="en-US" dirty="0" smtClean="0"/>
          </a:p>
          <a:p>
            <a:r>
              <a:rPr lang="en-US" dirty="0"/>
              <a:t>Ch13_Specify Data </a:t>
            </a:r>
            <a:r>
              <a:rPr lang="en-US" dirty="0" err="1" smtClean="0"/>
              <a:t>Reqs</a:t>
            </a:r>
            <a:endParaRPr lang="en-US" dirty="0" smtClean="0"/>
          </a:p>
          <a:p>
            <a:r>
              <a:rPr lang="en-US" dirty="0"/>
              <a:t>Ch14_Beyond </a:t>
            </a:r>
            <a:r>
              <a:rPr lang="en-US" dirty="0" smtClean="0"/>
              <a:t>Functionality</a:t>
            </a:r>
          </a:p>
          <a:p>
            <a:r>
              <a:rPr lang="en-US" dirty="0"/>
              <a:t>Ch15_Risk Reduction Through </a:t>
            </a:r>
            <a:r>
              <a:rPr lang="en-US" dirty="0" smtClean="0"/>
              <a:t>Prototype</a:t>
            </a:r>
          </a:p>
          <a:p>
            <a:r>
              <a:rPr lang="en-US" dirty="0"/>
              <a:t>Ch16_Setting 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Priorities</a:t>
            </a:r>
          </a:p>
          <a:p>
            <a:r>
              <a:rPr lang="en-US" dirty="0"/>
              <a:t>Ch17_Validating the </a:t>
            </a:r>
            <a:r>
              <a:rPr lang="en-US" dirty="0" err="1" smtClean="0"/>
              <a:t>Reqs</a:t>
            </a:r>
            <a:endParaRPr lang="en-US" dirty="0" smtClean="0"/>
          </a:p>
          <a:p>
            <a:r>
              <a:rPr lang="en-US" dirty="0"/>
              <a:t>Ch18_Requirements </a:t>
            </a:r>
            <a:r>
              <a:rPr lang="en-US" dirty="0" smtClean="0"/>
              <a:t>reuse</a:t>
            </a:r>
          </a:p>
          <a:p>
            <a:r>
              <a:rPr lang="en-US" dirty="0"/>
              <a:t>Ch19_Beyond </a:t>
            </a:r>
            <a:r>
              <a:rPr lang="en-US" dirty="0" err="1"/>
              <a:t>Reqs</a:t>
            </a:r>
            <a:r>
              <a:rPr lang="en-US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7521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Reqs</a:t>
            </a:r>
            <a:r>
              <a:rPr lang="en-US" dirty="0" smtClean="0"/>
              <a:t> </a:t>
            </a:r>
            <a:r>
              <a:rPr lang="en-US" dirty="0"/>
              <a:t>for specific project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Ch20_Agile </a:t>
            </a:r>
            <a:r>
              <a:rPr lang="en-US" dirty="0"/>
              <a:t>projects</a:t>
            </a:r>
          </a:p>
          <a:p>
            <a:r>
              <a:rPr lang="en-US" dirty="0" smtClean="0"/>
              <a:t>Ch21_Enhancement </a:t>
            </a:r>
            <a:r>
              <a:rPr lang="en-US" dirty="0"/>
              <a:t>and replacement </a:t>
            </a:r>
            <a:r>
              <a:rPr lang="en-US" dirty="0" smtClean="0"/>
              <a:t>projects</a:t>
            </a:r>
          </a:p>
          <a:p>
            <a:r>
              <a:rPr lang="en-US" dirty="0"/>
              <a:t>Ch22_Packaged solution </a:t>
            </a:r>
            <a:r>
              <a:rPr lang="en-US" dirty="0" smtClean="0"/>
              <a:t>projects</a:t>
            </a:r>
          </a:p>
          <a:p>
            <a:r>
              <a:rPr lang="en-US" dirty="0"/>
              <a:t>Ch23_Outsourced </a:t>
            </a:r>
            <a:r>
              <a:rPr lang="en-US" dirty="0" smtClean="0"/>
              <a:t>projects</a:t>
            </a:r>
          </a:p>
          <a:p>
            <a:r>
              <a:rPr lang="en-US" dirty="0"/>
              <a:t>Ch24_Business process automation </a:t>
            </a:r>
            <a:r>
              <a:rPr lang="en-US" dirty="0" smtClean="0"/>
              <a:t>projects</a:t>
            </a:r>
          </a:p>
          <a:p>
            <a:r>
              <a:rPr lang="en-US" dirty="0"/>
              <a:t>Ch25_Business analytics </a:t>
            </a:r>
            <a:r>
              <a:rPr lang="en-US" dirty="0" smtClean="0"/>
              <a:t>projects</a:t>
            </a:r>
          </a:p>
          <a:p>
            <a:r>
              <a:rPr lang="en-US" dirty="0"/>
              <a:t>Ch26_Embedded </a:t>
            </a:r>
            <a:r>
              <a:rPr lang="en-US" dirty="0" smtClean="0"/>
              <a:t>&amp; </a:t>
            </a:r>
            <a:r>
              <a:rPr lang="en-US" dirty="0"/>
              <a:t>other real-time systems projects</a:t>
            </a:r>
          </a:p>
        </p:txBody>
      </p:sp>
    </p:spTree>
    <p:extLst>
      <p:ext uri="{BB962C8B-B14F-4D97-AF65-F5344CB8AC3E}">
        <p14:creationId xmlns:p14="http://schemas.microsoft.com/office/powerpoint/2010/main" val="26931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Ch27_Requirement </a:t>
            </a:r>
            <a:r>
              <a:rPr lang="en-US" dirty="0" err="1"/>
              <a:t>Mgmt</a:t>
            </a:r>
            <a:r>
              <a:rPr lang="en-US" dirty="0"/>
              <a:t> </a:t>
            </a:r>
            <a:r>
              <a:rPr lang="en-US" dirty="0" smtClean="0"/>
              <a:t>Practices</a:t>
            </a:r>
          </a:p>
          <a:p>
            <a:r>
              <a:rPr lang="en-US" dirty="0"/>
              <a:t>Ch28_Change </a:t>
            </a:r>
            <a:r>
              <a:rPr lang="en-US" dirty="0" smtClean="0"/>
              <a:t>Happen</a:t>
            </a:r>
          </a:p>
          <a:p>
            <a:r>
              <a:rPr lang="en-US" dirty="0"/>
              <a:t>Ch29_Links in </a:t>
            </a:r>
            <a:r>
              <a:rPr lang="en-US" dirty="0" err="1"/>
              <a:t>Reqs</a:t>
            </a:r>
            <a:r>
              <a:rPr lang="en-US" dirty="0"/>
              <a:t> </a:t>
            </a:r>
            <a:r>
              <a:rPr lang="en-US" dirty="0" smtClean="0"/>
              <a:t>Chain</a:t>
            </a:r>
          </a:p>
          <a:p>
            <a:r>
              <a:rPr lang="en-US" dirty="0"/>
              <a:t>Ch30_Tools for 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Engineering</a:t>
            </a:r>
          </a:p>
          <a:p>
            <a:r>
              <a:rPr lang="en-US" dirty="0"/>
              <a:t>Ch31_Improving Your </a:t>
            </a:r>
            <a:r>
              <a:rPr lang="en-US" dirty="0" err="1"/>
              <a:t>Reqs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r>
              <a:rPr lang="en-US" dirty="0"/>
              <a:t>Ch32_Software </a:t>
            </a:r>
            <a:r>
              <a:rPr lang="en-US" dirty="0" err="1"/>
              <a:t>Reqs</a:t>
            </a:r>
            <a:r>
              <a:rPr lang="en-US" dirty="0"/>
              <a:t> and Risk </a:t>
            </a:r>
            <a:r>
              <a:rPr lang="en-US" dirty="0" err="1"/>
              <a:t>Mgmt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Ch01_The Essential Software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is requirement engineering?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requirements defined </a:t>
            </a:r>
            <a:endParaRPr lang="en-US" dirty="0" smtClean="0"/>
          </a:p>
          <a:p>
            <a:pPr lvl="2"/>
            <a:r>
              <a:rPr lang="en-US" sz="2400" i="1" dirty="0" smtClean="0"/>
              <a:t>What is requirement?</a:t>
            </a:r>
          </a:p>
          <a:p>
            <a:pPr lvl="2"/>
            <a:r>
              <a:rPr lang="en-US" sz="2400" i="1" dirty="0"/>
              <a:t>Levels and types of </a:t>
            </a:r>
            <a:r>
              <a:rPr lang="en-US" sz="2400" i="1" dirty="0" smtClean="0"/>
              <a:t>requirements</a:t>
            </a:r>
          </a:p>
          <a:p>
            <a:pPr lvl="2"/>
            <a:r>
              <a:rPr lang="en-US" sz="2400" i="1" dirty="0"/>
              <a:t>Working with the three </a:t>
            </a:r>
            <a:r>
              <a:rPr lang="en-US" sz="2400" i="1" dirty="0" smtClean="0"/>
              <a:t>levels</a:t>
            </a:r>
          </a:p>
          <a:p>
            <a:pPr lvl="2"/>
            <a:r>
              <a:rPr lang="en-US" sz="2400" i="1" dirty="0"/>
              <a:t>Product vs. project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Requirements development and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bad requirements happen to good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Benefits from a high-quality requirements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Ch02_Req from Customer's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expectation gap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is the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customer-development partnership</a:t>
            </a:r>
          </a:p>
          <a:p>
            <a:pPr marL="811213" lvl="1"/>
            <a:r>
              <a:rPr lang="en-US" dirty="0" smtClean="0"/>
              <a:t>Requirements Bill of Rights for Software Customers </a:t>
            </a:r>
            <a:endParaRPr lang="en-US" dirty="0"/>
          </a:p>
          <a:p>
            <a:pPr marL="811213" lvl="1"/>
            <a:r>
              <a:rPr lang="en-US" dirty="0"/>
              <a:t>Requirements Bill of Responsibilities for Software 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a culture that respects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Identifying decision makers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Reaching agreement on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Ch03_Good Practices for </a:t>
            </a:r>
            <a:r>
              <a:rPr lang="en-US" dirty="0" err="1"/>
              <a:t>Req</a:t>
            </a:r>
            <a:r>
              <a:rPr lang="en-US" dirty="0"/>
              <a:t>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Requirements engineering good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requirements development process framework</a:t>
            </a:r>
          </a:p>
          <a:p>
            <a:pPr lvl="1" indent="-257175">
              <a:buFontTx/>
              <a:buChar char="-"/>
            </a:pPr>
            <a:r>
              <a:rPr lang="en-US" dirty="0"/>
              <a:t>Elicitation</a:t>
            </a:r>
          </a:p>
          <a:p>
            <a:pPr lvl="1" indent="-257175">
              <a:buFontTx/>
              <a:buChar char="-"/>
            </a:pPr>
            <a:r>
              <a:rPr lang="en-US" dirty="0"/>
              <a:t>Analysis</a:t>
            </a:r>
          </a:p>
          <a:p>
            <a:pPr lvl="1" indent="-257175">
              <a:buFontTx/>
              <a:buChar char="-"/>
            </a:pPr>
            <a:r>
              <a:rPr lang="en-US" dirty="0"/>
              <a:t>Specification</a:t>
            </a:r>
          </a:p>
          <a:p>
            <a:pPr lvl="1" indent="-257175">
              <a:buFontTx/>
              <a:buChar char="-"/>
            </a:pPr>
            <a:r>
              <a:rPr lang="en-US" dirty="0"/>
              <a:t>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representative requirements development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Requirements </a:t>
            </a: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Ch04_The Business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The business analyst role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The business analyst’s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Essential analyst skills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Essential analyst knowledge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The making of a business analyst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The analyst role on agile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Creating a collaborative </a:t>
            </a:r>
            <a:r>
              <a:rPr lang="en-US" sz="3200" dirty="0" smtClean="0"/>
              <a:t>team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42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2206</TotalTime>
  <Words>708</Words>
  <Application>Microsoft Office PowerPoint</Application>
  <PresentationFormat>On-screen Show (4:3)</PresentationFormat>
  <Paragraphs>191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Software Requirement (SWR302) Summary</vt:lpstr>
      <vt:lpstr>Customer/User Requirements</vt:lpstr>
      <vt:lpstr>System/Functional Requirements</vt:lpstr>
      <vt:lpstr>Reqs for specific project classes</vt:lpstr>
      <vt:lpstr>Requirements Management</vt:lpstr>
      <vt:lpstr>Ch01_The Essential Software Requirement</vt:lpstr>
      <vt:lpstr>Ch02_Req from Customer's Perspective</vt:lpstr>
      <vt:lpstr>Ch03_Good Practices for Req Engineering</vt:lpstr>
      <vt:lpstr>Ch04_The Business Analyst</vt:lpstr>
      <vt:lpstr>Ch05_Establishing the Biz Reqs</vt:lpstr>
      <vt:lpstr>Ch06_Finding the voice of the users</vt:lpstr>
      <vt:lpstr>Ch07_Reqs Elicitation</vt:lpstr>
      <vt:lpstr>Ch08_Understand User Reqs</vt:lpstr>
      <vt:lpstr>Ch09_Playing by the rules</vt:lpstr>
      <vt:lpstr>Ch10_Documenting the Reqs</vt:lpstr>
      <vt:lpstr>Ch11_Writing Excellent Reqs</vt:lpstr>
      <vt:lpstr>Ch12_Modelling the Reqs</vt:lpstr>
      <vt:lpstr>Ch13_Specify Data Reqs</vt:lpstr>
      <vt:lpstr>Ch14_Beyond Functionality</vt:lpstr>
      <vt:lpstr>Ch15_Risk Reduction Through Prototype</vt:lpstr>
      <vt:lpstr>Ch16_Setting Req Priorities</vt:lpstr>
      <vt:lpstr>Ch17_Validating the Reqs</vt:lpstr>
      <vt:lpstr>Ch18_Requirements reuse</vt:lpstr>
      <vt:lpstr>Ch19_Beyond Reqs Development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65</cp:revision>
  <dcterms:created xsi:type="dcterms:W3CDTF">2020-07-30T02:37:15Z</dcterms:created>
  <dcterms:modified xsi:type="dcterms:W3CDTF">2020-07-31T15:24:05Z</dcterms:modified>
</cp:coreProperties>
</file>