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70" r:id="rId3"/>
    <p:sldId id="299" r:id="rId4"/>
    <p:sldId id="300" r:id="rId5"/>
    <p:sldId id="301" r:id="rId6"/>
    <p:sldId id="302" r:id="rId7"/>
    <p:sldId id="259" r:id="rId8"/>
    <p:sldId id="273" r:id="rId9"/>
    <p:sldId id="257" r:id="rId10"/>
    <p:sldId id="258" r:id="rId11"/>
    <p:sldId id="260" r:id="rId12"/>
    <p:sldId id="263" r:id="rId13"/>
    <p:sldId id="261" r:id="rId14"/>
    <p:sldId id="262" r:id="rId15"/>
    <p:sldId id="264" r:id="rId16"/>
    <p:sldId id="265" r:id="rId17"/>
    <p:sldId id="266" r:id="rId18"/>
    <p:sldId id="267" r:id="rId19"/>
    <p:sldId id="268" r:id="rId20"/>
    <p:sldId id="271" r:id="rId21"/>
    <p:sldId id="269" r:id="rId22"/>
    <p:sldId id="272" r:id="rId23"/>
    <p:sldId id="274" r:id="rId24"/>
    <p:sldId id="278" r:id="rId25"/>
    <p:sldId id="275" r:id="rId26"/>
    <p:sldId id="276" r:id="rId27"/>
    <p:sldId id="277" r:id="rId28"/>
    <p:sldId id="279" r:id="rId29"/>
    <p:sldId id="280" r:id="rId30"/>
    <p:sldId id="281" r:id="rId31"/>
    <p:sldId id="282" r:id="rId32"/>
    <p:sldId id="283" r:id="rId33"/>
    <p:sldId id="286" r:id="rId34"/>
    <p:sldId id="284" r:id="rId35"/>
    <p:sldId id="285" r:id="rId36"/>
    <p:sldId id="287" r:id="rId37"/>
    <p:sldId id="288" r:id="rId38"/>
    <p:sldId id="289" r:id="rId39"/>
    <p:sldId id="291" r:id="rId40"/>
    <p:sldId id="290" r:id="rId41"/>
    <p:sldId id="292" r:id="rId42"/>
    <p:sldId id="294" r:id="rId43"/>
    <p:sldId id="295" r:id="rId44"/>
    <p:sldId id="293" r:id="rId45"/>
    <p:sldId id="298" r:id="rId46"/>
    <p:sldId id="296" r:id="rId47"/>
    <p:sldId id="30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snapToObjects="1">
      <p:cViewPr>
        <p:scale>
          <a:sx n="85" d="100"/>
          <a:sy n="85" d="100"/>
        </p:scale>
        <p:origin x="1592"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86CE8-17C3-B94B-AEF0-2B9C1AE23B53}" type="datetimeFigureOut">
              <a:rPr lang="en-US" smtClean="0"/>
              <a:t>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56BE3-9401-684C-A414-654A50250589}" type="slidenum">
              <a:rPr lang="en-US" smtClean="0"/>
              <a:t>‹#›</a:t>
            </a:fld>
            <a:endParaRPr lang="en-US"/>
          </a:p>
        </p:txBody>
      </p:sp>
    </p:spTree>
    <p:extLst>
      <p:ext uri="{BB962C8B-B14F-4D97-AF65-F5344CB8AC3E}">
        <p14:creationId xmlns:p14="http://schemas.microsoft.com/office/powerpoint/2010/main" val="157570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reference/FuzzyRegression.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reference/HuWangFeng.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reference/hedonic.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277978"/>
            <a:ext cx="8825658" cy="3329581"/>
          </a:xfrm>
        </p:spPr>
        <p:txBody>
          <a:bodyPr/>
          <a:lstStyle/>
          <a:p>
            <a:r>
              <a:rPr lang="en-US" dirty="0"/>
              <a:t>MULTIVARIATE REGRESSION ON REAL ESTATE PRICE PREDICTION</a:t>
            </a:r>
          </a:p>
        </p:txBody>
      </p:sp>
      <p:sp>
        <p:nvSpPr>
          <p:cNvPr id="3" name="Subtitle 2"/>
          <p:cNvSpPr>
            <a:spLocks noGrp="1"/>
          </p:cNvSpPr>
          <p:nvPr>
            <p:ph type="subTitle" idx="1"/>
          </p:nvPr>
        </p:nvSpPr>
        <p:spPr>
          <a:xfrm>
            <a:off x="1154955" y="5607559"/>
            <a:ext cx="8825658" cy="861420"/>
          </a:xfrm>
        </p:spPr>
        <p:txBody>
          <a:bodyPr/>
          <a:lstStyle/>
          <a:p>
            <a:r>
              <a:rPr lang="en-US" dirty="0" smtClean="0"/>
              <a:t>Minh Phuong</a:t>
            </a:r>
            <a:endParaRPr lang="en-US" dirty="0"/>
          </a:p>
        </p:txBody>
      </p:sp>
    </p:spTree>
    <p:extLst>
      <p:ext uri="{BB962C8B-B14F-4D97-AF65-F5344CB8AC3E}">
        <p14:creationId xmlns:p14="http://schemas.microsoft.com/office/powerpoint/2010/main" val="11160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UNDERSTANDING THE DATA</a:t>
            </a:r>
            <a:endParaRPr lang="en-US" dirty="0"/>
          </a:p>
        </p:txBody>
      </p:sp>
      <p:sp>
        <p:nvSpPr>
          <p:cNvPr id="3" name="Content Placeholder 2"/>
          <p:cNvSpPr>
            <a:spLocks noGrp="1"/>
          </p:cNvSpPr>
          <p:nvPr>
            <p:ph idx="1"/>
          </p:nvPr>
        </p:nvSpPr>
        <p:spPr/>
        <p:txBody>
          <a:bodyPr/>
          <a:lstStyle/>
          <a:p>
            <a:r>
              <a:rPr lang="en-US" dirty="0" smtClean="0"/>
              <a:t>Features in Data Frame: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72810471"/>
              </p:ext>
            </p:extLst>
          </p:nvPr>
        </p:nvGraphicFramePr>
        <p:xfrm>
          <a:off x="1284472" y="2677159"/>
          <a:ext cx="9363475" cy="3571240"/>
        </p:xfrm>
        <a:graphic>
          <a:graphicData uri="http://schemas.openxmlformats.org/drawingml/2006/table">
            <a:tbl>
              <a:tblPr firstRow="1" bandRow="1">
                <a:tableStyleId>{5C22544A-7EE6-4342-B048-85BDC9FD1C3A}</a:tableStyleId>
              </a:tblPr>
              <a:tblGrid>
                <a:gridCol w="6173537"/>
                <a:gridCol w="3189938"/>
              </a:tblGrid>
              <a:tr h="370840">
                <a:tc>
                  <a:txBody>
                    <a:bodyPr/>
                    <a:lstStyle/>
                    <a:p>
                      <a:r>
                        <a:rPr lang="en-US" dirty="0" smtClean="0"/>
                        <a:t>Features</a:t>
                      </a:r>
                      <a:endParaRPr lang="en-US" dirty="0"/>
                    </a:p>
                  </a:txBody>
                  <a:tcPr/>
                </a:tc>
                <a:tc>
                  <a:txBody>
                    <a:bodyPr/>
                    <a:lstStyle/>
                    <a:p>
                      <a:r>
                        <a:rPr lang="en-US" dirty="0" smtClean="0"/>
                        <a:t>Type</a:t>
                      </a:r>
                      <a:endParaRPr lang="en-US" dirty="0"/>
                    </a:p>
                  </a:txBody>
                  <a:tcPr/>
                </a:tc>
              </a:tr>
              <a:tr h="370840">
                <a:tc>
                  <a:txBody>
                    <a:bodyPr/>
                    <a:lstStyle/>
                    <a:p>
                      <a:r>
                        <a:rPr lang="en-US" sz="1800" b="0" i="0" kern="1200" dirty="0" smtClean="0">
                          <a:solidFill>
                            <a:schemeClr val="dk1"/>
                          </a:solidFill>
                          <a:effectLst/>
                          <a:latin typeface="+mn-lt"/>
                          <a:ea typeface="+mn-ea"/>
                          <a:cs typeface="+mn-cs"/>
                        </a:rPr>
                        <a:t>Id, </a:t>
                      </a:r>
                      <a:r>
                        <a:rPr lang="en-US" sz="1800" b="0" i="0" kern="1200" dirty="0" err="1" smtClean="0">
                          <a:solidFill>
                            <a:schemeClr val="dk1"/>
                          </a:solidFill>
                          <a:effectLst/>
                          <a:latin typeface="+mn-lt"/>
                          <a:ea typeface="+mn-ea"/>
                          <a:cs typeface="+mn-cs"/>
                        </a:rPr>
                        <a:t>bedrooms_total</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baths_total</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acres,</a:t>
                      </a:r>
                      <a:r>
                        <a:rPr lang="en-US" sz="1800" b="0" i="0" kern="1200" baseline="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sq_ft_tot_fn</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tax_gross_amount</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assessment_value_town</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garage_capacity</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year_built</a:t>
                      </a:r>
                      <a:r>
                        <a:rPr lang="en-US" sz="1800" b="0" i="0" kern="1200" dirty="0" smtClean="0">
                          <a:solidFill>
                            <a:schemeClr val="dk1"/>
                          </a:solidFill>
                          <a:effectLst/>
                          <a:latin typeface="+mn-lt"/>
                          <a:ea typeface="+mn-ea"/>
                          <a:cs typeface="+mn-cs"/>
                        </a:rPr>
                        <a:t>,</a:t>
                      </a:r>
                    </a:p>
                    <a:p>
                      <a:r>
                        <a:rPr lang="en-US" sz="1800" b="0" i="0" kern="1200" dirty="0" err="1" smtClean="0">
                          <a:solidFill>
                            <a:schemeClr val="dk1"/>
                          </a:solidFill>
                          <a:effectLst/>
                          <a:latin typeface="+mn-lt"/>
                          <a:ea typeface="+mn-ea"/>
                          <a:cs typeface="+mn-cs"/>
                        </a:rPr>
                        <a:t>total_stories</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water_frontage_length</a:t>
                      </a:r>
                      <a:r>
                        <a:rPr lang="en-US" sz="1800" b="0" i="0" kern="1200" dirty="0" smtClean="0">
                          <a:solidFill>
                            <a:schemeClr val="dk1"/>
                          </a:solidFill>
                          <a:effectLst/>
                          <a:latin typeface="+mn-lt"/>
                          <a:ea typeface="+mn-ea"/>
                          <a:cs typeface="+mn-cs"/>
                        </a:rPr>
                        <a:t>,</a:t>
                      </a:r>
                      <a:r>
                        <a:rPr lang="en-US" sz="1800" b="0" i="0" kern="1200" baseline="0" dirty="0" smtClean="0">
                          <a:solidFill>
                            <a:schemeClr val="dk1"/>
                          </a:solidFill>
                          <a:effectLst/>
                          <a:latin typeface="+mn-lt"/>
                          <a:ea typeface="+mn-ea"/>
                          <a:cs typeface="+mn-cs"/>
                        </a:rPr>
                        <a:t> </a:t>
                      </a:r>
                      <a:endParaRPr lang="en-US" sz="1800" b="0" i="0" kern="1200" dirty="0" smtClean="0">
                        <a:solidFill>
                          <a:schemeClr val="dk1"/>
                        </a:solidFill>
                        <a:effectLst/>
                        <a:latin typeface="+mn-lt"/>
                        <a:ea typeface="+mn-ea"/>
                        <a:cs typeface="+mn-cs"/>
                      </a:endParaRPr>
                    </a:p>
                    <a:p>
                      <a:r>
                        <a:rPr lang="en-US" sz="1800" b="0" i="0" kern="1200" dirty="0" err="1" smtClean="0">
                          <a:solidFill>
                            <a:schemeClr val="dk1"/>
                          </a:solidFill>
                          <a:effectLst/>
                          <a:latin typeface="+mn-lt"/>
                          <a:ea typeface="+mn-ea"/>
                          <a:cs typeface="+mn-cs"/>
                        </a:rPr>
                        <a:t>rooms_total</a:t>
                      </a:r>
                      <a:r>
                        <a:rPr lang="en-US" sz="1800" b="0" i="0" kern="1200" dirty="0" smtClean="0">
                          <a:solidFill>
                            <a:schemeClr val="dk1"/>
                          </a:solidFill>
                          <a:effectLst/>
                          <a:latin typeface="+mn-lt"/>
                          <a:ea typeface="+mn-ea"/>
                          <a:cs typeface="+mn-cs"/>
                        </a:rPr>
                        <a:t>,</a:t>
                      </a:r>
                    </a:p>
                  </a:txBody>
                  <a:tcPr/>
                </a:tc>
                <a:tc>
                  <a:txBody>
                    <a:bodyPr/>
                    <a:lstStyle/>
                    <a:p>
                      <a:r>
                        <a:rPr lang="en-US" dirty="0" smtClean="0"/>
                        <a:t>Numeric</a:t>
                      </a:r>
                      <a:endParaRPr lang="en-US" dirty="0"/>
                    </a:p>
                  </a:txBody>
                  <a:tcPr/>
                </a:tc>
              </a:tr>
              <a:tr h="370840">
                <a:tc>
                  <a:txBody>
                    <a:bodyPr/>
                    <a:lstStyle/>
                    <a:p>
                      <a:r>
                        <a:rPr lang="en-US" sz="1800" b="0" i="0" kern="1200" dirty="0" smtClean="0">
                          <a:solidFill>
                            <a:schemeClr val="dk1"/>
                          </a:solidFill>
                          <a:effectLst/>
                          <a:latin typeface="+mn-lt"/>
                          <a:ea typeface="+mn-ea"/>
                          <a:cs typeface="+mn-cs"/>
                        </a:rPr>
                        <a:t>Address, city ,</a:t>
                      </a:r>
                      <a:r>
                        <a:rPr lang="en-US" sz="1800" b="0" i="0" kern="1200" dirty="0" err="1" smtClean="0">
                          <a:solidFill>
                            <a:schemeClr val="dk1"/>
                          </a:solidFill>
                          <a:effectLst/>
                          <a:latin typeface="+mn-lt"/>
                          <a:ea typeface="+mn-ea"/>
                          <a:cs typeface="+mn-cs"/>
                        </a:rPr>
                        <a:t>garage_type</a:t>
                      </a:r>
                      <a:r>
                        <a:rPr lang="en-US" sz="1800" b="0" i="0" kern="1200" dirty="0" smtClean="0">
                          <a:solidFill>
                            <a:schemeClr val="dk1"/>
                          </a:solidFill>
                          <a:effectLst/>
                          <a:latin typeface="+mn-lt"/>
                          <a:ea typeface="+mn-ea"/>
                          <a:cs typeface="+mn-cs"/>
                        </a:rPr>
                        <a:t> ,</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surveyed ,</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seasonal ,</a:t>
                      </a:r>
                      <a:r>
                        <a:rPr lang="en-US" sz="1800" b="0" i="0" kern="1200" baseline="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water_body_type</a:t>
                      </a:r>
                      <a:r>
                        <a:rPr lang="en-US" sz="1800" b="0" i="0" kern="1200" dirty="0" smtClean="0">
                          <a:solidFill>
                            <a:schemeClr val="dk1"/>
                          </a:solidFill>
                          <a:effectLst/>
                          <a:latin typeface="+mn-lt"/>
                          <a:ea typeface="+mn-ea"/>
                          <a:cs typeface="+mn-cs"/>
                        </a:rPr>
                        <a:t> ,</a:t>
                      </a:r>
                      <a:r>
                        <a:rPr lang="en-US" sz="1800" b="0" i="0" kern="1200" baseline="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short_sale</a:t>
                      </a:r>
                      <a:r>
                        <a:rPr lang="en-US" sz="1800" b="0" i="0" kern="1200" dirty="0" smtClean="0">
                          <a:solidFill>
                            <a:schemeClr val="dk1"/>
                          </a:solidFill>
                          <a:effectLst/>
                          <a:latin typeface="+mn-lt"/>
                          <a:ea typeface="+mn-ea"/>
                          <a:cs typeface="+mn-cs"/>
                        </a:rPr>
                        <a:t> ,</a:t>
                      </a:r>
                      <a:r>
                        <a:rPr lang="en-US" sz="1800" b="0" i="0" kern="1200" baseline="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flood_zone</a:t>
                      </a:r>
                      <a:r>
                        <a:rPr lang="en-US" sz="1800" b="0" i="0" kern="1200" dirty="0" smtClean="0">
                          <a:solidFill>
                            <a:schemeClr val="dk1"/>
                          </a:solidFill>
                          <a:effectLst/>
                          <a:latin typeface="+mn-lt"/>
                          <a:ea typeface="+mn-ea"/>
                          <a:cs typeface="+mn-cs"/>
                        </a:rPr>
                        <a:t> ,</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easements ,</a:t>
                      </a:r>
                    </a:p>
                    <a:p>
                      <a:r>
                        <a:rPr lang="en-US" sz="1800" b="0" i="0" kern="1200" dirty="0" err="1" smtClean="0">
                          <a:solidFill>
                            <a:schemeClr val="dk1"/>
                          </a:solidFill>
                          <a:effectLst/>
                          <a:latin typeface="+mn-lt"/>
                          <a:ea typeface="+mn-ea"/>
                          <a:cs typeface="+mn-cs"/>
                        </a:rPr>
                        <a:t>current_use</a:t>
                      </a:r>
                      <a:r>
                        <a:rPr lang="en-US" sz="1800" b="0" i="0" kern="1200" dirty="0" smtClean="0">
                          <a:solidFill>
                            <a:schemeClr val="dk1"/>
                          </a:solidFill>
                          <a:effectLst/>
                          <a:latin typeface="+mn-lt"/>
                          <a:ea typeface="+mn-ea"/>
                          <a:cs typeface="+mn-cs"/>
                        </a:rPr>
                        <a:t> ,</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covenants ,</a:t>
                      </a:r>
                    </a:p>
                    <a:p>
                      <a:r>
                        <a:rPr lang="en-US" sz="1800" b="0" i="0" kern="1200" dirty="0" err="1" smtClean="0">
                          <a:solidFill>
                            <a:schemeClr val="dk1"/>
                          </a:solidFill>
                          <a:effectLst/>
                          <a:latin typeface="+mn-lt"/>
                          <a:ea typeface="+mn-ea"/>
                          <a:cs typeface="+mn-cs"/>
                        </a:rPr>
                        <a:t>common_land_acres</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basement_access_type,basement,price_closed</a:t>
                      </a:r>
                      <a:endParaRPr lang="en-US" sz="1800" b="0" i="0" kern="1200" dirty="0" smtClean="0">
                        <a:solidFill>
                          <a:schemeClr val="dk1"/>
                        </a:solidFill>
                        <a:effectLst/>
                        <a:latin typeface="+mn-lt"/>
                        <a:ea typeface="+mn-ea"/>
                        <a:cs typeface="+mn-cs"/>
                      </a:endParaRPr>
                    </a:p>
                  </a:txBody>
                  <a:tcPr/>
                </a:tc>
                <a:tc>
                  <a:txBody>
                    <a:bodyPr/>
                    <a:lstStyle/>
                    <a:p>
                      <a:r>
                        <a:rPr lang="en-US" dirty="0" smtClean="0"/>
                        <a:t>String</a:t>
                      </a:r>
                      <a:endParaRPr lang="en-US" dirty="0"/>
                    </a:p>
                  </a:txBody>
                  <a:tcPr/>
                </a:tc>
              </a:tr>
            </a:tbl>
          </a:graphicData>
        </a:graphic>
      </p:graphicFrame>
    </p:spTree>
    <p:extLst>
      <p:ext uri="{BB962C8B-B14F-4D97-AF65-F5344CB8AC3E}">
        <p14:creationId xmlns:p14="http://schemas.microsoft.com/office/powerpoint/2010/main" val="149672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UNDERSTANDING THE DATA</a:t>
            </a:r>
            <a:endParaRPr lang="en-US" dirty="0"/>
          </a:p>
        </p:txBody>
      </p:sp>
      <p:sp>
        <p:nvSpPr>
          <p:cNvPr id="3" name="Content Placeholder 2"/>
          <p:cNvSpPr>
            <a:spLocks noGrp="1"/>
          </p:cNvSpPr>
          <p:nvPr>
            <p:ph idx="1"/>
          </p:nvPr>
        </p:nvSpPr>
        <p:spPr/>
        <p:txBody>
          <a:bodyPr/>
          <a:lstStyle/>
          <a:p>
            <a:r>
              <a:rPr lang="en-US" dirty="0" smtClean="0"/>
              <a:t>Distribution of Closing Price</a:t>
            </a:r>
          </a:p>
        </p:txBody>
      </p:sp>
      <p:sp>
        <p:nvSpPr>
          <p:cNvPr id="5" name="TextBox 4"/>
          <p:cNvSpPr txBox="1"/>
          <p:nvPr/>
        </p:nvSpPr>
        <p:spPr>
          <a:xfrm>
            <a:off x="8439209" y="3360560"/>
            <a:ext cx="3453063" cy="646331"/>
          </a:xfrm>
          <a:prstGeom prst="rect">
            <a:avLst/>
          </a:prstGeom>
          <a:noFill/>
        </p:spPr>
        <p:txBody>
          <a:bodyPr wrap="square" rtlCol="0">
            <a:spAutoFit/>
          </a:bodyPr>
          <a:lstStyle/>
          <a:p>
            <a:r>
              <a:rPr lang="en-US" dirty="0" smtClean="0"/>
              <a:t>Almost normal distribution with a long tail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615655"/>
            <a:ext cx="6710363" cy="3521137"/>
          </a:xfrm>
          <a:prstGeom prst="rect">
            <a:avLst/>
          </a:prstGeom>
        </p:spPr>
      </p:pic>
    </p:spTree>
    <p:extLst>
      <p:ext uri="{BB962C8B-B14F-4D97-AF65-F5344CB8AC3E}">
        <p14:creationId xmlns:p14="http://schemas.microsoft.com/office/powerpoint/2010/main" val="1485364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UNDERSTANDING THE DATA</a:t>
            </a:r>
            <a:endParaRPr lang="en-US" dirty="0"/>
          </a:p>
        </p:txBody>
      </p:sp>
      <p:sp>
        <p:nvSpPr>
          <p:cNvPr id="3" name="Content Placeholder 2"/>
          <p:cNvSpPr>
            <a:spLocks noGrp="1"/>
          </p:cNvSpPr>
          <p:nvPr>
            <p:ph idx="1"/>
          </p:nvPr>
        </p:nvSpPr>
        <p:spPr/>
        <p:txBody>
          <a:bodyPr/>
          <a:lstStyle/>
          <a:p>
            <a:r>
              <a:rPr lang="en-US" dirty="0" smtClean="0"/>
              <a:t>Missing values: Using </a:t>
            </a:r>
            <a:r>
              <a:rPr lang="en-US" dirty="0" err="1" smtClean="0"/>
              <a:t>Seaborn</a:t>
            </a:r>
            <a:r>
              <a:rPr lang="en-US" dirty="0" smtClean="0"/>
              <a:t> </a:t>
            </a:r>
            <a:r>
              <a:rPr lang="en-US" dirty="0" err="1" smtClean="0"/>
              <a:t>heatmap</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384" y="2616200"/>
            <a:ext cx="4328928" cy="4007033"/>
          </a:xfrm>
          <a:prstGeom prst="rect">
            <a:avLst/>
          </a:prstGeom>
        </p:spPr>
      </p:pic>
      <p:sp>
        <p:nvSpPr>
          <p:cNvPr id="5" name="TextBox 4"/>
          <p:cNvSpPr txBox="1"/>
          <p:nvPr/>
        </p:nvSpPr>
        <p:spPr>
          <a:xfrm>
            <a:off x="7255042" y="2827421"/>
            <a:ext cx="3453063" cy="2031325"/>
          </a:xfrm>
          <a:prstGeom prst="rect">
            <a:avLst/>
          </a:prstGeom>
          <a:noFill/>
        </p:spPr>
        <p:txBody>
          <a:bodyPr wrap="square" rtlCol="0">
            <a:spAutoFit/>
          </a:bodyPr>
          <a:lstStyle/>
          <a:p>
            <a:r>
              <a:rPr lang="en-US" dirty="0" smtClean="0"/>
              <a:t>Most prominent:</a:t>
            </a:r>
          </a:p>
          <a:p>
            <a:endParaRPr lang="en-US" dirty="0" smtClean="0"/>
          </a:p>
          <a:p>
            <a:pPr marL="285750" indent="-285750">
              <a:buFont typeface="Courier New" charset="0"/>
              <a:buChar char="o"/>
            </a:pPr>
            <a:r>
              <a:rPr lang="en-US" dirty="0" err="1" smtClean="0"/>
              <a:t>common_land_acres</a:t>
            </a:r>
            <a:endParaRPr lang="en-US" dirty="0"/>
          </a:p>
          <a:p>
            <a:pPr marL="285750" indent="-285750">
              <a:buFont typeface="Courier New" charset="0"/>
              <a:buChar char="o"/>
            </a:pPr>
            <a:r>
              <a:rPr lang="en-US" dirty="0" err="1"/>
              <a:t>water_frontage_length</a:t>
            </a:r>
            <a:endParaRPr lang="en-US" dirty="0"/>
          </a:p>
          <a:p>
            <a:pPr marL="285750" indent="-285750">
              <a:buFont typeface="Courier New" charset="0"/>
              <a:buChar char="o"/>
            </a:pPr>
            <a:r>
              <a:rPr lang="en-US" dirty="0"/>
              <a:t>easements</a:t>
            </a:r>
          </a:p>
          <a:p>
            <a:pPr marL="285750" indent="-285750">
              <a:buFont typeface="Courier New" charset="0"/>
              <a:buChar char="o"/>
            </a:pPr>
            <a:r>
              <a:rPr lang="en-US" dirty="0" err="1"/>
              <a:t>water_body_type</a:t>
            </a:r>
            <a:endParaRPr lang="en-US" dirty="0"/>
          </a:p>
          <a:p>
            <a:endParaRPr lang="en-US" dirty="0"/>
          </a:p>
        </p:txBody>
      </p:sp>
    </p:spTree>
    <p:extLst>
      <p:ext uri="{BB962C8B-B14F-4D97-AF65-F5344CB8AC3E}">
        <p14:creationId xmlns:p14="http://schemas.microsoft.com/office/powerpoint/2010/main" val="1410915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PREPARING THE DATA</a:t>
            </a:r>
            <a:endParaRPr lang="en-US" dirty="0"/>
          </a:p>
        </p:txBody>
      </p:sp>
      <p:sp>
        <p:nvSpPr>
          <p:cNvPr id="3" name="Content Placeholder 2"/>
          <p:cNvSpPr>
            <a:spLocks noGrp="1"/>
          </p:cNvSpPr>
          <p:nvPr>
            <p:ph idx="1"/>
          </p:nvPr>
        </p:nvSpPr>
        <p:spPr/>
        <p:txBody>
          <a:bodyPr/>
          <a:lstStyle/>
          <a:p>
            <a:r>
              <a:rPr lang="en-US" dirty="0" smtClean="0"/>
              <a:t>Drop features that are missing from more than 80% of the data set</a:t>
            </a:r>
          </a:p>
          <a:p>
            <a:pPr lvl="1"/>
            <a:r>
              <a:rPr lang="en-US" dirty="0" err="1"/>
              <a:t>df</a:t>
            </a:r>
            <a:r>
              <a:rPr lang="en-US" dirty="0"/>
              <a:t> = </a:t>
            </a:r>
            <a:r>
              <a:rPr lang="en-US" dirty="0" err="1"/>
              <a:t>df.drop</a:t>
            </a:r>
            <a:r>
              <a:rPr lang="en-US" dirty="0"/>
              <a:t>(['common_land_acres','water_frontage_length','easements','water_body_type'],axis=1</a:t>
            </a:r>
            <a:r>
              <a:rPr lang="en-US" dirty="0" smtClean="0"/>
              <a:t>)</a:t>
            </a:r>
          </a:p>
          <a:p>
            <a:r>
              <a:rPr lang="en-US" dirty="0" smtClean="0"/>
              <a:t>Filled the rest with mean (numerical)</a:t>
            </a:r>
          </a:p>
          <a:p>
            <a:pPr lvl="1"/>
            <a:r>
              <a:rPr lang="en-US" dirty="0"/>
              <a:t>for col in ['acres','garage_capacity','tax_gross_amount','assessment_value_town']:    </a:t>
            </a:r>
            <a:r>
              <a:rPr lang="en-US" dirty="0" err="1"/>
              <a:t>df</a:t>
            </a:r>
            <a:r>
              <a:rPr lang="en-US" dirty="0"/>
              <a:t>[col] = </a:t>
            </a:r>
            <a:r>
              <a:rPr lang="en-US" dirty="0" err="1"/>
              <a:t>df</a:t>
            </a:r>
            <a:r>
              <a:rPr lang="en-US" dirty="0"/>
              <a:t>[col].</a:t>
            </a:r>
            <a:r>
              <a:rPr lang="en-US" dirty="0" err="1"/>
              <a:t>fillna</a:t>
            </a:r>
            <a:r>
              <a:rPr lang="en-US" dirty="0"/>
              <a:t>(</a:t>
            </a:r>
            <a:r>
              <a:rPr lang="en-US" dirty="0" err="1"/>
              <a:t>df</a:t>
            </a:r>
            <a:r>
              <a:rPr lang="en-US" dirty="0"/>
              <a:t>[col].mean())</a:t>
            </a:r>
          </a:p>
        </p:txBody>
      </p:sp>
    </p:spTree>
    <p:extLst>
      <p:ext uri="{BB962C8B-B14F-4D97-AF65-F5344CB8AC3E}">
        <p14:creationId xmlns:p14="http://schemas.microsoft.com/office/powerpoint/2010/main" val="1554688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VISUALIZATION</a:t>
            </a:r>
            <a:endParaRPr lang="en-US" dirty="0"/>
          </a:p>
        </p:txBody>
      </p:sp>
      <p:sp>
        <p:nvSpPr>
          <p:cNvPr id="3" name="Content Placeholder 2"/>
          <p:cNvSpPr>
            <a:spLocks noGrp="1"/>
          </p:cNvSpPr>
          <p:nvPr>
            <p:ph idx="1"/>
          </p:nvPr>
        </p:nvSpPr>
        <p:spPr/>
        <p:txBody>
          <a:bodyPr/>
          <a:lstStyle/>
          <a:p>
            <a:r>
              <a:rPr lang="en-US" dirty="0" smtClean="0"/>
              <a:t>Explore relationships: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076" y="1381583"/>
            <a:ext cx="7643124" cy="5095416"/>
          </a:xfrm>
          <a:prstGeom prst="rect">
            <a:avLst/>
          </a:prstGeom>
        </p:spPr>
      </p:pic>
    </p:spTree>
    <p:extLst>
      <p:ext uri="{BB962C8B-B14F-4D97-AF65-F5344CB8AC3E}">
        <p14:creationId xmlns:p14="http://schemas.microsoft.com/office/powerpoint/2010/main" val="764039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VISUALIZATION</a:t>
            </a:r>
            <a:endParaRPr lang="en-US" dirty="0"/>
          </a:p>
        </p:txBody>
      </p:sp>
      <p:sp>
        <p:nvSpPr>
          <p:cNvPr id="3" name="Content Placeholder 2"/>
          <p:cNvSpPr>
            <a:spLocks noGrp="1"/>
          </p:cNvSpPr>
          <p:nvPr>
            <p:ph idx="1"/>
          </p:nvPr>
        </p:nvSpPr>
        <p:spPr/>
        <p:txBody>
          <a:bodyPr/>
          <a:lstStyle/>
          <a:p>
            <a:r>
              <a:rPr lang="en-US" dirty="0" smtClean="0"/>
              <a:t>Narrow down to features with regression: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687" y="2542687"/>
            <a:ext cx="8445500" cy="3905382"/>
          </a:xfrm>
          <a:prstGeom prst="rect">
            <a:avLst/>
          </a:prstGeom>
        </p:spPr>
      </p:pic>
    </p:spTree>
    <p:extLst>
      <p:ext uri="{BB962C8B-B14F-4D97-AF65-F5344CB8AC3E}">
        <p14:creationId xmlns:p14="http://schemas.microsoft.com/office/powerpoint/2010/main" val="30495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VISUALIZATION</a:t>
            </a:r>
            <a:endParaRPr lang="en-US" dirty="0"/>
          </a:p>
        </p:txBody>
      </p:sp>
      <p:sp>
        <p:nvSpPr>
          <p:cNvPr id="3" name="Content Placeholder 2"/>
          <p:cNvSpPr>
            <a:spLocks noGrp="1"/>
          </p:cNvSpPr>
          <p:nvPr>
            <p:ph idx="1"/>
          </p:nvPr>
        </p:nvSpPr>
        <p:spPr/>
        <p:txBody>
          <a:bodyPr/>
          <a:lstStyle/>
          <a:p>
            <a:r>
              <a:rPr lang="en-US" dirty="0" smtClean="0"/>
              <a:t>Narrow down to features with regression: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479" y="2660454"/>
            <a:ext cx="7216942" cy="3787615"/>
          </a:xfrm>
          <a:prstGeom prst="rect">
            <a:avLst/>
          </a:prstGeom>
        </p:spPr>
      </p:pic>
    </p:spTree>
    <p:extLst>
      <p:ext uri="{BB962C8B-B14F-4D97-AF65-F5344CB8AC3E}">
        <p14:creationId xmlns:p14="http://schemas.microsoft.com/office/powerpoint/2010/main" val="45826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VISUALIZATION</a:t>
            </a:r>
            <a:endParaRPr lang="en-US" dirty="0"/>
          </a:p>
        </p:txBody>
      </p:sp>
      <p:sp>
        <p:nvSpPr>
          <p:cNvPr id="3" name="Content Placeholder 2"/>
          <p:cNvSpPr>
            <a:spLocks noGrp="1"/>
          </p:cNvSpPr>
          <p:nvPr>
            <p:ph idx="1"/>
          </p:nvPr>
        </p:nvSpPr>
        <p:spPr/>
        <p:txBody>
          <a:bodyPr/>
          <a:lstStyle/>
          <a:p>
            <a:r>
              <a:rPr lang="en-US" dirty="0" smtClean="0"/>
              <a:t>Narrow down to features with regression: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462" y="2617493"/>
            <a:ext cx="7469188" cy="3830576"/>
          </a:xfrm>
          <a:prstGeom prst="rect">
            <a:avLst/>
          </a:prstGeom>
        </p:spPr>
      </p:pic>
    </p:spTree>
    <p:extLst>
      <p:ext uri="{BB962C8B-B14F-4D97-AF65-F5344CB8AC3E}">
        <p14:creationId xmlns:p14="http://schemas.microsoft.com/office/powerpoint/2010/main" val="716089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VISUALIZATION</a:t>
            </a:r>
            <a:endParaRPr lang="en-US" dirty="0"/>
          </a:p>
        </p:txBody>
      </p:sp>
      <p:sp>
        <p:nvSpPr>
          <p:cNvPr id="3" name="Content Placeholder 2"/>
          <p:cNvSpPr>
            <a:spLocks noGrp="1"/>
          </p:cNvSpPr>
          <p:nvPr>
            <p:ph idx="1"/>
          </p:nvPr>
        </p:nvSpPr>
        <p:spPr/>
        <p:txBody>
          <a:bodyPr/>
          <a:lstStyle/>
          <a:p>
            <a:r>
              <a:rPr lang="en-US" dirty="0" smtClean="0"/>
              <a:t>Narrow down to features with no clear regression: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2837276"/>
            <a:ext cx="10315576" cy="1702677"/>
          </a:xfrm>
          <a:prstGeom prst="rect">
            <a:avLst/>
          </a:prstGeom>
        </p:spPr>
      </p:pic>
    </p:spTree>
    <p:extLst>
      <p:ext uri="{BB962C8B-B14F-4D97-AF65-F5344CB8AC3E}">
        <p14:creationId xmlns:p14="http://schemas.microsoft.com/office/powerpoint/2010/main" val="8219864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VISUALIZATION</a:t>
            </a:r>
            <a:endParaRPr lang="en-US" dirty="0"/>
          </a:p>
        </p:txBody>
      </p:sp>
      <p:sp>
        <p:nvSpPr>
          <p:cNvPr id="3" name="Content Placeholder 2"/>
          <p:cNvSpPr>
            <a:spLocks noGrp="1"/>
          </p:cNvSpPr>
          <p:nvPr>
            <p:ph idx="1"/>
          </p:nvPr>
        </p:nvSpPr>
        <p:spPr/>
        <p:txBody>
          <a:bodyPr/>
          <a:lstStyle/>
          <a:p>
            <a:r>
              <a:rPr lang="en-US" dirty="0" smtClean="0"/>
              <a:t>Find out correlation: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069" y="1443317"/>
            <a:ext cx="6993967" cy="4805082"/>
          </a:xfrm>
          <a:prstGeom prst="rect">
            <a:avLst/>
          </a:prstGeom>
        </p:spPr>
      </p:pic>
    </p:spTree>
    <p:extLst>
      <p:ext uri="{BB962C8B-B14F-4D97-AF65-F5344CB8AC3E}">
        <p14:creationId xmlns:p14="http://schemas.microsoft.com/office/powerpoint/2010/main" val="363577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4400" dirty="0" smtClean="0"/>
              <a:t>Apply what I learned in class</a:t>
            </a:r>
          </a:p>
          <a:p>
            <a:r>
              <a:rPr lang="en-US" sz="4400" dirty="0" smtClean="0"/>
              <a:t>Explore new models that I have not used</a:t>
            </a:r>
          </a:p>
          <a:p>
            <a:r>
              <a:rPr lang="en-US" sz="4400" dirty="0" smtClean="0"/>
              <a:t>Portfolio piece for job search (Yay employment!)</a:t>
            </a:r>
            <a:endParaRPr lang="en-US" sz="4400" dirty="0"/>
          </a:p>
        </p:txBody>
      </p:sp>
    </p:spTree>
    <p:extLst>
      <p:ext uri="{BB962C8B-B14F-4D97-AF65-F5344CB8AC3E}">
        <p14:creationId xmlns:p14="http://schemas.microsoft.com/office/powerpoint/2010/main" val="525040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Regression </a:t>
            </a:r>
            <a:endParaRPr lang="en-US" dirty="0"/>
          </a:p>
        </p:txBody>
      </p:sp>
      <p:sp>
        <p:nvSpPr>
          <p:cNvPr id="3" name="Content Placeholder 2"/>
          <p:cNvSpPr>
            <a:spLocks noGrp="1"/>
          </p:cNvSpPr>
          <p:nvPr>
            <p:ph idx="1"/>
          </p:nvPr>
        </p:nvSpPr>
        <p:spPr/>
        <p:txBody>
          <a:bodyPr>
            <a:normAutofit/>
          </a:bodyPr>
          <a:lstStyle/>
          <a:p>
            <a:r>
              <a:rPr lang="en-US" sz="2400" dirty="0"/>
              <a:t>Metrics such as mean absolute errors, mean squared errors and root mean squared errors are used to evaluate this first run:</a:t>
            </a:r>
          </a:p>
          <a:p>
            <a:pPr lvl="1"/>
            <a:r>
              <a:rPr lang="en-US" sz="2000" dirty="0"/>
              <a:t>MAE: </a:t>
            </a:r>
            <a:r>
              <a:rPr lang="en-US" sz="2000" dirty="0" smtClean="0"/>
              <a:t>314120.6</a:t>
            </a:r>
          </a:p>
          <a:p>
            <a:pPr lvl="1"/>
            <a:r>
              <a:rPr lang="en-US" sz="2000" dirty="0" smtClean="0"/>
              <a:t>MSE</a:t>
            </a:r>
            <a:r>
              <a:rPr lang="en-US" sz="2000" dirty="0"/>
              <a:t>: </a:t>
            </a:r>
            <a:r>
              <a:rPr lang="en-US" sz="2000" dirty="0" smtClean="0"/>
              <a:t>262121390014.0</a:t>
            </a:r>
          </a:p>
          <a:p>
            <a:pPr lvl="1"/>
            <a:r>
              <a:rPr lang="en-US" sz="2000" dirty="0" smtClean="0"/>
              <a:t>RMSE</a:t>
            </a:r>
            <a:r>
              <a:rPr lang="en-US" sz="2000" dirty="0"/>
              <a:t>: </a:t>
            </a:r>
            <a:r>
              <a:rPr lang="en-US" sz="2000" dirty="0" smtClean="0"/>
              <a:t>511977.9</a:t>
            </a:r>
          </a:p>
          <a:p>
            <a:r>
              <a:rPr lang="en-US" sz="2200" dirty="0" smtClean="0"/>
              <a:t>Null Accuracy: </a:t>
            </a:r>
            <a:r>
              <a:rPr lang="en-US" sz="2400" dirty="0" smtClean="0"/>
              <a:t>649444.9</a:t>
            </a:r>
          </a:p>
          <a:p>
            <a:r>
              <a:rPr lang="en-US" sz="2400" dirty="0" smtClean="0"/>
              <a:t>Testing Accuracy: </a:t>
            </a:r>
            <a:r>
              <a:rPr lang="mr-IN" sz="2400" dirty="0"/>
              <a:t>RMSE == </a:t>
            </a:r>
            <a:r>
              <a:rPr lang="mr-IN" sz="2400" dirty="0" smtClean="0"/>
              <a:t>451590.9</a:t>
            </a:r>
            <a:r>
              <a:rPr lang="en-US" sz="2400" dirty="0" smtClean="0"/>
              <a:t> (NEEDS IMPROVEMENT)</a:t>
            </a:r>
            <a:endParaRPr lang="en-US" sz="2200" dirty="0"/>
          </a:p>
        </p:txBody>
      </p:sp>
    </p:spTree>
    <p:extLst>
      <p:ext uri="{BB962C8B-B14F-4D97-AF65-F5344CB8AC3E}">
        <p14:creationId xmlns:p14="http://schemas.microsoft.com/office/powerpoint/2010/main" val="74868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to clean up data set, Feature Engineering</a:t>
            </a:r>
            <a:endParaRPr lang="en-US" dirty="0"/>
          </a:p>
        </p:txBody>
      </p:sp>
      <p:sp>
        <p:nvSpPr>
          <p:cNvPr id="3" name="Content Placeholder 2"/>
          <p:cNvSpPr>
            <a:spLocks noGrp="1"/>
          </p:cNvSpPr>
          <p:nvPr>
            <p:ph idx="1"/>
          </p:nvPr>
        </p:nvSpPr>
        <p:spPr/>
        <p:txBody>
          <a:bodyPr/>
          <a:lstStyle/>
          <a:p>
            <a:r>
              <a:rPr lang="en-US" dirty="0"/>
              <a:t>K Nearest Neighbors estimator is used to impute values for missing values using their closest 5 neighbor </a:t>
            </a:r>
            <a:r>
              <a:rPr lang="en-US" dirty="0" smtClean="0"/>
              <a:t>rows</a:t>
            </a:r>
          </a:p>
          <a:p>
            <a:r>
              <a:rPr lang="en-US" dirty="0"/>
              <a:t>Mapping is also used on some of the smaller missing values on </a:t>
            </a:r>
            <a:r>
              <a:rPr lang="en-US" dirty="0" smtClean="0"/>
              <a:t>features</a:t>
            </a:r>
          </a:p>
          <a:p>
            <a:r>
              <a:rPr lang="en-US" dirty="0"/>
              <a:t>Clean dataset is exported out to be used in the next </a:t>
            </a:r>
            <a:r>
              <a:rPr lang="en-US" dirty="0" smtClean="0"/>
              <a:t>step</a:t>
            </a:r>
          </a:p>
          <a:p>
            <a:r>
              <a:rPr lang="en-US" dirty="0"/>
              <a:t>Entire process from preliminary and current step is repeated on the testing set </a:t>
            </a:r>
            <a:endParaRPr lang="en-US" dirty="0" smtClean="0"/>
          </a:p>
        </p:txBody>
      </p:sp>
    </p:spTree>
    <p:extLst>
      <p:ext uri="{BB962C8B-B14F-4D97-AF65-F5344CB8AC3E}">
        <p14:creationId xmlns:p14="http://schemas.microsoft.com/office/powerpoint/2010/main" val="1942933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EDA</a:t>
            </a:r>
            <a:endParaRPr lang="en-US" dirty="0"/>
          </a:p>
        </p:txBody>
      </p:sp>
      <p:sp>
        <p:nvSpPr>
          <p:cNvPr id="3" name="Content Placeholder 2"/>
          <p:cNvSpPr>
            <a:spLocks noGrp="1"/>
          </p:cNvSpPr>
          <p:nvPr>
            <p:ph idx="1"/>
          </p:nvPr>
        </p:nvSpPr>
        <p:spPr>
          <a:xfrm>
            <a:off x="1104293" y="1306960"/>
            <a:ext cx="8946541" cy="4195481"/>
          </a:xfrm>
        </p:spPr>
        <p:txBody>
          <a:bodyPr/>
          <a:lstStyle/>
          <a:p>
            <a:r>
              <a:rPr lang="en-US" dirty="0" smtClean="0"/>
              <a:t>Look for linear relationship, outliers and clusters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950" y="2119605"/>
            <a:ext cx="8682038" cy="3738269"/>
          </a:xfrm>
          <a:prstGeom prst="rect">
            <a:avLst/>
          </a:prstGeom>
        </p:spPr>
      </p:pic>
    </p:spTree>
    <p:extLst>
      <p:ext uri="{BB962C8B-B14F-4D97-AF65-F5344CB8AC3E}">
        <p14:creationId xmlns:p14="http://schemas.microsoft.com/office/powerpoint/2010/main" val="1336585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EDA</a:t>
            </a:r>
            <a:endParaRPr lang="en-US" dirty="0"/>
          </a:p>
        </p:txBody>
      </p:sp>
      <p:sp>
        <p:nvSpPr>
          <p:cNvPr id="3" name="Content Placeholder 2"/>
          <p:cNvSpPr>
            <a:spLocks noGrp="1"/>
          </p:cNvSpPr>
          <p:nvPr>
            <p:ph idx="1"/>
          </p:nvPr>
        </p:nvSpPr>
        <p:spPr>
          <a:xfrm>
            <a:off x="1104293" y="1306960"/>
            <a:ext cx="8946541" cy="4195481"/>
          </a:xfrm>
        </p:spPr>
        <p:txBody>
          <a:bodyPr/>
          <a:lstStyle/>
          <a:p>
            <a:r>
              <a:rPr lang="en-US" dirty="0" smtClean="0"/>
              <a:t>Look for linear relationship, outliers and clusters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659" y="1984379"/>
            <a:ext cx="8258175" cy="3915808"/>
          </a:xfrm>
          <a:prstGeom prst="rect">
            <a:avLst/>
          </a:prstGeom>
        </p:spPr>
      </p:pic>
    </p:spTree>
    <p:extLst>
      <p:ext uri="{BB962C8B-B14F-4D97-AF65-F5344CB8AC3E}">
        <p14:creationId xmlns:p14="http://schemas.microsoft.com/office/powerpoint/2010/main" val="1593297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EDA</a:t>
            </a:r>
            <a:endParaRPr lang="en-US" dirty="0"/>
          </a:p>
        </p:txBody>
      </p:sp>
      <p:sp>
        <p:nvSpPr>
          <p:cNvPr id="3" name="Content Placeholder 2"/>
          <p:cNvSpPr>
            <a:spLocks noGrp="1"/>
          </p:cNvSpPr>
          <p:nvPr>
            <p:ph idx="1"/>
          </p:nvPr>
        </p:nvSpPr>
        <p:spPr>
          <a:xfrm>
            <a:off x="1104293" y="1306960"/>
            <a:ext cx="8946541" cy="4195481"/>
          </a:xfrm>
        </p:spPr>
        <p:txBody>
          <a:bodyPr/>
          <a:lstStyle/>
          <a:p>
            <a:r>
              <a:rPr lang="en-US" dirty="0" smtClean="0"/>
              <a:t>Look for linear relationship, outliers and clusters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375" y="1853248"/>
            <a:ext cx="9050338" cy="4190510"/>
          </a:xfrm>
          <a:prstGeom prst="rect">
            <a:avLst/>
          </a:prstGeom>
        </p:spPr>
      </p:pic>
    </p:spTree>
    <p:extLst>
      <p:ext uri="{BB962C8B-B14F-4D97-AF65-F5344CB8AC3E}">
        <p14:creationId xmlns:p14="http://schemas.microsoft.com/office/powerpoint/2010/main" val="181989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EDA</a:t>
            </a:r>
            <a:endParaRPr lang="en-US" dirty="0"/>
          </a:p>
        </p:txBody>
      </p:sp>
      <p:sp>
        <p:nvSpPr>
          <p:cNvPr id="3" name="Content Placeholder 2"/>
          <p:cNvSpPr>
            <a:spLocks noGrp="1"/>
          </p:cNvSpPr>
          <p:nvPr>
            <p:ph idx="1"/>
          </p:nvPr>
        </p:nvSpPr>
        <p:spPr>
          <a:xfrm>
            <a:off x="1104293" y="1306960"/>
            <a:ext cx="8946541" cy="4195481"/>
          </a:xfrm>
        </p:spPr>
        <p:txBody>
          <a:bodyPr/>
          <a:lstStyle/>
          <a:p>
            <a:r>
              <a:rPr lang="en-US" dirty="0" smtClean="0"/>
              <a:t>Look for linear relationship, outliers and clusters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763" y="1976197"/>
            <a:ext cx="8940800" cy="3964228"/>
          </a:xfrm>
          <a:prstGeom prst="rect">
            <a:avLst/>
          </a:prstGeom>
        </p:spPr>
      </p:pic>
    </p:spTree>
    <p:extLst>
      <p:ext uri="{BB962C8B-B14F-4D97-AF65-F5344CB8AC3E}">
        <p14:creationId xmlns:p14="http://schemas.microsoft.com/office/powerpoint/2010/main" val="1363598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EDA</a:t>
            </a:r>
            <a:endParaRPr lang="en-US" dirty="0"/>
          </a:p>
        </p:txBody>
      </p:sp>
      <p:sp>
        <p:nvSpPr>
          <p:cNvPr id="3" name="Content Placeholder 2"/>
          <p:cNvSpPr>
            <a:spLocks noGrp="1"/>
          </p:cNvSpPr>
          <p:nvPr>
            <p:ph idx="1"/>
          </p:nvPr>
        </p:nvSpPr>
        <p:spPr>
          <a:xfrm>
            <a:off x="1104293" y="1306960"/>
            <a:ext cx="8946541" cy="4195481"/>
          </a:xfrm>
        </p:spPr>
        <p:txBody>
          <a:bodyPr/>
          <a:lstStyle/>
          <a:p>
            <a:r>
              <a:rPr lang="en-US" dirty="0" smtClean="0"/>
              <a:t>Look for linear relationship, outliers and clusters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343" y="4161060"/>
            <a:ext cx="5382232" cy="24051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343" y="1753987"/>
            <a:ext cx="5382232" cy="2262734"/>
          </a:xfrm>
          <a:prstGeom prst="rect">
            <a:avLst/>
          </a:prstGeom>
        </p:spPr>
      </p:pic>
    </p:spTree>
    <p:extLst>
      <p:ext uri="{BB962C8B-B14F-4D97-AF65-F5344CB8AC3E}">
        <p14:creationId xmlns:p14="http://schemas.microsoft.com/office/powerpoint/2010/main" val="61735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EDA</a:t>
            </a:r>
            <a:endParaRPr lang="en-US" dirty="0"/>
          </a:p>
        </p:txBody>
      </p:sp>
      <p:sp>
        <p:nvSpPr>
          <p:cNvPr id="3" name="Content Placeholder 2"/>
          <p:cNvSpPr>
            <a:spLocks noGrp="1"/>
          </p:cNvSpPr>
          <p:nvPr>
            <p:ph idx="1"/>
          </p:nvPr>
        </p:nvSpPr>
        <p:spPr>
          <a:xfrm>
            <a:off x="1104294" y="1306960"/>
            <a:ext cx="4239232" cy="4195481"/>
          </a:xfrm>
        </p:spPr>
        <p:txBody>
          <a:bodyPr>
            <a:normAutofit/>
          </a:bodyPr>
          <a:lstStyle/>
          <a:p>
            <a:r>
              <a:rPr lang="en-US" sz="3200" dirty="0" err="1" smtClean="0"/>
              <a:t>Seaborn</a:t>
            </a:r>
            <a:r>
              <a:rPr lang="en-US" sz="3200" dirty="0" smtClean="0"/>
              <a:t> cluster: Potential challenge</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112" y="944471"/>
            <a:ext cx="4905375" cy="5256304"/>
          </a:xfrm>
          <a:prstGeom prst="rect">
            <a:avLst/>
          </a:prstGeom>
        </p:spPr>
      </p:pic>
    </p:spTree>
    <p:extLst>
      <p:ext uri="{BB962C8B-B14F-4D97-AF65-F5344CB8AC3E}">
        <p14:creationId xmlns:p14="http://schemas.microsoft.com/office/powerpoint/2010/main" val="35774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EDA</a:t>
            </a:r>
            <a:endParaRPr lang="en-US" dirty="0"/>
          </a:p>
        </p:txBody>
      </p:sp>
      <p:sp>
        <p:nvSpPr>
          <p:cNvPr id="3" name="Content Placeholder 2"/>
          <p:cNvSpPr>
            <a:spLocks noGrp="1"/>
          </p:cNvSpPr>
          <p:nvPr>
            <p:ph idx="1"/>
          </p:nvPr>
        </p:nvSpPr>
        <p:spPr>
          <a:xfrm>
            <a:off x="1104294" y="1306960"/>
            <a:ext cx="2981932" cy="4195481"/>
          </a:xfrm>
        </p:spPr>
        <p:txBody>
          <a:bodyPr/>
          <a:lstStyle/>
          <a:p>
            <a:r>
              <a:rPr lang="en-US" dirty="0" smtClean="0"/>
              <a:t>Correlation</a:t>
            </a:r>
          </a:p>
          <a:p>
            <a:r>
              <a:rPr lang="en-US" dirty="0" smtClean="0"/>
              <a:t>Important graph!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100" y="1306960"/>
            <a:ext cx="7016750" cy="5114198"/>
          </a:xfrm>
          <a:prstGeom prst="rect">
            <a:avLst/>
          </a:prstGeom>
        </p:spPr>
      </p:pic>
    </p:spTree>
    <p:extLst>
      <p:ext uri="{BB962C8B-B14F-4D97-AF65-F5344CB8AC3E}">
        <p14:creationId xmlns:p14="http://schemas.microsoft.com/office/powerpoint/2010/main" val="1618744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Dimensional Reduction </a:t>
            </a:r>
            <a:r>
              <a:rPr lang="en-US" b="1" dirty="0" smtClean="0"/>
              <a:t/>
            </a:r>
            <a:br>
              <a:rPr lang="en-US" b="1" dirty="0" smtClean="0"/>
            </a:br>
            <a:r>
              <a:rPr lang="en-US" b="1" dirty="0" smtClean="0"/>
              <a:t>Data Normalization</a:t>
            </a:r>
            <a:endParaRPr lang="en-US" dirty="0"/>
          </a:p>
        </p:txBody>
      </p:sp>
      <p:sp>
        <p:nvSpPr>
          <p:cNvPr id="3" name="Content Placeholder 2"/>
          <p:cNvSpPr>
            <a:spLocks noGrp="1"/>
          </p:cNvSpPr>
          <p:nvPr>
            <p:ph idx="1"/>
          </p:nvPr>
        </p:nvSpPr>
        <p:spPr/>
        <p:txBody>
          <a:bodyPr/>
          <a:lstStyle/>
          <a:p>
            <a:r>
              <a:rPr lang="en-US" b="1" dirty="0"/>
              <a:t>Linear Regression</a:t>
            </a:r>
            <a:r>
              <a:rPr lang="en-US" dirty="0"/>
              <a:t> is run using newly engineered features, returned an improved </a:t>
            </a:r>
            <a:r>
              <a:rPr lang="en-US" dirty="0" smtClean="0"/>
              <a:t>result</a:t>
            </a:r>
            <a:endParaRPr lang="en-US" dirty="0"/>
          </a:p>
          <a:p>
            <a:r>
              <a:rPr lang="en-US" b="1" dirty="0"/>
              <a:t>Principal Component Analysis</a:t>
            </a:r>
            <a:r>
              <a:rPr lang="en-US" dirty="0"/>
              <a:t> is used to extract latent features and reduce </a:t>
            </a:r>
            <a:r>
              <a:rPr lang="en-US" dirty="0" smtClean="0"/>
              <a:t>noises</a:t>
            </a:r>
          </a:p>
          <a:p>
            <a:r>
              <a:rPr lang="en-US" b="1" dirty="0"/>
              <a:t>Standard Scaler</a:t>
            </a:r>
            <a:r>
              <a:rPr lang="en-US" dirty="0"/>
              <a:t> and </a:t>
            </a:r>
            <a:r>
              <a:rPr lang="en-US" b="1" dirty="0"/>
              <a:t>Principal Component Analysis</a:t>
            </a:r>
            <a:r>
              <a:rPr lang="en-US" dirty="0"/>
              <a:t> are then experimented separately, then combined, to improve the </a:t>
            </a:r>
            <a:r>
              <a:rPr lang="en-US" dirty="0" smtClean="0"/>
              <a:t>performance </a:t>
            </a:r>
            <a:r>
              <a:rPr lang="en-US" dirty="0"/>
              <a:t>of our linear regression model</a:t>
            </a:r>
            <a:r>
              <a:rPr lang="en-US" dirty="0" smtClean="0"/>
              <a:t>.</a:t>
            </a:r>
          </a:p>
          <a:p>
            <a:r>
              <a:rPr lang="en-US" b="1" dirty="0"/>
              <a:t>Polynomial Feature</a:t>
            </a:r>
            <a:r>
              <a:rPr lang="en-US" dirty="0"/>
              <a:t> preprocessing is experimented at this step to confirm if it's necessary for that. It's not required since errors were higher</a:t>
            </a:r>
          </a:p>
        </p:txBody>
      </p:sp>
    </p:spTree>
    <p:extLst>
      <p:ext uri="{BB962C8B-B14F-4D97-AF65-F5344CB8AC3E}">
        <p14:creationId xmlns:p14="http://schemas.microsoft.com/office/powerpoint/2010/main" val="9814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a:xfrm>
            <a:off x="1104293" y="1563521"/>
            <a:ext cx="8946541" cy="4195481"/>
          </a:xfrm>
        </p:spPr>
        <p:txBody>
          <a:bodyPr/>
          <a:lstStyle/>
          <a:p>
            <a:r>
              <a:rPr lang="en-US" i="1" dirty="0" smtClean="0"/>
              <a:t>“Real </a:t>
            </a:r>
            <a:r>
              <a:rPr lang="en-US" i="1" dirty="0"/>
              <a:t>estate price prediction demand models that are capable of accurately and efficiently predicting property values. Models such as Artificial Neural Networks (ANN), Adaptive Neuro-Fuzzy Inference Systems (ANFIS) and Fuzzy Least-Squares Regression (FLSR) are used. Simulation results show that FLSR provides a superior prediction function as compared to ANN and FIS in capturing the </a:t>
            </a:r>
            <a:r>
              <a:rPr lang="en-US" b="1" i="1" dirty="0"/>
              <a:t>functional relationship between dependent and independent real estate variables </a:t>
            </a:r>
            <a:r>
              <a:rPr lang="en-US" i="1" dirty="0"/>
              <a:t>and has </a:t>
            </a:r>
            <a:r>
              <a:rPr lang="en-US" b="1" i="1" dirty="0"/>
              <a:t>the lowest computational complexity</a:t>
            </a:r>
            <a:r>
              <a:rPr lang="en-US" i="1" dirty="0" smtClean="0"/>
              <a:t>.”</a:t>
            </a:r>
          </a:p>
          <a:p>
            <a:endParaRPr lang="en-US" i="1" dirty="0" smtClean="0"/>
          </a:p>
          <a:p>
            <a:pPr marL="0" indent="0" algn="r">
              <a:buNone/>
            </a:pPr>
            <a:r>
              <a:rPr lang="en-US" b="1" dirty="0" smtClean="0">
                <a:hlinkClick r:id="rId2" action="ppaction://hlinkfile"/>
              </a:rPr>
              <a:t>APPLICATION </a:t>
            </a:r>
            <a:r>
              <a:rPr lang="en-US" b="1" dirty="0">
                <a:hlinkClick r:id="rId2" action="ppaction://hlinkfile"/>
              </a:rPr>
              <a:t>OF FUZZY REGRESSION MODEL FOR REAL ESTATE PRICE PREDICTION</a:t>
            </a:r>
            <a:r>
              <a:rPr lang="en-US" dirty="0"/>
              <a:t> </a:t>
            </a:r>
            <a:endParaRPr lang="en-US" dirty="0" smtClean="0"/>
          </a:p>
          <a:p>
            <a:pPr marL="0" indent="0" algn="r">
              <a:buNone/>
            </a:pPr>
            <a:r>
              <a:rPr lang="en-US" i="1" dirty="0" smtClean="0"/>
              <a:t>Abdul </a:t>
            </a:r>
            <a:r>
              <a:rPr lang="en-US" i="1" dirty="0"/>
              <a:t>Ghani </a:t>
            </a:r>
            <a:r>
              <a:rPr lang="en-US" i="1" dirty="0" err="1"/>
              <a:t>Sarip</a:t>
            </a:r>
            <a:r>
              <a:rPr lang="en-US" i="1" dirty="0"/>
              <a:t>, Muhammad Burhan Hafez and Md. Nasir </a:t>
            </a:r>
            <a:r>
              <a:rPr lang="en-US" i="1" dirty="0" err="1"/>
              <a:t>Daud</a:t>
            </a:r>
            <a:endParaRPr lang="en-US" i="1" dirty="0" smtClean="0"/>
          </a:p>
        </p:txBody>
      </p:sp>
    </p:spTree>
    <p:extLst>
      <p:ext uri="{BB962C8B-B14F-4D97-AF65-F5344CB8AC3E}">
        <p14:creationId xmlns:p14="http://schemas.microsoft.com/office/powerpoint/2010/main" val="1165403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b="1" dirty="0" smtClean="0"/>
              <a:t>Proposal</a:t>
            </a:r>
            <a:endParaRPr lang="en-US" sz="6600" b="1" dirty="0"/>
          </a:p>
        </p:txBody>
      </p:sp>
      <p:sp>
        <p:nvSpPr>
          <p:cNvPr id="3" name="Content Placeholder 2"/>
          <p:cNvSpPr>
            <a:spLocks noGrp="1"/>
          </p:cNvSpPr>
          <p:nvPr>
            <p:ph idx="1"/>
          </p:nvPr>
        </p:nvSpPr>
        <p:spPr/>
        <p:txBody>
          <a:bodyPr>
            <a:normAutofit/>
          </a:bodyPr>
          <a:lstStyle/>
          <a:p>
            <a:r>
              <a:rPr lang="en-US" sz="4000" b="1" dirty="0" smtClean="0"/>
              <a:t>Simple Model: </a:t>
            </a:r>
          </a:p>
          <a:p>
            <a:pPr lvl="1"/>
            <a:r>
              <a:rPr lang="en-US" sz="3800" dirty="0" smtClean="0"/>
              <a:t>Linear Regression</a:t>
            </a:r>
          </a:p>
          <a:p>
            <a:r>
              <a:rPr lang="en-US" sz="4000" b="1" dirty="0" smtClean="0"/>
              <a:t>Alternative Complex Model:</a:t>
            </a:r>
          </a:p>
          <a:p>
            <a:pPr lvl="1"/>
            <a:r>
              <a:rPr lang="en-US" sz="3800" dirty="0" smtClean="0"/>
              <a:t>Random Forest </a:t>
            </a:r>
            <a:r>
              <a:rPr lang="en-US" sz="3800" dirty="0" err="1" smtClean="0"/>
              <a:t>Regressor</a:t>
            </a:r>
            <a:endParaRPr lang="en-US" sz="3800" dirty="0" smtClean="0"/>
          </a:p>
          <a:p>
            <a:pPr lvl="1"/>
            <a:r>
              <a:rPr lang="en-US" sz="3800" dirty="0" smtClean="0"/>
              <a:t>Support Vector Regression (Linear)</a:t>
            </a:r>
            <a:endParaRPr lang="en-US" sz="3800" dirty="0"/>
          </a:p>
        </p:txBody>
      </p:sp>
    </p:spTree>
    <p:extLst>
      <p:ext uri="{BB962C8B-B14F-4D97-AF65-F5344CB8AC3E}">
        <p14:creationId xmlns:p14="http://schemas.microsoft.com/office/powerpoint/2010/main" val="1484175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Forest </a:t>
            </a:r>
            <a:r>
              <a:rPr lang="en-US" b="1" dirty="0" err="1"/>
              <a:t>Regressor</a:t>
            </a:r>
            <a:endParaRPr lang="en-US" dirty="0"/>
          </a:p>
        </p:txBody>
      </p:sp>
      <p:sp>
        <p:nvSpPr>
          <p:cNvPr id="3" name="Content Placeholder 2"/>
          <p:cNvSpPr>
            <a:spLocks noGrp="1"/>
          </p:cNvSpPr>
          <p:nvPr>
            <p:ph idx="1"/>
          </p:nvPr>
        </p:nvSpPr>
        <p:spPr/>
        <p:txBody>
          <a:bodyPr>
            <a:normAutofit/>
          </a:bodyPr>
          <a:lstStyle/>
          <a:p>
            <a:r>
              <a:rPr lang="en-US" sz="2800" b="1" dirty="0"/>
              <a:t>Random Forest </a:t>
            </a:r>
            <a:r>
              <a:rPr lang="en-US" sz="2800" b="1" dirty="0" err="1"/>
              <a:t>Regressor</a:t>
            </a:r>
            <a:r>
              <a:rPr lang="en-US" sz="2800" dirty="0"/>
              <a:t> is chosen for an alternative model </a:t>
            </a:r>
            <a:endParaRPr lang="en-US" sz="2800" dirty="0" smtClean="0"/>
          </a:p>
          <a:p>
            <a:r>
              <a:rPr lang="en-US" sz="2800" dirty="0" smtClean="0"/>
              <a:t>I </a:t>
            </a:r>
            <a:r>
              <a:rPr lang="en-US" sz="2800" dirty="0"/>
              <a:t>am also interested in its ability to improve variance by averaging outcomes from multiple fully grown trees on variants of training set</a:t>
            </a:r>
            <a:r>
              <a:rPr lang="en-US" sz="2800" dirty="0" smtClean="0"/>
              <a:t>.</a:t>
            </a:r>
          </a:p>
          <a:p>
            <a:pPr lvl="1"/>
            <a:r>
              <a:rPr lang="en-US" sz="2800" b="1" dirty="0"/>
              <a:t>R</a:t>
            </a:r>
            <a:r>
              <a:rPr lang="en-US" sz="2800" b="1" dirty="0" smtClean="0"/>
              <a:t>andom </a:t>
            </a:r>
            <a:r>
              <a:rPr lang="en-US" sz="2800" b="1" dirty="0"/>
              <a:t>subset</a:t>
            </a:r>
            <a:r>
              <a:rPr lang="en-US" sz="2800" dirty="0"/>
              <a:t> of the features at each split, as well as </a:t>
            </a:r>
            <a:r>
              <a:rPr lang="en-US" sz="2800" b="1" dirty="0"/>
              <a:t>bootstrapping </a:t>
            </a:r>
            <a:r>
              <a:rPr lang="en-US" sz="2800" dirty="0"/>
              <a:t>my datasets with replacement, to improve selection and validation for my model</a:t>
            </a:r>
            <a:endParaRPr lang="en-US" sz="2600" dirty="0"/>
          </a:p>
        </p:txBody>
      </p:sp>
    </p:spTree>
    <p:extLst>
      <p:ext uri="{BB962C8B-B14F-4D97-AF65-F5344CB8AC3E}">
        <p14:creationId xmlns:p14="http://schemas.microsoft.com/office/powerpoint/2010/main" val="1913016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Forest </a:t>
            </a:r>
            <a:r>
              <a:rPr lang="en-US" b="1" dirty="0" err="1"/>
              <a:t>Regressor</a:t>
            </a:r>
            <a:endParaRPr lang="en-US" dirty="0"/>
          </a:p>
        </p:txBody>
      </p:sp>
      <p:sp>
        <p:nvSpPr>
          <p:cNvPr id="3" name="Content Placeholder 2"/>
          <p:cNvSpPr>
            <a:spLocks noGrp="1"/>
          </p:cNvSpPr>
          <p:nvPr>
            <p:ph idx="1"/>
          </p:nvPr>
        </p:nvSpPr>
        <p:spPr/>
        <p:txBody>
          <a:bodyPr>
            <a:normAutofit lnSpcReduction="10000"/>
          </a:bodyPr>
          <a:lstStyle/>
          <a:p>
            <a:r>
              <a:rPr lang="en-US" sz="3000" dirty="0" smtClean="0"/>
              <a:t>Random </a:t>
            </a:r>
            <a:r>
              <a:rPr lang="en-US" sz="3000" dirty="0"/>
              <a:t>subset of the features at each split, as well as bootstrapping my datasets with replacement, to improve selection and validation for my </a:t>
            </a:r>
            <a:r>
              <a:rPr lang="en-US" sz="3000" dirty="0" smtClean="0"/>
              <a:t>model</a:t>
            </a:r>
          </a:p>
          <a:p>
            <a:r>
              <a:rPr lang="en-US" sz="2800" dirty="0"/>
              <a:t>Simple loop and </a:t>
            </a:r>
            <a:r>
              <a:rPr lang="en-US" sz="2800" b="1" dirty="0" err="1"/>
              <a:t>GridSearch</a:t>
            </a:r>
            <a:r>
              <a:rPr lang="en-US" sz="2800" b="1" dirty="0"/>
              <a:t> CV </a:t>
            </a:r>
            <a:r>
              <a:rPr lang="en-US" sz="2800" dirty="0"/>
              <a:t>is used to tune </a:t>
            </a:r>
            <a:r>
              <a:rPr lang="en-US" sz="2800" dirty="0" smtClean="0"/>
              <a:t>hyper parameters </a:t>
            </a:r>
            <a:r>
              <a:rPr lang="en-US" sz="2800" dirty="0"/>
              <a:t>of the model</a:t>
            </a:r>
          </a:p>
          <a:p>
            <a:r>
              <a:rPr lang="en-US" sz="2800" dirty="0"/>
              <a:t>Model is fitted with best parameters, calculation of </a:t>
            </a:r>
            <a:r>
              <a:rPr lang="en-US" sz="2800" b="1" dirty="0"/>
              <a:t>out-of-bag scores </a:t>
            </a:r>
            <a:r>
              <a:rPr lang="en-US" sz="2800" dirty="0"/>
              <a:t>and </a:t>
            </a:r>
            <a:r>
              <a:rPr lang="en-US" sz="2800" b="1" dirty="0"/>
              <a:t>features importance</a:t>
            </a:r>
            <a:r>
              <a:rPr lang="en-US" sz="2800" dirty="0"/>
              <a:t>. Rerun on filtered features</a:t>
            </a:r>
          </a:p>
          <a:p>
            <a:endParaRPr lang="en-US" sz="2800" dirty="0"/>
          </a:p>
        </p:txBody>
      </p:sp>
    </p:spTree>
    <p:extLst>
      <p:ext uri="{BB962C8B-B14F-4D97-AF65-F5344CB8AC3E}">
        <p14:creationId xmlns:p14="http://schemas.microsoft.com/office/powerpoint/2010/main" val="334290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Overfitting complex models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350" y="1697036"/>
            <a:ext cx="8586620" cy="4475163"/>
          </a:xfrm>
          <a:prstGeom prst="rect">
            <a:avLst/>
          </a:prstGeom>
        </p:spPr>
      </p:pic>
    </p:spTree>
    <p:extLst>
      <p:ext uri="{BB962C8B-B14F-4D97-AF65-F5344CB8AC3E}">
        <p14:creationId xmlns:p14="http://schemas.microsoft.com/office/powerpoint/2010/main" val="1534575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Support Vector </a:t>
            </a:r>
            <a:r>
              <a:rPr lang="en-US" b="1" dirty="0" err="1" smtClean="0"/>
              <a:t>Regressor</a:t>
            </a:r>
            <a:endParaRPr lang="en-US" dirty="0"/>
          </a:p>
        </p:txBody>
      </p:sp>
      <p:sp>
        <p:nvSpPr>
          <p:cNvPr id="3" name="Content Placeholder 2"/>
          <p:cNvSpPr>
            <a:spLocks noGrp="1"/>
          </p:cNvSpPr>
          <p:nvPr>
            <p:ph idx="1"/>
          </p:nvPr>
        </p:nvSpPr>
        <p:spPr/>
        <p:txBody>
          <a:bodyPr>
            <a:normAutofit/>
          </a:bodyPr>
          <a:lstStyle/>
          <a:p>
            <a:r>
              <a:rPr lang="en-US" sz="3200" dirty="0" smtClean="0"/>
              <a:t>SVR is </a:t>
            </a:r>
            <a:r>
              <a:rPr lang="en-US" sz="3200" dirty="0"/>
              <a:t>also chosen as a model. We can, however, see that there is a potential overfitting with low bias and high </a:t>
            </a:r>
            <a:r>
              <a:rPr lang="en-US" sz="3200" dirty="0" smtClean="0"/>
              <a:t>variance.</a:t>
            </a:r>
            <a:endParaRPr lang="en-US" sz="2800" dirty="0"/>
          </a:p>
        </p:txBody>
      </p:sp>
    </p:spTree>
    <p:extLst>
      <p:ext uri="{BB962C8B-B14F-4D97-AF65-F5344CB8AC3E}">
        <p14:creationId xmlns:p14="http://schemas.microsoft.com/office/powerpoint/2010/main" val="907910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Overfitting complex models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075" y="1581785"/>
            <a:ext cx="7565717" cy="4318952"/>
          </a:xfrm>
          <a:prstGeom prst="rect">
            <a:avLst/>
          </a:prstGeom>
        </p:spPr>
      </p:pic>
    </p:spTree>
    <p:extLst>
      <p:ext uri="{BB962C8B-B14F-4D97-AF65-F5344CB8AC3E}">
        <p14:creationId xmlns:p14="http://schemas.microsoft.com/office/powerpoint/2010/main" val="780447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5400" dirty="0" smtClean="0"/>
              <a:t>Thus although the model performs well on training set, it might actually be worse off on new data</a:t>
            </a:r>
            <a:endParaRPr lang="en-US" sz="5400" dirty="0"/>
          </a:p>
        </p:txBody>
      </p:sp>
    </p:spTree>
    <p:extLst>
      <p:ext uri="{BB962C8B-B14F-4D97-AF65-F5344CB8AC3E}">
        <p14:creationId xmlns:p14="http://schemas.microsoft.com/office/powerpoint/2010/main" val="1700895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a:t>Simple Linear Regression is best performer with RMSE == 352325.48, PCA did not perform as well as expected</a:t>
            </a:r>
          </a:p>
          <a:p>
            <a:r>
              <a:rPr lang="en-US" dirty="0"/>
              <a:t>Random Forest </a:t>
            </a:r>
            <a:r>
              <a:rPr lang="en-US" dirty="0" err="1"/>
              <a:t>Regressor</a:t>
            </a:r>
            <a:r>
              <a:rPr lang="en-US" dirty="0"/>
              <a:t> does not do well with RMSE == 424775.70, this confirms our hypothesis about the overfitting models underperform.</a:t>
            </a:r>
          </a:p>
          <a:p>
            <a:r>
              <a:rPr lang="en-US" dirty="0"/>
              <a:t>Support Vector Regression, although takes the longest to train, is worst performer with RMSE == 763346.11</a:t>
            </a:r>
          </a:p>
          <a:p>
            <a:r>
              <a:rPr lang="en-US" dirty="0"/>
              <a:t>Complexity of the models thus adversely affect its performance</a:t>
            </a:r>
          </a:p>
          <a:p>
            <a:r>
              <a:rPr lang="en-US" dirty="0"/>
              <a:t>Stacking the estimators create a worse off </a:t>
            </a:r>
            <a:r>
              <a:rPr lang="en-US" dirty="0" smtClean="0"/>
              <a:t>result</a:t>
            </a:r>
            <a:endParaRPr lang="en-US" dirty="0"/>
          </a:p>
        </p:txBody>
      </p:sp>
    </p:spTree>
    <p:extLst>
      <p:ext uri="{BB962C8B-B14F-4D97-AF65-F5344CB8AC3E}">
        <p14:creationId xmlns:p14="http://schemas.microsoft.com/office/powerpoint/2010/main" val="1998508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a:t>
            </a:r>
            <a:endParaRPr lang="en-US" dirty="0"/>
          </a:p>
        </p:txBody>
      </p:sp>
      <p:sp>
        <p:nvSpPr>
          <p:cNvPr id="3" name="Content Placeholder 2"/>
          <p:cNvSpPr>
            <a:spLocks noGrp="1"/>
          </p:cNvSpPr>
          <p:nvPr>
            <p:ph idx="1"/>
          </p:nvPr>
        </p:nvSpPr>
        <p:spPr/>
        <p:txBody>
          <a:bodyPr/>
          <a:lstStyle/>
          <a:p>
            <a:r>
              <a:rPr lang="en-US" dirty="0"/>
              <a:t>Overfitting, as evident from our experiments, is a great issue. Largely due to our small datasets and many parameters relatively to the amount of data. Some of our estimators are </a:t>
            </a:r>
            <a:r>
              <a:rPr lang="en-US" dirty="0" err="1"/>
              <a:t>overtuned</a:t>
            </a:r>
            <a:r>
              <a:rPr lang="en-US" dirty="0"/>
              <a:t> on the training data and thus were not giving good prediction.</a:t>
            </a:r>
          </a:p>
          <a:p>
            <a:r>
              <a:rPr lang="en-US" dirty="0"/>
              <a:t>Since we cannot obtain more data, we want to have a decent bias-variance tradeoff. Regularization is an approach that involves imposing a penalty on complex models. We want the least complex models to capture all the information in our data</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826342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a:t>
            </a:r>
            <a:endParaRPr lang="en-US" dirty="0"/>
          </a:p>
        </p:txBody>
      </p:sp>
      <p:sp>
        <p:nvSpPr>
          <p:cNvPr id="3" name="Content Placeholder 2"/>
          <p:cNvSpPr>
            <a:spLocks noGrp="1"/>
          </p:cNvSpPr>
          <p:nvPr>
            <p:ph idx="1"/>
          </p:nvPr>
        </p:nvSpPr>
        <p:spPr>
          <a:xfrm>
            <a:off x="1081826" y="1390918"/>
            <a:ext cx="8968028" cy="4857481"/>
          </a:xfrm>
        </p:spPr>
        <p:txBody>
          <a:bodyPr>
            <a:normAutofit lnSpcReduction="10000"/>
          </a:bodyPr>
          <a:lstStyle/>
          <a:p>
            <a:r>
              <a:rPr lang="en-US" dirty="0"/>
              <a:t>The data suffers from </a:t>
            </a:r>
            <a:r>
              <a:rPr lang="en-US" b="1" dirty="0"/>
              <a:t>multicollinearity </a:t>
            </a:r>
            <a:r>
              <a:rPr lang="en-US" dirty="0"/>
              <a:t>( independent variables are highly correlated).This is actually applicable because the numbers of bedrooms will highly correlate with numbers of rooms, areas, thus tax values, etc...</a:t>
            </a:r>
          </a:p>
          <a:p>
            <a:r>
              <a:rPr lang="en-US" dirty="0" smtClean="0"/>
              <a:t>Using</a:t>
            </a:r>
            <a:r>
              <a:rPr lang="en-US" dirty="0"/>
              <a:t> </a:t>
            </a:r>
            <a:r>
              <a:rPr lang="en-US" i="1" dirty="0" err="1"/>
              <a:t>scipy</a:t>
            </a:r>
            <a:r>
              <a:rPr lang="en-US" dirty="0"/>
              <a:t>, some of the coefficients are truly significant and can affect the target response tremendously. The data set has a positive skew which means it has a longer right tail, which was evident from our visualization. </a:t>
            </a:r>
            <a:endParaRPr lang="en-US" dirty="0" smtClean="0"/>
          </a:p>
          <a:p>
            <a:r>
              <a:rPr lang="en-US" dirty="0" smtClean="0"/>
              <a:t>Kurtosis </a:t>
            </a:r>
            <a:r>
              <a:rPr lang="en-US" dirty="0"/>
              <a:t>is high as well, indicating great </a:t>
            </a:r>
            <a:r>
              <a:rPr lang="en-US" dirty="0" err="1"/>
              <a:t>peakedness</a:t>
            </a:r>
            <a:r>
              <a:rPr lang="en-US" dirty="0"/>
              <a:t>, which was also confirmed from our visualization in steps above. Some of the t and p values of features like acres, square foot total... are also small, indicating why our linear regression was able to perform so well based on highly correlated features to have high probability and low errors. We can reject the null hypothesis of independence for those features.</a:t>
            </a:r>
          </a:p>
          <a:p>
            <a:endParaRPr lang="en-US" dirty="0"/>
          </a:p>
        </p:txBody>
      </p:sp>
    </p:spTree>
    <p:extLst>
      <p:ext uri="{BB962C8B-B14F-4D97-AF65-F5344CB8AC3E}">
        <p14:creationId xmlns:p14="http://schemas.microsoft.com/office/powerpoint/2010/main" val="56632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a:xfrm>
            <a:off x="1104293" y="1615037"/>
            <a:ext cx="8946541" cy="4195481"/>
          </a:xfrm>
        </p:spPr>
        <p:txBody>
          <a:bodyPr/>
          <a:lstStyle/>
          <a:p>
            <a:r>
              <a:rPr lang="en-US" i="1" dirty="0" smtClean="0"/>
              <a:t>“</a:t>
            </a:r>
            <a:r>
              <a:rPr lang="en-US" dirty="0"/>
              <a:t>This process involves five steps: (a) apply the Best Subsets procedure to </a:t>
            </a:r>
            <a:r>
              <a:rPr lang="en-US" b="1" dirty="0"/>
              <a:t>select the variables</a:t>
            </a:r>
            <a:r>
              <a:rPr lang="en-US" dirty="0"/>
              <a:t>; (b) build linear regression </a:t>
            </a:r>
            <a:r>
              <a:rPr lang="en-US" b="1" dirty="0"/>
              <a:t>models from the selected variables</a:t>
            </a:r>
            <a:r>
              <a:rPr lang="en-US" dirty="0"/>
              <a:t>; (c) conduct </a:t>
            </a:r>
            <a:r>
              <a:rPr lang="en-US" b="1" dirty="0"/>
              <a:t>diagnostics </a:t>
            </a:r>
            <a:r>
              <a:rPr lang="en-US" dirty="0"/>
              <a:t>to find if the residual errors are normally distributed; (d) apply Box-Cox transformation to fix the non-Gaussian residual problem found in the diagnosis; and (e) </a:t>
            </a:r>
            <a:r>
              <a:rPr lang="en-US" b="1" dirty="0"/>
              <a:t>restart the analysis </a:t>
            </a:r>
            <a:r>
              <a:rPr lang="en-US" dirty="0"/>
              <a:t>to build the final model. This is a typical process of building regression models that may apply to many applications where predictive modeling is the </a:t>
            </a:r>
            <a:r>
              <a:rPr lang="en-US" dirty="0" smtClean="0"/>
              <a:t>goal</a:t>
            </a:r>
            <a:r>
              <a:rPr lang="en-US" i="1" dirty="0" smtClean="0"/>
              <a:t>.”</a:t>
            </a:r>
          </a:p>
          <a:p>
            <a:endParaRPr lang="en-US" i="1" dirty="0" smtClean="0"/>
          </a:p>
          <a:p>
            <a:pPr marL="0" indent="0" algn="r">
              <a:buNone/>
            </a:pPr>
            <a:r>
              <a:rPr lang="en-US" b="1" dirty="0">
                <a:hlinkClick r:id="rId2" action="ppaction://hlinkfile"/>
              </a:rPr>
              <a:t>MULTIVARIATE REGRESSION MODELING FOR HOME VALUE ESTIMATES WITH EVALUATION USING MAXIMUM INFORMATION COEFFICIENT</a:t>
            </a:r>
            <a:r>
              <a:rPr lang="en-US" dirty="0"/>
              <a:t>  </a:t>
            </a:r>
            <a:endParaRPr lang="en-US" dirty="0" smtClean="0"/>
          </a:p>
          <a:p>
            <a:pPr marL="0" indent="0" algn="r">
              <a:buNone/>
            </a:pPr>
            <a:r>
              <a:rPr lang="en-US" i="1" dirty="0" err="1"/>
              <a:t>Gongzhu</a:t>
            </a:r>
            <a:r>
              <a:rPr lang="en-US" i="1" dirty="0"/>
              <a:t> Hu, Jinping Wang, and </a:t>
            </a:r>
            <a:r>
              <a:rPr lang="en-US" i="1" dirty="0" err="1"/>
              <a:t>Wenying</a:t>
            </a:r>
            <a:r>
              <a:rPr lang="en-US" i="1" dirty="0"/>
              <a:t> Feng</a:t>
            </a:r>
            <a:endParaRPr lang="en-US" i="1" dirty="0" smtClean="0"/>
          </a:p>
        </p:txBody>
      </p:sp>
    </p:spTree>
    <p:extLst>
      <p:ext uri="{BB962C8B-B14F-4D97-AF65-F5344CB8AC3E}">
        <p14:creationId xmlns:p14="http://schemas.microsoft.com/office/powerpoint/2010/main" val="1798157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3600" dirty="0"/>
              <a:t>We can proceed to experiment with models such as </a:t>
            </a:r>
            <a:r>
              <a:rPr lang="en-US" sz="3600" b="1" dirty="0"/>
              <a:t>Ridge Regression</a:t>
            </a:r>
            <a:r>
              <a:rPr lang="en-US" sz="3600" dirty="0"/>
              <a:t>, </a:t>
            </a:r>
            <a:r>
              <a:rPr lang="en-US" sz="3600" b="1" dirty="0"/>
              <a:t>LASSO </a:t>
            </a:r>
            <a:r>
              <a:rPr lang="en-US" sz="3600" dirty="0"/>
              <a:t>and </a:t>
            </a:r>
            <a:r>
              <a:rPr lang="en-US" sz="3600" b="1" dirty="0"/>
              <a:t>Elastic Net</a:t>
            </a:r>
            <a:r>
              <a:rPr lang="en-US" sz="3600" dirty="0"/>
              <a:t>. These estimators regularize by tweaking the coefficients of our model to prevent overfitting and reduce variance. Some bias will be introduced by default.</a:t>
            </a:r>
          </a:p>
          <a:p>
            <a:endParaRPr lang="en-US" dirty="0"/>
          </a:p>
        </p:txBody>
      </p:sp>
    </p:spTree>
    <p:extLst>
      <p:ext uri="{BB962C8B-B14F-4D97-AF65-F5344CB8AC3E}">
        <p14:creationId xmlns:p14="http://schemas.microsoft.com/office/powerpoint/2010/main" val="1239561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Regression, Ensemble and Stacking</a:t>
            </a:r>
            <a:br>
              <a:rPr lang="en-US" b="1" dirty="0"/>
            </a:br>
            <a:endParaRPr lang="en-US" dirty="0"/>
          </a:p>
        </p:txBody>
      </p:sp>
      <p:sp>
        <p:nvSpPr>
          <p:cNvPr id="3" name="Content Placeholder 2"/>
          <p:cNvSpPr>
            <a:spLocks noGrp="1"/>
          </p:cNvSpPr>
          <p:nvPr>
            <p:ph idx="1"/>
          </p:nvPr>
        </p:nvSpPr>
        <p:spPr/>
        <p:txBody>
          <a:bodyPr>
            <a:normAutofit/>
          </a:bodyPr>
          <a:lstStyle/>
          <a:p>
            <a:r>
              <a:rPr lang="en-US" dirty="0"/>
              <a:t>We continue to explore PCA and scaling on LASSO, Ridge Regression and Elastic Net, using the same procedures as with the previous models</a:t>
            </a:r>
            <a:r>
              <a:rPr lang="en-US" dirty="0" smtClean="0"/>
              <a:t>.</a:t>
            </a:r>
          </a:p>
          <a:p>
            <a:pPr lvl="1"/>
            <a:r>
              <a:rPr lang="en-US" dirty="0"/>
              <a:t>The effect is minimal as the model itself already regularize the </a:t>
            </a:r>
            <a:r>
              <a:rPr lang="en-US" dirty="0" smtClean="0"/>
              <a:t>dataset</a:t>
            </a:r>
          </a:p>
          <a:p>
            <a:r>
              <a:rPr lang="en-US" dirty="0"/>
              <a:t>Best performance model is Elastic Net, which combines the power of LASSO and Ridge Regression. RMSE == </a:t>
            </a:r>
            <a:r>
              <a:rPr lang="en-US" dirty="0" smtClean="0"/>
              <a:t>347195.12</a:t>
            </a:r>
          </a:p>
        </p:txBody>
      </p:sp>
    </p:spTree>
    <p:extLst>
      <p:ext uri="{BB962C8B-B14F-4D97-AF65-F5344CB8AC3E}">
        <p14:creationId xmlns:p14="http://schemas.microsoft.com/office/powerpoint/2010/main" val="326722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Regression, Ensemble and Stacking</a:t>
            </a:r>
            <a:br>
              <a:rPr lang="en-US" b="1" dirty="0"/>
            </a:br>
            <a:endParaRPr lang="en-US" dirty="0"/>
          </a:p>
        </p:txBody>
      </p:sp>
      <p:sp>
        <p:nvSpPr>
          <p:cNvPr id="3" name="Content Placeholder 2"/>
          <p:cNvSpPr>
            <a:spLocks noGrp="1"/>
          </p:cNvSpPr>
          <p:nvPr>
            <p:ph idx="1"/>
          </p:nvPr>
        </p:nvSpPr>
        <p:spPr/>
        <p:txBody>
          <a:bodyPr>
            <a:normAutofit/>
          </a:bodyPr>
          <a:lstStyle/>
          <a:p>
            <a:r>
              <a:rPr lang="en-US" dirty="0"/>
              <a:t>Manual </a:t>
            </a:r>
            <a:r>
              <a:rPr lang="en-US" dirty="0" err="1"/>
              <a:t>Ensemble:Using</a:t>
            </a:r>
            <a:r>
              <a:rPr lang="en-US" dirty="0"/>
              <a:t> Object Oriented Programming, </a:t>
            </a:r>
            <a:r>
              <a:rPr lang="en-US" dirty="0" err="1"/>
              <a:t>TransformerMixin</a:t>
            </a:r>
            <a:r>
              <a:rPr lang="en-US" dirty="0"/>
              <a:t> and Feature Union inheritance classes are created to aggregate the accuracy of all the model. </a:t>
            </a:r>
          </a:p>
          <a:p>
            <a:pPr lvl="1"/>
            <a:r>
              <a:rPr lang="en-US" dirty="0"/>
              <a:t>By creating my custom class, I can also optimize model hyper parameters or pipeline. It can helps to save and load from this pre-trained </a:t>
            </a:r>
            <a:r>
              <a:rPr lang="en-US" dirty="0" smtClean="0"/>
              <a:t>models</a:t>
            </a:r>
          </a:p>
          <a:p>
            <a:r>
              <a:rPr lang="en-US" dirty="0"/>
              <a:t>The Machine Learning Extension Library is also utilized to create a more sophisticated stacking of different regression models</a:t>
            </a:r>
          </a:p>
        </p:txBody>
      </p:sp>
    </p:spTree>
    <p:extLst>
      <p:ext uri="{BB962C8B-B14F-4D97-AF65-F5344CB8AC3E}">
        <p14:creationId xmlns:p14="http://schemas.microsoft.com/office/powerpoint/2010/main" val="1833234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Regression, Ensemble and Stacking</a:t>
            </a:r>
            <a:br>
              <a:rPr lang="en-US" b="1" dirty="0"/>
            </a:br>
            <a:endParaRPr lang="en-US" dirty="0"/>
          </a:p>
        </p:txBody>
      </p:sp>
      <p:sp>
        <p:nvSpPr>
          <p:cNvPr id="3" name="Content Placeholder 2"/>
          <p:cNvSpPr>
            <a:spLocks noGrp="1"/>
          </p:cNvSpPr>
          <p:nvPr>
            <p:ph idx="1"/>
          </p:nvPr>
        </p:nvSpPr>
        <p:spPr/>
        <p:txBody>
          <a:bodyPr>
            <a:normAutofit/>
          </a:bodyPr>
          <a:lstStyle/>
          <a:p>
            <a:r>
              <a:rPr lang="en-US" sz="3200" dirty="0"/>
              <a:t>The result is an improved performance in our testing prediction: We can therefore conclude that the issue of overfitting has been reduced</a:t>
            </a:r>
            <a:r>
              <a:rPr lang="en-US" sz="3200" dirty="0" smtClean="0"/>
              <a:t>.</a:t>
            </a:r>
          </a:p>
          <a:p>
            <a:pPr lvl="1"/>
            <a:r>
              <a:rPr lang="en-US" sz="2800" dirty="0" smtClean="0"/>
              <a:t>RMSE </a:t>
            </a:r>
            <a:r>
              <a:rPr lang="en-US" sz="2800" dirty="0"/>
              <a:t>Manual Ensemble == 348585.29</a:t>
            </a:r>
          </a:p>
          <a:p>
            <a:pPr lvl="1"/>
            <a:r>
              <a:rPr lang="en-US" sz="2800" dirty="0"/>
              <a:t>RMSE Stacking </a:t>
            </a:r>
            <a:r>
              <a:rPr lang="en-US" sz="2800" dirty="0" err="1"/>
              <a:t>Regressor</a:t>
            </a:r>
            <a:r>
              <a:rPr lang="en-US" sz="2800" dirty="0"/>
              <a:t> == 368604.82</a:t>
            </a:r>
          </a:p>
        </p:txBody>
      </p:sp>
    </p:spTree>
    <p:extLst>
      <p:ext uri="{BB962C8B-B14F-4D97-AF65-F5344CB8AC3E}">
        <p14:creationId xmlns:p14="http://schemas.microsoft.com/office/powerpoint/2010/main" val="196238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prediction</a:t>
            </a:r>
            <a:endParaRPr lang="en-US" dirty="0"/>
          </a:p>
        </p:txBody>
      </p:sp>
      <p:sp>
        <p:nvSpPr>
          <p:cNvPr id="3" name="Content Placeholder 2"/>
          <p:cNvSpPr>
            <a:spLocks noGrp="1"/>
          </p:cNvSpPr>
          <p:nvPr>
            <p:ph idx="1"/>
          </p:nvPr>
        </p:nvSpPr>
        <p:spPr/>
        <p:txBody>
          <a:bodyPr>
            <a:normAutofit lnSpcReduction="10000"/>
          </a:bodyPr>
          <a:lstStyle/>
          <a:p>
            <a:r>
              <a:rPr lang="en-US" dirty="0"/>
              <a:t>Attempting to predict closing prices of current properties on the market using models we created. The actual price is obtain from the Internet from </a:t>
            </a:r>
            <a:r>
              <a:rPr lang="en-US" dirty="0" smtClean="0"/>
              <a:t>websites such as </a:t>
            </a:r>
            <a:r>
              <a:rPr lang="en-US" dirty="0" err="1" smtClean="0"/>
              <a:t>realtor.com</a:t>
            </a:r>
            <a:r>
              <a:rPr lang="en-US" dirty="0" smtClean="0"/>
              <a:t>, </a:t>
            </a:r>
            <a:r>
              <a:rPr lang="en-US" dirty="0" err="1" smtClean="0"/>
              <a:t>zillow.com</a:t>
            </a:r>
            <a:r>
              <a:rPr lang="en-US" dirty="0" smtClean="0"/>
              <a:t>, etc... </a:t>
            </a:r>
          </a:p>
          <a:p>
            <a:r>
              <a:rPr lang="en-US" dirty="0"/>
              <a:t>Some models work better than others, Elastic Net seems to be the best performing one of all</a:t>
            </a:r>
          </a:p>
          <a:p>
            <a:r>
              <a:rPr lang="en-US" dirty="0"/>
              <a:t>Linear Regression, Ridge and Lasso follows each other really closely</a:t>
            </a:r>
          </a:p>
          <a:p>
            <a:r>
              <a:rPr lang="en-US" dirty="0"/>
              <a:t>Stacking Regression is more accurate for large real estate values</a:t>
            </a:r>
          </a:p>
          <a:p>
            <a:r>
              <a:rPr lang="en-US" dirty="0"/>
              <a:t>Although there are errors, they are within the RMSE range, so this is an positive sign to continue fine tuning our models</a:t>
            </a:r>
          </a:p>
          <a:p>
            <a:r>
              <a:rPr lang="en-US" dirty="0"/>
              <a:t>We did not include the most updated values, as well as accounting for the changes in time</a:t>
            </a:r>
          </a:p>
          <a:p>
            <a:r>
              <a:rPr lang="en-US" dirty="0"/>
              <a:t>A lot of the listings do not have information available on the </a:t>
            </a:r>
            <a:r>
              <a:rPr lang="en-US" dirty="0" smtClean="0"/>
              <a:t>Internet</a:t>
            </a:r>
            <a:endParaRPr lang="en-US" dirty="0"/>
          </a:p>
        </p:txBody>
      </p:sp>
    </p:spTree>
    <p:extLst>
      <p:ext uri="{BB962C8B-B14F-4D97-AF65-F5344CB8AC3E}">
        <p14:creationId xmlns:p14="http://schemas.microsoft.com/office/powerpoint/2010/main" val="740171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 </a:t>
            </a:r>
            <a:r>
              <a:rPr lang="en-US" dirty="0"/>
              <a:t>Extra exploration: XGB, Artificial Neural Network with </a:t>
            </a:r>
            <a:r>
              <a:rPr lang="en-US" dirty="0" err="1"/>
              <a:t>TensorFlow</a:t>
            </a:r>
            <a:r>
              <a:rPr lang="en-US" dirty="0"/>
              <a:t> </a:t>
            </a:r>
            <a:endParaRPr lang="en-US" dirty="0" smtClean="0"/>
          </a:p>
          <a:p>
            <a:pPr lvl="1"/>
            <a:r>
              <a:rPr lang="en-US" dirty="0" smtClean="0"/>
              <a:t>Does </a:t>
            </a:r>
            <a:r>
              <a:rPr lang="en-US" dirty="0"/>
              <a:t>not perform as well as our less complex regression models.  </a:t>
            </a:r>
          </a:p>
          <a:p>
            <a:pPr lvl="1"/>
            <a:r>
              <a:rPr lang="en-US" dirty="0" smtClean="0"/>
              <a:t>Perhaps </a:t>
            </a:r>
            <a:r>
              <a:rPr lang="en-US" dirty="0"/>
              <a:t>to run it on simplified models or only most useful features, maximizing the functional relationship  </a:t>
            </a:r>
          </a:p>
          <a:p>
            <a:pPr lvl="1"/>
            <a:r>
              <a:rPr lang="en-US" dirty="0" smtClean="0"/>
              <a:t>Fine </a:t>
            </a:r>
            <a:r>
              <a:rPr lang="en-US" dirty="0"/>
              <a:t>tune learning </a:t>
            </a:r>
            <a:r>
              <a:rPr lang="en-US" dirty="0" smtClean="0"/>
              <a:t>rates</a:t>
            </a:r>
          </a:p>
          <a:p>
            <a:pPr lvl="1"/>
            <a:endParaRPr lang="en-US" dirty="0"/>
          </a:p>
          <a:p>
            <a:pPr lvl="1"/>
            <a:endParaRPr lang="en-US" dirty="0" smtClean="0"/>
          </a:p>
          <a:p>
            <a:r>
              <a:rPr lang="en-US" dirty="0" smtClean="0"/>
              <a:t>Improve </a:t>
            </a:r>
            <a:r>
              <a:rPr lang="en-US" dirty="0"/>
              <a:t>models from Pickles, keep training</a:t>
            </a:r>
            <a:r>
              <a:rPr lang="en-US" dirty="0" smtClean="0"/>
              <a:t>.</a:t>
            </a:r>
          </a:p>
          <a:p>
            <a:r>
              <a:rPr lang="en-US" dirty="0" smtClean="0"/>
              <a:t>Better feature selection algorithm</a:t>
            </a:r>
            <a:endParaRPr lang="en-US" dirty="0"/>
          </a:p>
        </p:txBody>
      </p:sp>
    </p:spTree>
    <p:extLst>
      <p:ext uri="{BB962C8B-B14F-4D97-AF65-F5344CB8AC3E}">
        <p14:creationId xmlns:p14="http://schemas.microsoft.com/office/powerpoint/2010/main" val="1654641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a:t>Further feature engineering</a:t>
            </a:r>
          </a:p>
          <a:p>
            <a:r>
              <a:rPr lang="en-US" dirty="0"/>
              <a:t>Much more data is needed</a:t>
            </a:r>
          </a:p>
          <a:p>
            <a:r>
              <a:rPr lang="en-US" dirty="0"/>
              <a:t>Enhance model's performance by fine tuning stacking and ensemble</a:t>
            </a:r>
          </a:p>
          <a:p>
            <a:r>
              <a:rPr lang="en-US" dirty="0"/>
              <a:t>Explore boosting to reduce the overfitting issues of Random Forest </a:t>
            </a:r>
            <a:r>
              <a:rPr lang="en-US" dirty="0" err="1"/>
              <a:t>Regressor</a:t>
            </a:r>
            <a:r>
              <a:rPr lang="en-US" dirty="0"/>
              <a:t>, SVG, etc...</a:t>
            </a:r>
          </a:p>
          <a:p>
            <a:r>
              <a:rPr lang="en-US" dirty="0"/>
              <a:t>Explore PCA of only important features in Random Forest </a:t>
            </a:r>
            <a:r>
              <a:rPr lang="en-US" dirty="0" err="1"/>
              <a:t>Regressor</a:t>
            </a:r>
            <a:endParaRPr lang="en-US" dirty="0"/>
          </a:p>
          <a:p>
            <a:r>
              <a:rPr lang="en-US" dirty="0"/>
              <a:t>Hyper parameter tuning for Elastic </a:t>
            </a:r>
            <a:r>
              <a:rPr lang="en-US" dirty="0" smtClean="0"/>
              <a:t>Net</a:t>
            </a:r>
            <a:endParaRPr lang="en-US" dirty="0"/>
          </a:p>
        </p:txBody>
      </p:sp>
    </p:spTree>
    <p:extLst>
      <p:ext uri="{BB962C8B-B14F-4D97-AF65-F5344CB8AC3E}">
        <p14:creationId xmlns:p14="http://schemas.microsoft.com/office/powerpoint/2010/main" val="362483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Bibliography - Q&amp;A</a:t>
            </a:r>
            <a:endParaRPr lang="en-US" dirty="0"/>
          </a:p>
        </p:txBody>
      </p:sp>
      <p:sp>
        <p:nvSpPr>
          <p:cNvPr id="3" name="Content Placeholder 2"/>
          <p:cNvSpPr>
            <a:spLocks noGrp="1"/>
          </p:cNvSpPr>
          <p:nvPr>
            <p:ph idx="1"/>
          </p:nvPr>
        </p:nvSpPr>
        <p:spPr/>
        <p:txBody>
          <a:bodyPr/>
          <a:lstStyle/>
          <a:p>
            <a:r>
              <a:rPr lang="en-US" dirty="0"/>
              <a:t>Hu, G., Wang, J., &amp; Feng, W. (2013). Multivariate Regression Modeling for Home Value Estimates with Evaluation Using Maximum Information Coefficient. </a:t>
            </a:r>
            <a:r>
              <a:rPr lang="en-US" i="1" dirty="0"/>
              <a:t>Studies in Computational Intelligence</a:t>
            </a:r>
            <a:r>
              <a:rPr lang="en-US" dirty="0"/>
              <a:t>, 69-81. doi:10.1007/978-3-642-32172-6_6</a:t>
            </a:r>
          </a:p>
          <a:p>
            <a:r>
              <a:rPr lang="en-US" dirty="0" err="1"/>
              <a:t>Limsombunc</a:t>
            </a:r>
            <a:r>
              <a:rPr lang="en-US" dirty="0"/>
              <a:t>, V., </a:t>
            </a:r>
            <a:r>
              <a:rPr lang="en-US" dirty="0" err="1"/>
              <a:t>Gan</a:t>
            </a:r>
            <a:r>
              <a:rPr lang="en-US" dirty="0"/>
              <a:t>, C., &amp; Lee, M. (2004). House Price Prediction: Hedonic Price Model vs. Artificial Neural Network. </a:t>
            </a:r>
            <a:r>
              <a:rPr lang="en-US" i="1" dirty="0"/>
              <a:t>American Journal of Applied Sciences</a:t>
            </a:r>
            <a:r>
              <a:rPr lang="en-US" dirty="0"/>
              <a:t>, </a:t>
            </a:r>
            <a:r>
              <a:rPr lang="en-US" i="1" dirty="0"/>
              <a:t>1</a:t>
            </a:r>
            <a:r>
              <a:rPr lang="en-US" dirty="0"/>
              <a:t>(3), 193-201. doi:10.3844/ajassp.2004.193.201</a:t>
            </a:r>
          </a:p>
          <a:p>
            <a:r>
              <a:rPr lang="en-US" dirty="0" err="1"/>
              <a:t>Sarip</a:t>
            </a:r>
            <a:r>
              <a:rPr lang="en-US" dirty="0"/>
              <a:t>, A. G., Hafez, M. B., &amp; </a:t>
            </a:r>
            <a:r>
              <a:rPr lang="en-US" dirty="0" err="1"/>
              <a:t>Daud</a:t>
            </a:r>
            <a:r>
              <a:rPr lang="en-US" dirty="0"/>
              <a:t>, M. N. (</a:t>
            </a:r>
            <a:r>
              <a:rPr lang="en-US" dirty="0" err="1"/>
              <a:t>n.d.</a:t>
            </a:r>
            <a:r>
              <a:rPr lang="en-US" dirty="0"/>
              <a:t>). Application Of Fuzzy Regression Model For Real Estate Price Prediction. </a:t>
            </a:r>
            <a:r>
              <a:rPr lang="en-US" i="1" dirty="0"/>
              <a:t>Malaysian Journal of Computer Science (ISSN 0127-9084)</a:t>
            </a:r>
            <a:r>
              <a:rPr lang="en-US" dirty="0"/>
              <a:t>, </a:t>
            </a:r>
            <a:r>
              <a:rPr lang="en-US" i="1" dirty="0"/>
              <a:t>29</a:t>
            </a:r>
            <a:r>
              <a:rPr lang="en-US" dirty="0"/>
              <a:t>(1), 15-27. Retrieved from http://</a:t>
            </a:r>
            <a:r>
              <a:rPr lang="en-US" dirty="0" err="1"/>
              <a:t>mjcs.fsktm.um.edu.my</a:t>
            </a:r>
            <a:r>
              <a:rPr lang="en-US" dirty="0"/>
              <a:t>/</a:t>
            </a:r>
            <a:r>
              <a:rPr lang="en-US" dirty="0" err="1"/>
              <a:t>detail.asp?AID</a:t>
            </a:r>
            <a:r>
              <a:rPr lang="en-US" dirty="0"/>
              <a:t>=1588</a:t>
            </a:r>
          </a:p>
        </p:txBody>
      </p:sp>
    </p:spTree>
    <p:extLst>
      <p:ext uri="{BB962C8B-B14F-4D97-AF65-F5344CB8AC3E}">
        <p14:creationId xmlns:p14="http://schemas.microsoft.com/office/powerpoint/2010/main" val="83489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a:xfrm>
            <a:off x="1104293" y="1615037"/>
            <a:ext cx="8946541" cy="4195481"/>
          </a:xfrm>
        </p:spPr>
        <p:txBody>
          <a:bodyPr/>
          <a:lstStyle/>
          <a:p>
            <a:r>
              <a:rPr lang="en-US" i="1" dirty="0" smtClean="0"/>
              <a:t>“</a:t>
            </a:r>
            <a:r>
              <a:rPr lang="en-US" dirty="0"/>
              <a:t>Even though the hedonic price model has been widely recognized, issues such as </a:t>
            </a:r>
            <a:r>
              <a:rPr lang="en-US" b="1" dirty="0"/>
              <a:t>model specification procedures, multicollinearity, independent variable interactions, heteroscedasticity, non-linearity</a:t>
            </a:r>
            <a:r>
              <a:rPr lang="en-US" dirty="0"/>
              <a:t> and </a:t>
            </a:r>
            <a:r>
              <a:rPr lang="en-US" b="1" dirty="0"/>
              <a:t>outlier data points</a:t>
            </a:r>
            <a:r>
              <a:rPr lang="en-US" dirty="0"/>
              <a:t> can </a:t>
            </a:r>
            <a:r>
              <a:rPr lang="en-US" b="1" dirty="0"/>
              <a:t>seriously hinder the performance</a:t>
            </a:r>
            <a:r>
              <a:rPr lang="en-US" dirty="0"/>
              <a:t> of the hedonic price model in real estate valuations</a:t>
            </a:r>
            <a:r>
              <a:rPr lang="en-US" i="1" dirty="0" smtClean="0"/>
              <a:t>”</a:t>
            </a:r>
          </a:p>
          <a:p>
            <a:endParaRPr lang="en-US" i="1" dirty="0" smtClean="0"/>
          </a:p>
          <a:p>
            <a:pPr marL="0" indent="0" algn="r">
              <a:buNone/>
            </a:pPr>
            <a:r>
              <a:rPr lang="en-US" b="1" dirty="0">
                <a:hlinkClick r:id="rId2" action="ppaction://hlinkfile"/>
              </a:rPr>
              <a:t>HOUSE PRICE PREDICTION: HEDONIC PRICE MODEL VS. ARTIFICIAL NEURAL NETWORK </a:t>
            </a:r>
            <a:r>
              <a:rPr lang="en-US" dirty="0"/>
              <a:t>  </a:t>
            </a:r>
            <a:endParaRPr lang="en-US" dirty="0" smtClean="0"/>
          </a:p>
          <a:p>
            <a:pPr marL="0" indent="0" algn="r">
              <a:buNone/>
            </a:pPr>
            <a:r>
              <a:rPr lang="en-US" i="1" dirty="0"/>
              <a:t>Visit </a:t>
            </a:r>
            <a:r>
              <a:rPr lang="en-US" i="1" dirty="0" err="1"/>
              <a:t>Limsombunchai</a:t>
            </a:r>
            <a:r>
              <a:rPr lang="en-US" i="1" dirty="0"/>
              <a:t>, Christopher </a:t>
            </a:r>
            <a:r>
              <a:rPr lang="en-US" i="1" dirty="0" err="1"/>
              <a:t>Gan</a:t>
            </a:r>
            <a:r>
              <a:rPr lang="en-US" i="1" dirty="0"/>
              <a:t> and </a:t>
            </a:r>
            <a:r>
              <a:rPr lang="en-US" i="1" dirty="0" err="1"/>
              <a:t>Minsoo</a:t>
            </a:r>
            <a:r>
              <a:rPr lang="en-US" i="1" dirty="0"/>
              <a:t> Lee</a:t>
            </a:r>
            <a:endParaRPr lang="en-US" i="1" dirty="0" smtClean="0"/>
          </a:p>
        </p:txBody>
      </p:sp>
    </p:spTree>
    <p:extLst>
      <p:ext uri="{BB962C8B-B14F-4D97-AF65-F5344CB8AC3E}">
        <p14:creationId xmlns:p14="http://schemas.microsoft.com/office/powerpoint/2010/main" val="28056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THOUGHT PROCESS</a:t>
            </a:r>
            <a:endParaRPr lang="en-US" dirty="0"/>
          </a:p>
        </p:txBody>
      </p:sp>
      <p:sp>
        <p:nvSpPr>
          <p:cNvPr id="3" name="Content Placeholder 2"/>
          <p:cNvSpPr>
            <a:spLocks noGrp="1"/>
          </p:cNvSpPr>
          <p:nvPr>
            <p:ph idx="1"/>
          </p:nvPr>
        </p:nvSpPr>
        <p:spPr/>
        <p:txBody>
          <a:bodyPr/>
          <a:lstStyle/>
          <a:p>
            <a:r>
              <a:rPr lang="en-US" dirty="0"/>
              <a:t>S</a:t>
            </a:r>
            <a:r>
              <a:rPr lang="en-US" dirty="0" smtClean="0"/>
              <a:t>ome </a:t>
            </a:r>
            <a:r>
              <a:rPr lang="en-US" dirty="0"/>
              <a:t>of the proven methods to real estate price predictions are hedonic pricing model, Artificial Neural Networks and Fuzzy Regression</a:t>
            </a:r>
            <a:r>
              <a:rPr lang="en-US" dirty="0" smtClean="0"/>
              <a:t>.</a:t>
            </a:r>
          </a:p>
          <a:p>
            <a:r>
              <a:rPr lang="en-US" dirty="0"/>
              <a:t>Challenges to model accuracy and performance include: Overfitting of trained data, </a:t>
            </a:r>
            <a:r>
              <a:rPr lang="en-US" dirty="0" err="1"/>
              <a:t>heterogenous</a:t>
            </a:r>
            <a:r>
              <a:rPr lang="en-US" dirty="0"/>
              <a:t> weights of all variables as well as multicollinearity and outlier data points</a:t>
            </a:r>
          </a:p>
          <a:p>
            <a:r>
              <a:rPr lang="en-US" dirty="0"/>
              <a:t>In this project, I will attempt to build a predictive model by reducing factors into meaningful features that hold maximum information, while reducing the issue of overfitting and over-complex models</a:t>
            </a:r>
            <a:r>
              <a:rPr lang="en-US" dirty="0" smtClean="0"/>
              <a:t>.</a:t>
            </a:r>
          </a:p>
          <a:p>
            <a:r>
              <a:rPr lang="en-US" dirty="0" smtClean="0"/>
              <a:t>Selecting </a:t>
            </a:r>
            <a:r>
              <a:rPr lang="en-US" dirty="0"/>
              <a:t>features, simplifying coefficients and reducing </a:t>
            </a:r>
            <a:r>
              <a:rPr lang="en-US" dirty="0" smtClean="0"/>
              <a:t>noise</a:t>
            </a:r>
            <a:r>
              <a:rPr lang="en-US" b="1" dirty="0" smtClean="0"/>
              <a:t> </a:t>
            </a:r>
            <a:r>
              <a:rPr lang="en-US" dirty="0"/>
              <a:t>are critical. Models should also be consistently retrained and reevaluated to study the different effects on accuracy. </a:t>
            </a:r>
            <a:endParaRPr lang="en-US" dirty="0"/>
          </a:p>
        </p:txBody>
      </p:sp>
    </p:spTree>
    <p:extLst>
      <p:ext uri="{BB962C8B-B14F-4D97-AF65-F5344CB8AC3E}">
        <p14:creationId xmlns:p14="http://schemas.microsoft.com/office/powerpoint/2010/main" val="5362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PROBLEM</a:t>
            </a:r>
            <a:endParaRPr lang="en-US" dirty="0"/>
          </a:p>
        </p:txBody>
      </p:sp>
      <p:sp>
        <p:nvSpPr>
          <p:cNvPr id="3" name="Content Placeholder 2"/>
          <p:cNvSpPr>
            <a:spLocks noGrp="1"/>
          </p:cNvSpPr>
          <p:nvPr>
            <p:ph idx="1"/>
          </p:nvPr>
        </p:nvSpPr>
        <p:spPr/>
        <p:txBody>
          <a:bodyPr>
            <a:normAutofit/>
          </a:bodyPr>
          <a:lstStyle/>
          <a:p>
            <a:r>
              <a:rPr lang="en-US" sz="3600" dirty="0"/>
              <a:t>Context: A local Vermont/New Hampshire real estate firm is looking into modeling closed prices for houses.</a:t>
            </a:r>
          </a:p>
          <a:p>
            <a:r>
              <a:rPr lang="en-US" sz="3600" dirty="0" smtClean="0"/>
              <a:t>Question: CAN YOU PREDICT CLOSED PRICE OF A PROPERTY USING THEIR LISTING FEATURES </a:t>
            </a:r>
            <a:endParaRPr lang="en-US" sz="3600" dirty="0"/>
          </a:p>
        </p:txBody>
      </p:sp>
    </p:spTree>
    <p:extLst>
      <p:ext uri="{BB962C8B-B14F-4D97-AF65-F5344CB8AC3E}">
        <p14:creationId xmlns:p14="http://schemas.microsoft.com/office/powerpoint/2010/main" val="1702781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3" name="Content Placeholder 2"/>
          <p:cNvSpPr>
            <a:spLocks noGrp="1"/>
          </p:cNvSpPr>
          <p:nvPr>
            <p:ph idx="1"/>
          </p:nvPr>
        </p:nvSpPr>
        <p:spPr/>
        <p:txBody>
          <a:bodyPr/>
          <a:lstStyle/>
          <a:p>
            <a:r>
              <a:rPr lang="en-US" sz="3200" dirty="0" smtClean="0"/>
              <a:t>Train model</a:t>
            </a:r>
          </a:p>
          <a:p>
            <a:r>
              <a:rPr lang="en-US" sz="3200" dirty="0" smtClean="0"/>
              <a:t>Try different parameters, preprocessing and transformation (dimensionality reduction), inverse transformation</a:t>
            </a:r>
          </a:p>
          <a:p>
            <a:r>
              <a:rPr lang="en-US" sz="3200" dirty="0" smtClean="0"/>
              <a:t>Repeat until best model found; create ensemble</a:t>
            </a:r>
          </a:p>
          <a:p>
            <a:r>
              <a:rPr lang="en-US" sz="3200" dirty="0" smtClean="0"/>
              <a:t>Fine tune on testing accuracy</a:t>
            </a:r>
          </a:p>
          <a:p>
            <a:endParaRPr lang="en-US" dirty="0" smtClean="0"/>
          </a:p>
          <a:p>
            <a:endParaRPr lang="en-US" dirty="0"/>
          </a:p>
        </p:txBody>
      </p:sp>
    </p:spTree>
    <p:extLst>
      <p:ext uri="{BB962C8B-B14F-4D97-AF65-F5344CB8AC3E}">
        <p14:creationId xmlns:p14="http://schemas.microsoft.com/office/powerpoint/2010/main" val="60281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OBTAINING DATA</a:t>
            </a:r>
            <a:endParaRPr lang="en-US" dirty="0"/>
          </a:p>
        </p:txBody>
      </p:sp>
      <p:sp>
        <p:nvSpPr>
          <p:cNvPr id="3" name="Content Placeholder 2"/>
          <p:cNvSpPr>
            <a:spLocks noGrp="1"/>
          </p:cNvSpPr>
          <p:nvPr>
            <p:ph idx="1"/>
          </p:nvPr>
        </p:nvSpPr>
        <p:spPr/>
        <p:txBody>
          <a:bodyPr/>
          <a:lstStyle/>
          <a:p>
            <a:r>
              <a:rPr lang="en-US" dirty="0" smtClean="0"/>
              <a:t>Data was obtained from </a:t>
            </a:r>
            <a:r>
              <a:rPr lang="en-US" dirty="0" err="1" smtClean="0"/>
              <a:t>Kaggle.com</a:t>
            </a:r>
            <a:endParaRPr lang="en-US" dirty="0" smtClean="0"/>
          </a:p>
          <a:p>
            <a:r>
              <a:rPr lang="en-US" dirty="0" smtClean="0"/>
              <a:t>This </a:t>
            </a:r>
            <a:r>
              <a:rPr lang="en-US" dirty="0"/>
              <a:t>dataset contains features of houses in three towns in Vermont, which make up a sizable chunk of the real estate firm's business</a:t>
            </a:r>
            <a:r>
              <a:rPr lang="en-US" dirty="0" smtClean="0"/>
              <a:t>.</a:t>
            </a:r>
          </a:p>
          <a:p>
            <a:r>
              <a:rPr lang="en-US" dirty="0" err="1" smtClean="0"/>
              <a:t>MLS.com</a:t>
            </a:r>
            <a:r>
              <a:rPr lang="en-US" dirty="0"/>
              <a:t> is the real estate information platform that is publicly available. Features were exported from an MLS web platform. </a:t>
            </a:r>
            <a:r>
              <a:rPr lang="en-US" dirty="0" smtClean="0"/>
              <a:t>(Perhaps </a:t>
            </a:r>
            <a:r>
              <a:rPr lang="en-US" dirty="0" err="1" smtClean="0"/>
              <a:t>webscraping</a:t>
            </a:r>
            <a:r>
              <a:rPr lang="en-US" dirty="0" smtClean="0"/>
              <a:t>)</a:t>
            </a:r>
            <a:endParaRPr lang="en-US" dirty="0"/>
          </a:p>
        </p:txBody>
      </p:sp>
    </p:spTree>
    <p:extLst>
      <p:ext uri="{BB962C8B-B14F-4D97-AF65-F5344CB8AC3E}">
        <p14:creationId xmlns:p14="http://schemas.microsoft.com/office/powerpoint/2010/main" val="8432966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147</TotalTime>
  <Words>1538</Words>
  <Application>Microsoft Macintosh PowerPoint</Application>
  <PresentationFormat>Widescreen</PresentationFormat>
  <Paragraphs>183</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Calibri</vt:lpstr>
      <vt:lpstr>Century Gothic</vt:lpstr>
      <vt:lpstr>Courier New</vt:lpstr>
      <vt:lpstr>Mangal</vt:lpstr>
      <vt:lpstr>Wingdings 3</vt:lpstr>
      <vt:lpstr>Arial</vt:lpstr>
      <vt:lpstr>Ion</vt:lpstr>
      <vt:lpstr>MULTIVARIATE REGRESSION ON REAL ESTATE PRICE PREDICTION</vt:lpstr>
      <vt:lpstr>OBJECTIVE</vt:lpstr>
      <vt:lpstr>LITERATURE REVIEW</vt:lpstr>
      <vt:lpstr>LITERATURE REVIEW</vt:lpstr>
      <vt:lpstr>LITERATURE REVIEW</vt:lpstr>
      <vt:lpstr>INITIAL THOUGHT PROCESS</vt:lpstr>
      <vt:lpstr>IDENTIFY PROBLEM</vt:lpstr>
      <vt:lpstr>WORKFLOW</vt:lpstr>
      <vt:lpstr>STEP 2: OBTAINING DATA</vt:lpstr>
      <vt:lpstr>STEP 3: UNDERSTANDING THE DATA</vt:lpstr>
      <vt:lpstr>STEP 3: UNDERSTANDING THE DATA</vt:lpstr>
      <vt:lpstr>STEP 3: UNDERSTANDING THE DATA</vt:lpstr>
      <vt:lpstr>STEP 4: PREPARING THE DATA</vt:lpstr>
      <vt:lpstr>STEP 5: VISUALIZATION</vt:lpstr>
      <vt:lpstr>STEP 5: VISUALIZATION</vt:lpstr>
      <vt:lpstr>STEP 5: VISUALIZATION</vt:lpstr>
      <vt:lpstr>STEP 5: VISUALIZATION</vt:lpstr>
      <vt:lpstr>STEP 5: VISUALIZATION</vt:lpstr>
      <vt:lpstr>STEP 5: VISUALIZATION</vt:lpstr>
      <vt:lpstr>Simple Linear Regression </vt:lpstr>
      <vt:lpstr>Continue to clean up data set, Feature Engineering</vt:lpstr>
      <vt:lpstr>Further EDA</vt:lpstr>
      <vt:lpstr>Further EDA</vt:lpstr>
      <vt:lpstr>Further EDA</vt:lpstr>
      <vt:lpstr>Further EDA</vt:lpstr>
      <vt:lpstr>Further EDA</vt:lpstr>
      <vt:lpstr>Further EDA</vt:lpstr>
      <vt:lpstr>Further EDA</vt:lpstr>
      <vt:lpstr>Dimensional Reduction  Data Normalization</vt:lpstr>
      <vt:lpstr>Proposal</vt:lpstr>
      <vt:lpstr>Random Forest Regressor</vt:lpstr>
      <vt:lpstr>Random Forest Regressor</vt:lpstr>
      <vt:lpstr>Overfitting complex models</vt:lpstr>
      <vt:lpstr>Support Vector Regressor</vt:lpstr>
      <vt:lpstr>Overfitting complex models</vt:lpstr>
      <vt:lpstr>PowerPoint Presentation</vt:lpstr>
      <vt:lpstr>Results</vt:lpstr>
      <vt:lpstr>Regularization</vt:lpstr>
      <vt:lpstr>Regularization</vt:lpstr>
      <vt:lpstr>PowerPoint Presentation</vt:lpstr>
      <vt:lpstr>Regression, Ensemble and Stacking </vt:lpstr>
      <vt:lpstr>Regression, Ensemble and Stacking </vt:lpstr>
      <vt:lpstr>Regression, Ensemble and Stacking </vt:lpstr>
      <vt:lpstr>Real time prediction</vt:lpstr>
      <vt:lpstr>Next steps</vt:lpstr>
      <vt:lpstr>Next steps</vt:lpstr>
      <vt:lpstr>Bibliography - Q&amp;A</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dc:title>
  <dc:creator>Phuong, Minh</dc:creator>
  <cp:lastModifiedBy>Phuong, Minh</cp:lastModifiedBy>
  <cp:revision>14</cp:revision>
  <cp:lastPrinted>2017-11-15T23:43:33Z</cp:lastPrinted>
  <dcterms:created xsi:type="dcterms:W3CDTF">2017-10-23T19:23:45Z</dcterms:created>
  <dcterms:modified xsi:type="dcterms:W3CDTF">2017-11-20T20:31:09Z</dcterms:modified>
</cp:coreProperties>
</file>