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6D4"/>
    <a:srgbClr val="0000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4A6C-A757-4A91-A1F3-34DC2C67B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8686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4D2E7-85A8-4D80-AB17-D27D16437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551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0524201-8BEA-425A-AC9B-B272824B2BA9}"/>
              </a:ext>
            </a:extLst>
          </p:cNvPr>
          <p:cNvSpPr txBox="1">
            <a:spLocks/>
          </p:cNvSpPr>
          <p:nvPr userDrawn="1"/>
        </p:nvSpPr>
        <p:spPr>
          <a:xfrm>
            <a:off x="0" y="10515"/>
            <a:ext cx="12192000" cy="672662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91846-E802-490C-996A-B4F4C3ED8F83}"/>
              </a:ext>
            </a:extLst>
          </p:cNvPr>
          <p:cNvSpPr txBox="1"/>
          <p:nvPr userDrawn="1"/>
        </p:nvSpPr>
        <p:spPr>
          <a:xfrm>
            <a:off x="10888717" y="116013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OVNE</a:t>
            </a:r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E019CF-0FE9-44D6-955C-DBDC42C4B275}"/>
              </a:ext>
            </a:extLst>
          </p:cNvPr>
          <p:cNvSpPr txBox="1"/>
          <p:nvPr userDrawn="1"/>
        </p:nvSpPr>
        <p:spPr>
          <a:xfrm>
            <a:off x="0" y="116013"/>
            <a:ext cx="384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data science in python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5465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A17B-6C59-4092-8CAE-4C514FB1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D5B47-25B0-4DD4-8890-326A56E3F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2F93B-7C6A-470E-8F05-9C8E4CC1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7B64-CADB-4FB5-8954-293169D131D9}" type="datetimeFigureOut">
              <a:rPr lang="vi-VN" smtClean="0"/>
              <a:t>04/05/2023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F7687-5D4E-4234-99DC-FE41979F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89691-17ED-4A05-8AB1-B0819C1F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C203-5290-4035-8E20-2C362DDF82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124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745EA-36DA-4D65-8C7B-A0DD0E758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CCFCA-386B-4BEA-B299-7F66776F4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D7E0A-F790-45FB-B9CA-743A9FD6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7B64-CADB-4FB5-8954-293169D131D9}" type="datetimeFigureOut">
              <a:rPr lang="vi-VN" smtClean="0"/>
              <a:t>04/05/2023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F505-3D1A-4B23-8E5B-1003A85A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61876-67A8-4E8E-8410-EA91A297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C203-5290-4035-8E20-2C362DDF82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1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7AF12CE-C7EE-4279-8762-A2C8D61712A7}"/>
              </a:ext>
            </a:extLst>
          </p:cNvPr>
          <p:cNvSpPr txBox="1">
            <a:spLocks/>
          </p:cNvSpPr>
          <p:nvPr userDrawn="1"/>
        </p:nvSpPr>
        <p:spPr>
          <a:xfrm>
            <a:off x="0" y="10515"/>
            <a:ext cx="12192000" cy="672662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BD687-05AD-4BE2-8DE8-49187EBA07BB}"/>
              </a:ext>
            </a:extLst>
          </p:cNvPr>
          <p:cNvSpPr txBox="1"/>
          <p:nvPr userDrawn="1"/>
        </p:nvSpPr>
        <p:spPr>
          <a:xfrm>
            <a:off x="11030034" y="132273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OVNE</a:t>
            </a:r>
            <a:endParaRPr lang="vi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EFB3F-6DE2-0B20-FC2B-3B50D86F4E47}"/>
              </a:ext>
            </a:extLst>
          </p:cNvPr>
          <p:cNvSpPr txBox="1"/>
          <p:nvPr userDrawn="1"/>
        </p:nvSpPr>
        <p:spPr>
          <a:xfrm>
            <a:off x="0" y="116013"/>
            <a:ext cx="384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data science in python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3180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9FDE-332C-42B5-8549-F8DFF822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C8D1E-27ED-45C9-8B50-F14B1353D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A55B7-D52A-43A1-8ADF-0BF955A4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7B64-CADB-4FB5-8954-293169D131D9}" type="datetimeFigureOut">
              <a:rPr lang="vi-VN" smtClean="0"/>
              <a:t>04/05/2023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1CFDB-8D4B-4855-8301-2D05D170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11706-B7FD-457E-B4D0-FBE68BBD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C203-5290-4035-8E20-2C362DDF82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512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647B-5E0F-48C3-BA75-8DDD4023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D2016-3A20-419C-90DA-D18FE7890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35E0E-3755-4324-A740-DD84307C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7995F-98BD-440D-AA32-C19BE3D6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7B64-CADB-4FB5-8954-293169D131D9}" type="datetimeFigureOut">
              <a:rPr lang="vi-VN" smtClean="0"/>
              <a:t>04/05/2023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0B20F-33AB-496C-86CC-86EAEC52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3D5D2-7977-426E-B330-A0952029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C203-5290-4035-8E20-2C362DDF82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386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52C8-75E6-4461-A6A7-216E6BBB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CF10-BC04-42C0-B786-1D2F9E5B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ADFF7-2C5E-4473-A0DE-0D812BFD1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06F6B-85C9-4BD1-890B-22C952095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E835E-BD35-40C2-9A23-BE4408C49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CF9DD-E493-4AEC-8CDC-612D5620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7B64-CADB-4FB5-8954-293169D131D9}" type="datetimeFigureOut">
              <a:rPr lang="vi-VN" smtClean="0"/>
              <a:t>04/05/2023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0AF77-F919-4C15-8ACA-12BCED29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179F1-B1EB-46FE-B8DB-A2FA4382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C203-5290-4035-8E20-2C362DDF82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14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E13C-9EF2-41DE-B3C6-68F80F91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0602F-6F41-41E4-BF59-6098F243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7B64-CADB-4FB5-8954-293169D131D9}" type="datetimeFigureOut">
              <a:rPr lang="vi-VN" smtClean="0"/>
              <a:t>04/05/2023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D1DF4-98A3-43D9-9022-1FAE108D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87CB6-4B78-4B33-BE2B-421FBA51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C203-5290-4035-8E20-2C362DDF82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157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CE86B-0DF0-4CD6-A100-6D353A6F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7B64-CADB-4FB5-8954-293169D131D9}" type="datetimeFigureOut">
              <a:rPr lang="vi-VN" smtClean="0"/>
              <a:t>04/05/2023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50DE4-C274-4DC7-8ACD-826F204B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85B93-4B5F-4874-B64D-BB14A82D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C203-5290-4035-8E20-2C362DDF82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195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2555-3942-42DD-BB25-F6118A52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F85B-B302-4294-A85C-4CA03FA03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5EBE3-13A1-41DF-9F83-8BD1B313F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3DB9-A786-460D-9B20-D667C59A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7B64-CADB-4FB5-8954-293169D131D9}" type="datetimeFigureOut">
              <a:rPr lang="vi-VN" smtClean="0"/>
              <a:t>04/05/2023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36DBB-82ED-4489-8A1F-D22A28F0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77BFE-B0F9-42C6-A711-4C976163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C203-5290-4035-8E20-2C362DDF82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4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CA5D-BFB2-46E3-AB5D-D57C54AA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254C3-617D-4AD6-96E8-DF069ED68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FAEA3-112E-4806-B6E0-18AF9FBB7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996AB-4EB8-4487-B761-82D251F5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7B64-CADB-4FB5-8954-293169D131D9}" type="datetimeFigureOut">
              <a:rPr lang="vi-VN" smtClean="0"/>
              <a:t>04/05/2023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BD485-7BD9-47DC-AF2C-A0FCE966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9FC1F-4F60-42B1-96B8-F3A3A0C6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C203-5290-4035-8E20-2C362DDF82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961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0541F-86D3-426D-AE3A-CC3DA0EC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755A-10E7-480E-B673-7AE4BF36E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EDA47-C2E8-4744-85E8-7AF3A6BFC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A7B64-CADB-4FB5-8954-293169D131D9}" type="datetimeFigureOut">
              <a:rPr lang="vi-VN" smtClean="0"/>
              <a:t>04/05/2023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284C8-DDAE-45DE-8EE0-81B11268F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E916A-8A5D-4785-8F45-77656310F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7C203-5290-4035-8E20-2C362DDF82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751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C456D9-B213-181E-7B88-3B41BD3C7059}"/>
              </a:ext>
            </a:extLst>
          </p:cNvPr>
          <p:cNvSpPr txBox="1"/>
          <p:nvPr/>
        </p:nvSpPr>
        <p:spPr>
          <a:xfrm>
            <a:off x="2953627" y="1538304"/>
            <a:ext cx="6284734" cy="646331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b="1" dirty="0"/>
              <a:t>DATA SCIENCE IN 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B49475-DD47-B8AD-9A3B-E766903DA097}"/>
              </a:ext>
            </a:extLst>
          </p:cNvPr>
          <p:cNvSpPr txBox="1"/>
          <p:nvPr/>
        </p:nvSpPr>
        <p:spPr>
          <a:xfrm>
            <a:off x="3446228" y="2584298"/>
            <a:ext cx="5299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INTRODUCTION TO MATPLOTLIB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3257FE-2073-A689-BF19-88335DA9EDA1}"/>
              </a:ext>
            </a:extLst>
          </p:cNvPr>
          <p:cNvSpPr txBox="1"/>
          <p:nvPr/>
        </p:nvSpPr>
        <p:spPr>
          <a:xfrm>
            <a:off x="4086469" y="5392230"/>
            <a:ext cx="4019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Dr. TRUONG BA TAI</a:t>
            </a:r>
          </a:p>
          <a:p>
            <a:pPr algn="ctr"/>
            <a:r>
              <a:rPr lang="en-US" b="1" dirty="0"/>
              <a:t>Data Scientist in Multiscale Modelling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5485C8-B9F1-B7C0-4AF0-70198F18A97E}"/>
              </a:ext>
            </a:extLst>
          </p:cNvPr>
          <p:cNvCxnSpPr/>
          <p:nvPr/>
        </p:nvCxnSpPr>
        <p:spPr>
          <a:xfrm>
            <a:off x="3936992" y="3207908"/>
            <a:ext cx="4318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D3FCD47-CCD3-FC55-9E97-71047222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800" y="3482337"/>
            <a:ext cx="1635465" cy="1635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CE523-5E3D-E8AB-A5A9-3E0A881E0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469" y="3482337"/>
            <a:ext cx="1624797" cy="162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1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8EE86-39A2-A929-ADA7-D75E5C6CF190}"/>
              </a:ext>
            </a:extLst>
          </p:cNvPr>
          <p:cNvSpPr txBox="1"/>
          <p:nvPr/>
        </p:nvSpPr>
        <p:spPr>
          <a:xfrm>
            <a:off x="3471097" y="852723"/>
            <a:ext cx="5111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BASIC PLOTS IN DATA ANALYSIS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ACBC535-C624-63BA-F8ED-137ADFA8B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07" y="1729749"/>
            <a:ext cx="1822560" cy="144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083FA7-44EA-1925-F2FE-10B8AA245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097" y="1664641"/>
            <a:ext cx="1648275" cy="1556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B0068B-F8C0-97C5-5BDF-E914DABAD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14" y="4281521"/>
            <a:ext cx="1755344" cy="1755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3B2914-FEAB-3B02-967C-8833FDFCB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636" y="4262106"/>
            <a:ext cx="1855942" cy="1855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1AB495-AF89-DC46-2A71-AE2D9CA64A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8972" y="4285702"/>
            <a:ext cx="1855942" cy="1855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FCD67B-3914-8672-D3B9-99125CCC56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2933" y="4281521"/>
            <a:ext cx="2438961" cy="18830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243E3E-F4CC-B651-7A86-0BB4FEBA82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552831"/>
            <a:ext cx="2083215" cy="1656397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70547E6-C8D5-0420-FB16-2E2C20EF5A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3" t="9198" r="6823"/>
          <a:stretch/>
        </p:blipFill>
        <p:spPr bwMode="auto">
          <a:xfrm>
            <a:off x="9133587" y="1696091"/>
            <a:ext cx="1906835" cy="151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4E0CCD-C33F-C964-5D32-C85736483B99}"/>
              </a:ext>
            </a:extLst>
          </p:cNvPr>
          <p:cNvSpPr txBox="1"/>
          <p:nvPr/>
        </p:nvSpPr>
        <p:spPr>
          <a:xfrm>
            <a:off x="1084514" y="3209228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B11F1-035A-C67C-035C-8D154A99F3EA}"/>
              </a:ext>
            </a:extLst>
          </p:cNvPr>
          <p:cNvSpPr txBox="1"/>
          <p:nvPr/>
        </p:nvSpPr>
        <p:spPr>
          <a:xfrm>
            <a:off x="3862385" y="3175668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Pie 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A1C926-2D65-927B-6F17-8305405CC866}"/>
              </a:ext>
            </a:extLst>
          </p:cNvPr>
          <p:cNvSpPr txBox="1"/>
          <p:nvPr/>
        </p:nvSpPr>
        <p:spPr>
          <a:xfrm>
            <a:off x="6596296" y="3175668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Bar graph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D45BC-1791-45E3-6E3B-9D85B4D92C2C}"/>
              </a:ext>
            </a:extLst>
          </p:cNvPr>
          <p:cNvSpPr txBox="1"/>
          <p:nvPr/>
        </p:nvSpPr>
        <p:spPr>
          <a:xfrm>
            <a:off x="9656139" y="3175668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Histogram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ED5D8-8FB3-0D02-AEA2-73C4A8747DCD}"/>
              </a:ext>
            </a:extLst>
          </p:cNvPr>
          <p:cNvSpPr txBox="1"/>
          <p:nvPr/>
        </p:nvSpPr>
        <p:spPr>
          <a:xfrm>
            <a:off x="1084514" y="6118048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Scatter plot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58292-9F0E-12C5-80EE-38C45568B184}"/>
              </a:ext>
            </a:extLst>
          </p:cNvPr>
          <p:cNvSpPr txBox="1"/>
          <p:nvPr/>
        </p:nvSpPr>
        <p:spPr>
          <a:xfrm>
            <a:off x="3862385" y="6142801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Box plot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BA8A67-07A1-650C-88DE-40D381238E77}"/>
              </a:ext>
            </a:extLst>
          </p:cNvPr>
          <p:cNvSpPr txBox="1"/>
          <p:nvPr/>
        </p:nvSpPr>
        <p:spPr>
          <a:xfrm>
            <a:off x="9697818" y="6141644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Swarm plot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3A9EA3-F6C9-56C9-4471-FC50CDB0054D}"/>
              </a:ext>
            </a:extLst>
          </p:cNvPr>
          <p:cNvSpPr txBox="1"/>
          <p:nvPr/>
        </p:nvSpPr>
        <p:spPr>
          <a:xfrm>
            <a:off x="6742833" y="6101534"/>
            <a:ext cx="1236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Violin plot</a:t>
            </a:r>
          </a:p>
        </p:txBody>
      </p:sp>
    </p:spTree>
    <p:extLst>
      <p:ext uri="{BB962C8B-B14F-4D97-AF65-F5344CB8AC3E}">
        <p14:creationId xmlns:p14="http://schemas.microsoft.com/office/powerpoint/2010/main" val="292063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658D32-189A-4E17-5E6A-67413DD4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3" y="1915054"/>
            <a:ext cx="4234828" cy="335968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3A3B00DC-6494-C315-CA2A-547A1406D7D2}"/>
              </a:ext>
            </a:extLst>
          </p:cNvPr>
          <p:cNvSpPr/>
          <p:nvPr/>
        </p:nvSpPr>
        <p:spPr>
          <a:xfrm rot="19558590">
            <a:off x="3158067" y="3594894"/>
            <a:ext cx="1415520" cy="7231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13750-2863-A2F3-4A23-B52274F42406}"/>
              </a:ext>
            </a:extLst>
          </p:cNvPr>
          <p:cNvSpPr txBox="1"/>
          <p:nvPr/>
        </p:nvSpPr>
        <p:spPr>
          <a:xfrm>
            <a:off x="7033683" y="1307336"/>
            <a:ext cx="4523317" cy="4062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r>
              <a:rPr lang="en-US" sz="1200" dirty="0"/>
              <a:t>x = </a:t>
            </a:r>
            <a:r>
              <a:rPr lang="en-US" sz="1200" dirty="0" err="1"/>
              <a:t>np.array</a:t>
            </a:r>
            <a:r>
              <a:rPr lang="en-US" sz="1200" dirty="0"/>
              <a:t>([80, 85, 90, 95, 100, 105, 110, 115, 120, 125])</a:t>
            </a:r>
          </a:p>
          <a:p>
            <a:r>
              <a:rPr lang="en-US" sz="1200" dirty="0"/>
              <a:t>y = </a:t>
            </a:r>
            <a:r>
              <a:rPr lang="en-US" sz="1200" dirty="0" err="1"/>
              <a:t>np.array</a:t>
            </a:r>
            <a:r>
              <a:rPr lang="en-US" sz="1200" dirty="0"/>
              <a:t>([240, 250, 260, 270, 280, 290, 300, 310, 320, 330])</a:t>
            </a:r>
          </a:p>
          <a:p>
            <a:endParaRPr lang="en-US" dirty="0"/>
          </a:p>
          <a:p>
            <a:r>
              <a:rPr lang="en-US" dirty="0" err="1"/>
              <a:t>plt.title</a:t>
            </a:r>
            <a:r>
              <a:rPr lang="en-US" dirty="0"/>
              <a:t>("Sports Watch Data")</a:t>
            </a:r>
          </a:p>
          <a:p>
            <a:r>
              <a:rPr lang="en-US" dirty="0" err="1"/>
              <a:t>plt.xlabel</a:t>
            </a:r>
            <a:r>
              <a:rPr lang="en-US" dirty="0"/>
              <a:t>("Average Pulse")</a:t>
            </a:r>
          </a:p>
          <a:p>
            <a:r>
              <a:rPr lang="en-US" dirty="0" err="1"/>
              <a:t>plt.ylabel</a:t>
            </a:r>
            <a:r>
              <a:rPr lang="en-US" dirty="0"/>
              <a:t>("Calorie Burnage")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(x, y, "o:r")</a:t>
            </a:r>
          </a:p>
          <a:p>
            <a:endParaRPr lang="en-US" dirty="0"/>
          </a:p>
          <a:p>
            <a:r>
              <a:rPr lang="en-US" dirty="0" err="1"/>
              <a:t>plt.grid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4E91C-4311-4A32-1FF2-9CB062809AE6}"/>
              </a:ext>
            </a:extLst>
          </p:cNvPr>
          <p:cNvSpPr txBox="1"/>
          <p:nvPr/>
        </p:nvSpPr>
        <p:spPr>
          <a:xfrm>
            <a:off x="3627638" y="5746704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plt.xlabel</a:t>
            </a:r>
            <a:r>
              <a:rPr lang="en-US" dirty="0"/>
              <a:t> (“”)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5E306-8D84-262C-B8D2-D3ECD165F408}"/>
              </a:ext>
            </a:extLst>
          </p:cNvPr>
          <p:cNvSpPr txBox="1"/>
          <p:nvPr/>
        </p:nvSpPr>
        <p:spPr>
          <a:xfrm>
            <a:off x="205630" y="333866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plt.ylabel</a:t>
            </a:r>
            <a:r>
              <a:rPr lang="en-US" dirty="0"/>
              <a:t> (“”)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1F0D9-B512-F853-87D1-CF3FD06E6F07}"/>
              </a:ext>
            </a:extLst>
          </p:cNvPr>
          <p:cNvSpPr txBox="1"/>
          <p:nvPr/>
        </p:nvSpPr>
        <p:spPr>
          <a:xfrm>
            <a:off x="3726223" y="98932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plt.title</a:t>
            </a:r>
            <a:r>
              <a:rPr lang="en-US" dirty="0"/>
              <a:t> (“”)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FA368E-3339-3F9B-9740-E8FD8B608853}"/>
              </a:ext>
            </a:extLst>
          </p:cNvPr>
          <p:cNvCxnSpPr>
            <a:stCxn id="2" idx="0"/>
          </p:cNvCxnSpPr>
          <p:nvPr/>
        </p:nvCxnSpPr>
        <p:spPr>
          <a:xfrm flipV="1">
            <a:off x="4198627" y="1358656"/>
            <a:ext cx="0" cy="55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7AB916-BC2E-1BD2-EF48-1C52C66AE150}"/>
              </a:ext>
            </a:extLst>
          </p:cNvPr>
          <p:cNvCxnSpPr>
            <a:stCxn id="2" idx="1"/>
          </p:cNvCxnSpPr>
          <p:nvPr/>
        </p:nvCxnSpPr>
        <p:spPr>
          <a:xfrm flipH="1">
            <a:off x="1642533" y="3594894"/>
            <a:ext cx="438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DE5144-016D-F957-6E6E-4FA50787D715}"/>
              </a:ext>
            </a:extLst>
          </p:cNvPr>
          <p:cNvCxnSpPr/>
          <p:nvPr/>
        </p:nvCxnSpPr>
        <p:spPr>
          <a:xfrm>
            <a:off x="4301067" y="5308600"/>
            <a:ext cx="0" cy="43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006C84-EAC0-1FB0-90F7-53FA26079FF9}"/>
              </a:ext>
            </a:extLst>
          </p:cNvPr>
          <p:cNvCxnSpPr/>
          <p:nvPr/>
        </p:nvCxnSpPr>
        <p:spPr>
          <a:xfrm flipH="1" flipV="1">
            <a:off x="2081213" y="1915054"/>
            <a:ext cx="1415520" cy="62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F64889-01C0-EF47-0AA5-89F6956EAD41}"/>
              </a:ext>
            </a:extLst>
          </p:cNvPr>
          <p:cNvSpPr txBox="1"/>
          <p:nvPr/>
        </p:nvSpPr>
        <p:spPr>
          <a:xfrm>
            <a:off x="1418463" y="163685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50E400-97BE-004E-ECA6-B8765D3173F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722392" y="4352459"/>
            <a:ext cx="1556838" cy="77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B6086E-A1B6-0A79-4D86-6B84422EFC5E}"/>
              </a:ext>
            </a:extLst>
          </p:cNvPr>
          <p:cNvSpPr txBox="1"/>
          <p:nvPr/>
        </p:nvSpPr>
        <p:spPr>
          <a:xfrm>
            <a:off x="172560" y="5161636"/>
            <a:ext cx="340349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Maker: *, ●, ◊,…</a:t>
            </a:r>
          </a:p>
          <a:p>
            <a:r>
              <a:rPr lang="en-US" dirty="0"/>
              <a:t>Line style: solid line, dotted line…</a:t>
            </a:r>
          </a:p>
          <a:p>
            <a:r>
              <a:rPr lang="en-US" dirty="0"/>
              <a:t>Color: red, blue, green,..</a:t>
            </a:r>
          </a:p>
          <a:p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9D37999-5048-97BD-A1EC-5740567E848B}"/>
              </a:ext>
            </a:extLst>
          </p:cNvPr>
          <p:cNvSpPr/>
          <p:nvPr/>
        </p:nvSpPr>
        <p:spPr>
          <a:xfrm>
            <a:off x="6666848" y="4859867"/>
            <a:ext cx="1960685" cy="70273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09F81A-F747-2453-9BFC-4639CAC08D4C}"/>
              </a:ext>
            </a:extLst>
          </p:cNvPr>
          <p:cNvSpPr txBox="1"/>
          <p:nvPr/>
        </p:nvSpPr>
        <p:spPr>
          <a:xfrm>
            <a:off x="6775743" y="5578452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For showing plots</a:t>
            </a:r>
          </a:p>
          <a:p>
            <a:r>
              <a:rPr lang="en-US" b="1" dirty="0">
                <a:solidFill>
                  <a:srgbClr val="FF0000"/>
                </a:solidFill>
              </a:rPr>
              <a:t>Should added at final line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248123-33A9-1742-7771-222D9E77D9B8}"/>
              </a:ext>
            </a:extLst>
          </p:cNvPr>
          <p:cNvSpPr txBox="1"/>
          <p:nvPr/>
        </p:nvSpPr>
        <p:spPr>
          <a:xfrm>
            <a:off x="172560" y="787152"/>
            <a:ext cx="200728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plt.grid</a:t>
            </a:r>
            <a:r>
              <a:rPr lang="en-US" dirty="0"/>
              <a:t> (axis = “x”)</a:t>
            </a:r>
          </a:p>
          <a:p>
            <a:r>
              <a:rPr lang="en-US" dirty="0" err="1"/>
              <a:t>plt.grid</a:t>
            </a:r>
            <a:r>
              <a:rPr lang="en-US" dirty="0"/>
              <a:t> (axis = “y”)</a:t>
            </a:r>
          </a:p>
          <a:p>
            <a:r>
              <a:rPr lang="en-US" dirty="0" err="1"/>
              <a:t>plt.grid</a:t>
            </a:r>
            <a:r>
              <a:rPr lang="en-US" dirty="0"/>
              <a:t> ()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9A6883-DF34-8A5C-B8CC-7226B72F0030}"/>
              </a:ext>
            </a:extLst>
          </p:cNvPr>
          <p:cNvSpPr/>
          <p:nvPr/>
        </p:nvSpPr>
        <p:spPr>
          <a:xfrm>
            <a:off x="8276166" y="3805175"/>
            <a:ext cx="702733" cy="53399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5" grpId="0"/>
      <p:bldP spid="7" grpId="0"/>
      <p:bldP spid="8" grpId="0"/>
      <p:bldP spid="17" grpId="0"/>
      <p:bldP spid="21" grpId="0" animBg="1"/>
      <p:bldP spid="23" grpId="0" animBg="1"/>
      <p:bldP spid="24" grpId="0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15B158-BB7E-67B7-B9D3-B82A96D2C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89" b="12963"/>
          <a:stretch/>
        </p:blipFill>
        <p:spPr>
          <a:xfrm>
            <a:off x="2794000" y="2006601"/>
            <a:ext cx="6096000" cy="3344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343195-C6B3-620C-2C89-1FE76C8B4FA9}"/>
              </a:ext>
            </a:extLst>
          </p:cNvPr>
          <p:cNvSpPr txBox="1"/>
          <p:nvPr/>
        </p:nvSpPr>
        <p:spPr>
          <a:xfrm>
            <a:off x="457200" y="1180868"/>
            <a:ext cx="4937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Some common makers in matplotlib</a:t>
            </a:r>
          </a:p>
        </p:txBody>
      </p:sp>
    </p:spTree>
    <p:extLst>
      <p:ext uri="{BB962C8B-B14F-4D97-AF65-F5344CB8AC3E}">
        <p14:creationId xmlns:p14="http://schemas.microsoft.com/office/powerpoint/2010/main" val="370929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F2C12C9-8A32-428B-C201-BE385219CAB1}"/>
              </a:ext>
            </a:extLst>
          </p:cNvPr>
          <p:cNvSpPr txBox="1"/>
          <p:nvPr/>
        </p:nvSpPr>
        <p:spPr>
          <a:xfrm>
            <a:off x="665049" y="1233900"/>
            <a:ext cx="403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Some line styles in matplotlib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339490-B933-25E7-2C4F-56E074BF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244"/>
          <a:stretch/>
        </p:blipFill>
        <p:spPr>
          <a:xfrm>
            <a:off x="2236420" y="1996449"/>
            <a:ext cx="997847" cy="21708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E5CA9F-4903-5AFD-5DDB-E4FBD7848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292" b="60051"/>
          <a:stretch/>
        </p:blipFill>
        <p:spPr>
          <a:xfrm>
            <a:off x="5766859" y="2543438"/>
            <a:ext cx="5036608" cy="10768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9CBC0D-3B08-06AC-4EA3-93ADA27A5F09}"/>
              </a:ext>
            </a:extLst>
          </p:cNvPr>
          <p:cNvSpPr txBox="1"/>
          <p:nvPr/>
        </p:nvSpPr>
        <p:spPr>
          <a:xfrm>
            <a:off x="6270028" y="1464733"/>
            <a:ext cx="4286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Some basic colors in matplotlib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4A91B86-31B0-C077-8F0D-48FAD34C3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077" y="4767538"/>
            <a:ext cx="4596782" cy="1713124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F1F72160-DCE5-5350-8DB7-1739D910F87C}"/>
              </a:ext>
            </a:extLst>
          </p:cNvPr>
          <p:cNvSpPr/>
          <p:nvPr/>
        </p:nvSpPr>
        <p:spPr>
          <a:xfrm>
            <a:off x="3234267" y="5063067"/>
            <a:ext cx="2726266" cy="135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26537D-E82F-AEFD-A9BC-ADA9FC8EE5D6}"/>
              </a:ext>
            </a:extLst>
          </p:cNvPr>
          <p:cNvSpPr txBox="1"/>
          <p:nvPr/>
        </p:nvSpPr>
        <p:spPr>
          <a:xfrm>
            <a:off x="6632886" y="4333233"/>
            <a:ext cx="4596781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70C0"/>
                </a:solidFill>
              </a:rPr>
              <a:t>plt.plot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x,y</a:t>
            </a:r>
            <a:r>
              <a:rPr lang="en-US" dirty="0">
                <a:solidFill>
                  <a:srgbClr val="0070C0"/>
                </a:solidFill>
              </a:rPr>
              <a:t>, maker = “o”)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70C0"/>
                </a:solidFill>
              </a:rPr>
              <a:t>plt.plot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x,y</a:t>
            </a:r>
            <a:r>
              <a:rPr lang="en-US" dirty="0">
                <a:solidFill>
                  <a:srgbClr val="0070C0"/>
                </a:solidFill>
              </a:rPr>
              <a:t>, maker = “o”, </a:t>
            </a:r>
            <a:r>
              <a:rPr lang="en-US" dirty="0" err="1">
                <a:solidFill>
                  <a:srgbClr val="0070C0"/>
                </a:solidFill>
              </a:rPr>
              <a:t>ms</a:t>
            </a:r>
            <a:r>
              <a:rPr lang="en-US" dirty="0">
                <a:solidFill>
                  <a:srgbClr val="0070C0"/>
                </a:solidFill>
              </a:rPr>
              <a:t> = 30)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B050"/>
                </a:solidFill>
              </a:rPr>
              <a:t>plt.plot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x,y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linestyle</a:t>
            </a:r>
            <a:r>
              <a:rPr lang="en-US" dirty="0">
                <a:solidFill>
                  <a:srgbClr val="00B050"/>
                </a:solidFill>
              </a:rPr>
              <a:t> = “dotted”)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B050"/>
                </a:solidFill>
              </a:rPr>
              <a:t>plt.plot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x,y</a:t>
            </a:r>
            <a:r>
              <a:rPr lang="en-US" dirty="0">
                <a:solidFill>
                  <a:srgbClr val="00B050"/>
                </a:solidFill>
              </a:rPr>
              <a:t>, ls = “:”)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, c = “r”)</a:t>
            </a:r>
          </a:p>
        </p:txBody>
      </p:sp>
    </p:spTree>
    <p:extLst>
      <p:ext uri="{BB962C8B-B14F-4D97-AF65-F5344CB8AC3E}">
        <p14:creationId xmlns:p14="http://schemas.microsoft.com/office/powerpoint/2010/main" val="118428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BBB2A50-6A9B-EA26-CD80-E12D2460B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45" y="3826933"/>
            <a:ext cx="3455764" cy="27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E70382-BA87-301E-0394-4FD6295EA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45" y="817758"/>
            <a:ext cx="10937172" cy="28348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B3CC33-F9EA-FFD6-2946-CE21AFDEB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863" y="3826933"/>
            <a:ext cx="3584069" cy="28434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A4FBDE-19C0-1CB1-3C6D-B2D5B6DDB43E}"/>
              </a:ext>
            </a:extLst>
          </p:cNvPr>
          <p:cNvSpPr txBox="1"/>
          <p:nvPr/>
        </p:nvSpPr>
        <p:spPr>
          <a:xfrm>
            <a:off x="4773084" y="4234934"/>
            <a:ext cx="2059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plt.plot</a:t>
            </a:r>
            <a:r>
              <a:rPr lang="en-US" dirty="0">
                <a:solidFill>
                  <a:srgbClr val="00B050"/>
                </a:solidFill>
              </a:rPr>
              <a:t>(x, </a:t>
            </a:r>
            <a:r>
              <a:rPr lang="en-US" dirty="0" err="1">
                <a:solidFill>
                  <a:srgbClr val="00B050"/>
                </a:solidFill>
              </a:rPr>
              <a:t>y,"</a:t>
            </a:r>
            <a:r>
              <a:rPr lang="en-US" dirty="0" err="1"/>
              <a:t>h</a:t>
            </a:r>
            <a:r>
              <a:rPr lang="en-US" dirty="0">
                <a:solidFill>
                  <a:srgbClr val="00B050"/>
                </a:solidFill>
              </a:rPr>
              <a:t>--r")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C0D44D7-FD18-CDED-BF84-E0003CBF0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13" y="3843865"/>
            <a:ext cx="3537304" cy="280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67A944-1C34-ACF3-9BB3-D97C72F773AE}"/>
              </a:ext>
            </a:extLst>
          </p:cNvPr>
          <p:cNvSpPr txBox="1"/>
          <p:nvPr/>
        </p:nvSpPr>
        <p:spPr>
          <a:xfrm>
            <a:off x="8357153" y="4234934"/>
            <a:ext cx="2059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plt.plot</a:t>
            </a:r>
            <a:r>
              <a:rPr lang="en-US" dirty="0">
                <a:solidFill>
                  <a:srgbClr val="00B050"/>
                </a:solidFill>
              </a:rPr>
              <a:t>(x, y,“</a:t>
            </a:r>
            <a:r>
              <a:rPr lang="en-US" dirty="0"/>
              <a:t>+</a:t>
            </a:r>
            <a:r>
              <a:rPr lang="en-US" dirty="0">
                <a:solidFill>
                  <a:srgbClr val="00B050"/>
                </a:solidFill>
              </a:rPr>
              <a:t>--r")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B36CA-A2FE-DA6D-7315-5B600910ABF1}"/>
              </a:ext>
            </a:extLst>
          </p:cNvPr>
          <p:cNvSpPr txBox="1"/>
          <p:nvPr/>
        </p:nvSpPr>
        <p:spPr>
          <a:xfrm>
            <a:off x="931374" y="4158734"/>
            <a:ext cx="2059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plt.plot</a:t>
            </a:r>
            <a:r>
              <a:rPr lang="en-US" dirty="0">
                <a:solidFill>
                  <a:srgbClr val="00B050"/>
                </a:solidFill>
              </a:rPr>
              <a:t>(x, </a:t>
            </a:r>
            <a:r>
              <a:rPr lang="en-US" dirty="0" err="1">
                <a:solidFill>
                  <a:srgbClr val="00B050"/>
                </a:solidFill>
              </a:rPr>
              <a:t>y,“</a:t>
            </a:r>
            <a:r>
              <a:rPr lang="en-US" dirty="0" err="1"/>
              <a:t>v</a:t>
            </a:r>
            <a:r>
              <a:rPr lang="en-US" dirty="0">
                <a:solidFill>
                  <a:srgbClr val="00B050"/>
                </a:solidFill>
              </a:rPr>
              <a:t>--r")</a:t>
            </a:r>
          </a:p>
        </p:txBody>
      </p:sp>
    </p:spTree>
    <p:extLst>
      <p:ext uri="{BB962C8B-B14F-4D97-AF65-F5344CB8AC3E}">
        <p14:creationId xmlns:p14="http://schemas.microsoft.com/office/powerpoint/2010/main" val="322153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173FE-3E0B-4F4E-5AE7-1CD0C337394C}"/>
              </a:ext>
            </a:extLst>
          </p:cNvPr>
          <p:cNvSpPr txBox="1"/>
          <p:nvPr/>
        </p:nvSpPr>
        <p:spPr>
          <a:xfrm>
            <a:off x="3115354" y="3005786"/>
            <a:ext cx="5788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  <a:latin typeface="Algerian" panose="04020705040A02060702" pitchFamily="82" charset="0"/>
              </a:rPr>
              <a:t>THANK YOU VERY MUCH</a:t>
            </a:r>
          </a:p>
        </p:txBody>
      </p:sp>
    </p:spTree>
    <p:extLst>
      <p:ext uri="{BB962C8B-B14F-4D97-AF65-F5344CB8AC3E}">
        <p14:creationId xmlns:p14="http://schemas.microsoft.com/office/powerpoint/2010/main" val="136651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science" id="{9A000ABB-51AF-43F0-90B1-6F1F52A98272}" vid="{7C090A6C-5807-4258-A69C-05B8EF3003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datascience</Template>
  <TotalTime>0</TotalTime>
  <Words>332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Algerian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taib.truong@gmail.com</dc:creator>
  <cp:lastModifiedBy>taib.truong@gmail.com</cp:lastModifiedBy>
  <cp:revision>44</cp:revision>
  <dcterms:created xsi:type="dcterms:W3CDTF">2023-01-06T00:55:35Z</dcterms:created>
  <dcterms:modified xsi:type="dcterms:W3CDTF">2023-05-04T09:44:17Z</dcterms:modified>
</cp:coreProperties>
</file>