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7" r:id="rId2"/>
    <p:sldId id="278" r:id="rId3"/>
    <p:sldId id="261" r:id="rId4"/>
    <p:sldId id="264" r:id="rId5"/>
    <p:sldId id="288" r:id="rId6"/>
    <p:sldId id="289" r:id="rId7"/>
    <p:sldId id="290" r:id="rId8"/>
    <p:sldId id="291" r:id="rId9"/>
    <p:sldId id="292" r:id="rId10"/>
  </p:sldIdLst>
  <p:sldSz cx="9144000" cy="5143500" type="screen16x9"/>
  <p:notesSz cx="6858000" cy="9144000"/>
  <p:embeddedFontLst>
    <p:embeddedFont>
      <p:font typeface="Hind" panose="020B0604020202020204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09F32B-0D28-44CB-AE27-E2D0476B2907}">
  <a:tblStyle styleId="{6709F32B-0D28-44CB-AE27-E2D0476B290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15910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859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287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102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636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019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299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165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33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53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Shape 50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56" name="Shape 56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224148" y="1706950"/>
            <a:ext cx="2977800" cy="321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6" name="Shape 66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72" name="Shape 72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8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3194800" y="1676800"/>
            <a:ext cx="2024100" cy="3248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8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3" name="Shape 83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89" name="Shape 89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mall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2" y="4"/>
            <a:ext cx="1209178" cy="2774602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0" y="2232486"/>
            <a:ext cx="874633" cy="2911267"/>
            <a:chOff x="3" y="2750304"/>
            <a:chExt cx="722479" cy="2404814"/>
          </a:xfrm>
        </p:grpSpPr>
        <p:sp>
          <p:nvSpPr>
            <p:cNvPr id="130" name="Shape 130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ig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7" name="Shape 137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Shape 142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5400000">
            <a:off x="-262151" y="1526812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rot="-5400000" flipH="1">
            <a:off x="-358954" y="3663588"/>
            <a:ext cx="1838400" cy="1120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>
            <a:off x="-199051" y="1206481"/>
            <a:ext cx="1018799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 rot="-5400000" flipH="1">
            <a:off x="472233" y="3024660"/>
            <a:ext cx="1271999" cy="7751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92942" y="995689"/>
            <a:ext cx="63650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3200" b="1">
                <a:solidFill>
                  <a:schemeClr val="bg1"/>
                </a:solidFill>
                <a:latin typeface="+mn-lt"/>
              </a:rPr>
              <a:t>XÂY DỰNG HỆ THỐNG QUẢN LÝ PHÁT TRIỂN PHẦN MỀM THEO PHƯƠNG PHÁP AGILE</a:t>
            </a:r>
            <a:endParaRPr lang="en-US" sz="3200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Shape 166"/>
          <p:cNvSpPr txBox="1">
            <a:spLocks/>
          </p:cNvSpPr>
          <p:nvPr/>
        </p:nvSpPr>
        <p:spPr>
          <a:xfrm>
            <a:off x="3737006" y="3280087"/>
            <a:ext cx="3821082" cy="10561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smtClean="0">
                <a:latin typeface="+mj-lt"/>
              </a:rPr>
              <a:t>Phạm Hồng Cang	  15110014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smtClean="0">
                <a:latin typeface="+mj-lt"/>
              </a:rPr>
              <a:t>Lê Minh Chương	  15110020</a:t>
            </a:r>
            <a:endParaRPr lang="en" sz="180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3076725" y="896773"/>
            <a:ext cx="4596701" cy="357858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3269080" y="1086811"/>
            <a:ext cx="4212000" cy="2689499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body" idx="4294967295"/>
          </p:nvPr>
        </p:nvSpPr>
        <p:spPr>
          <a:xfrm>
            <a:off x="436980" y="688949"/>
            <a:ext cx="2447400" cy="17464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 b="1" smtClean="0">
                <a:latin typeface="+mj-lt"/>
              </a:rPr>
              <a:t>GIỚI THIỆU CHUNG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smtClean="0">
                <a:latin typeface="+mj-lt"/>
              </a:rPr>
              <a:t>Hệ thống hỗ trợ đội ngũ phát triển phần mềm quản lý các story, task, backlog, sprint, release, version theo phương pháp phát triển phần mềm Agile</a:t>
            </a:r>
            <a:endParaRPr lang="en" sz="1400" smtClean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081" y="1086811"/>
            <a:ext cx="4212000" cy="26922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067087" y="712824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mtClean="0">
                <a:latin typeface="+mj-lt"/>
              </a:rPr>
              <a:t>NỘI DUNG</a:t>
            </a:r>
            <a:endParaRPr lang="en">
              <a:latin typeface="+mj-lt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18564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B0F0"/>
              </a:buClr>
            </a:pPr>
            <a:r>
              <a:rPr lang="en" sz="2700" smtClean="0">
                <a:solidFill>
                  <a:schemeClr val="bg1"/>
                </a:solidFill>
                <a:latin typeface="+mj-lt"/>
              </a:rPr>
              <a:t>Mục tiêu</a:t>
            </a:r>
            <a:endParaRPr lang="en" sz="2700">
              <a:solidFill>
                <a:schemeClr val="bg1"/>
              </a:solidFill>
              <a:latin typeface="+mj-lt"/>
            </a:endParaRPr>
          </a:p>
          <a:p>
            <a:pPr marL="457200" lvl="0" indent="-228600" rtl="0">
              <a:spcBef>
                <a:spcPts val="0"/>
              </a:spcBef>
              <a:buClr>
                <a:srgbClr val="00B0F0"/>
              </a:buClr>
            </a:pPr>
            <a:r>
              <a:rPr lang="en" sz="2700" smtClean="0">
                <a:solidFill>
                  <a:schemeClr val="bg1"/>
                </a:solidFill>
                <a:latin typeface="+mj-lt"/>
              </a:rPr>
              <a:t>Nội dung thực hiện</a:t>
            </a:r>
            <a:endParaRPr lang="en" sz="2700">
              <a:solidFill>
                <a:schemeClr val="bg1"/>
              </a:solidFill>
              <a:latin typeface="+mj-lt"/>
            </a:endParaRPr>
          </a:p>
          <a:p>
            <a:pPr marL="457200" lvl="0" indent="-228600" rtl="0">
              <a:spcBef>
                <a:spcPts val="0"/>
              </a:spcBef>
              <a:buClr>
                <a:srgbClr val="00B0F0"/>
              </a:buClr>
            </a:pPr>
            <a:r>
              <a:rPr lang="en" sz="2700" smtClean="0">
                <a:solidFill>
                  <a:schemeClr val="bg1"/>
                </a:solidFill>
                <a:latin typeface="+mj-lt"/>
              </a:rPr>
              <a:t>Khối lượng công việc đã thực hiện</a:t>
            </a:r>
          </a:p>
          <a:p>
            <a:pPr marL="457200" lvl="0" indent="-228600" rtl="0">
              <a:spcBef>
                <a:spcPts val="0"/>
              </a:spcBef>
              <a:buClr>
                <a:srgbClr val="00B0F0"/>
              </a:buClr>
            </a:pPr>
            <a:r>
              <a:rPr lang="en" sz="2700" smtClean="0">
                <a:solidFill>
                  <a:schemeClr val="bg1"/>
                </a:solidFill>
                <a:latin typeface="+mj-lt"/>
              </a:rPr>
              <a:t>Khó khăn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67099" y="419931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>
                <a:latin typeface="+mj-lt"/>
              </a:rPr>
              <a:t>MỤC TIÊU</a:t>
            </a:r>
            <a:endParaRPr lang="en">
              <a:latin typeface="+mj-lt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067099" y="1333900"/>
            <a:ext cx="6048076" cy="317380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buClr>
                <a:srgbClr val="00B0F0"/>
              </a:buClr>
              <a:buSzPct val="110000"/>
            </a:pPr>
            <a:r>
              <a:rPr lang="en" sz="1800" smtClean="0">
                <a:latin typeface="+mj-lt"/>
              </a:rPr>
              <a:t>Tìm hiểu đặc điểm, các tính năng, cách thức hoạt động của hệ thống</a:t>
            </a:r>
            <a:endParaRPr lang="en" sz="1800">
              <a:latin typeface="+mj-lt"/>
            </a:endParaRPr>
          </a:p>
          <a:p>
            <a:pPr marL="171450" lvl="0" indent="-171450">
              <a:buClr>
                <a:srgbClr val="00B0F0"/>
              </a:buClr>
              <a:buSzPct val="110000"/>
            </a:pPr>
            <a:r>
              <a:rPr lang="en" sz="1800" smtClean="0">
                <a:latin typeface="+mj-lt"/>
              </a:rPr>
              <a:t>Tìm hiểu công nghệ MERN để áp dụng vào xây dựng hệ thống theo đúng yêu cầu nghiệp vụ </a:t>
            </a:r>
            <a:r>
              <a:rPr lang="en-US" sz="1800">
                <a:latin typeface="+mj-lt"/>
              </a:rPr>
              <a:t>và đáp ứng đúng yêu cầu của người dùng.</a:t>
            </a:r>
          </a:p>
          <a:p>
            <a:pPr marL="171450" lvl="0" indent="-171450">
              <a:buClr>
                <a:srgbClr val="00B0F0"/>
              </a:buClr>
              <a:buSzPct val="110000"/>
            </a:pPr>
            <a:r>
              <a:rPr lang="en-US" sz="1800">
                <a:latin typeface="+mj-lt"/>
              </a:rPr>
              <a:t>Tối ưu hóa hệ thống để xử lý nhanh các công việc, thực hiện realtime.</a:t>
            </a:r>
          </a:p>
          <a:p>
            <a:pPr marL="171450" lvl="0" indent="-171450">
              <a:buClr>
                <a:srgbClr val="00B0F0"/>
              </a:buClr>
              <a:buSzPct val="110000"/>
            </a:pPr>
            <a:r>
              <a:rPr lang="en-US" sz="1800">
                <a:latin typeface="+mj-lt"/>
              </a:rPr>
              <a:t>Nâng cao tinh thần tự học, khả năng tìm kiếm, thu thập thông tin kiến thức và tự đánh giá, khắc phục được những ưu nhược điểm của sản phẩm.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067087" y="712824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mtClean="0">
                <a:latin typeface="+mj-lt"/>
              </a:rPr>
              <a:t>NỘI DUNG THỰC HIỆN</a:t>
            </a:r>
            <a:endParaRPr lang="en">
              <a:latin typeface="+mj-lt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067087" y="1443376"/>
            <a:ext cx="5972100" cy="324292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Clr>
                <a:srgbClr val="00B0F0"/>
              </a:buClr>
              <a:buNone/>
            </a:pPr>
            <a:r>
              <a:rPr lang="en" sz="1800" smtClean="0">
                <a:solidFill>
                  <a:schemeClr val="bg1"/>
                </a:solidFill>
                <a:latin typeface="+mj-lt"/>
              </a:rPr>
              <a:t>Các chức năng trong hệ thống</a:t>
            </a:r>
          </a:p>
          <a:p>
            <a:pPr marL="457200" lvl="0" indent="-228600" rtl="0">
              <a:spcBef>
                <a:spcPts val="0"/>
              </a:spcBef>
              <a:buClr>
                <a:srgbClr val="00B0F0"/>
              </a:buClr>
            </a:pPr>
            <a:r>
              <a:rPr lang="en" sz="1800" smtClean="0">
                <a:solidFill>
                  <a:schemeClr val="bg1"/>
                </a:solidFill>
                <a:latin typeface="+mj-lt"/>
              </a:rPr>
              <a:t>Quản lý thông tin dự án</a:t>
            </a:r>
          </a:p>
          <a:p>
            <a:pPr marL="457200" lvl="0" indent="-228600" rtl="0">
              <a:spcBef>
                <a:spcPts val="0"/>
              </a:spcBef>
              <a:buClr>
                <a:srgbClr val="00B0F0"/>
              </a:buClr>
            </a:pPr>
            <a:r>
              <a:rPr lang="en" sz="1800" smtClean="0">
                <a:solidFill>
                  <a:schemeClr val="bg1"/>
                </a:solidFill>
                <a:latin typeface="+mj-lt"/>
              </a:rPr>
              <a:t>Quản lý thông tin users &amp; group</a:t>
            </a:r>
          </a:p>
          <a:p>
            <a:pPr marL="457200" lvl="0" indent="-228600" rtl="0">
              <a:spcBef>
                <a:spcPts val="0"/>
              </a:spcBef>
              <a:buClr>
                <a:srgbClr val="00B0F0"/>
              </a:buClr>
            </a:pPr>
            <a:r>
              <a:rPr lang="en" sz="1800" smtClean="0">
                <a:solidFill>
                  <a:schemeClr val="bg1"/>
                </a:solidFill>
                <a:latin typeface="+mj-lt"/>
              </a:rPr>
              <a:t>Quản lý issue</a:t>
            </a:r>
          </a:p>
          <a:p>
            <a:pPr marL="457200" lvl="0" indent="-228600" rtl="0">
              <a:spcBef>
                <a:spcPts val="0"/>
              </a:spcBef>
              <a:buClr>
                <a:srgbClr val="00B0F0"/>
              </a:buClr>
            </a:pPr>
            <a:r>
              <a:rPr lang="en" sz="1800" smtClean="0">
                <a:solidFill>
                  <a:schemeClr val="bg1"/>
                </a:solidFill>
                <a:latin typeface="+mj-lt"/>
              </a:rPr>
              <a:t>Quản lý backlog</a:t>
            </a:r>
          </a:p>
          <a:p>
            <a:pPr marL="457200" lvl="0" indent="-228600" rtl="0">
              <a:spcBef>
                <a:spcPts val="0"/>
              </a:spcBef>
              <a:buClr>
                <a:srgbClr val="00B0F0"/>
              </a:buClr>
            </a:pPr>
            <a:r>
              <a:rPr lang="en" sz="1800" smtClean="0">
                <a:solidFill>
                  <a:schemeClr val="bg1"/>
                </a:solidFill>
                <a:latin typeface="+mj-lt"/>
              </a:rPr>
              <a:t>Quản lý sprint</a:t>
            </a:r>
          </a:p>
          <a:p>
            <a:pPr marL="457200" lvl="0" indent="-228600" rtl="0">
              <a:spcBef>
                <a:spcPts val="0"/>
              </a:spcBef>
              <a:buClr>
                <a:srgbClr val="00B0F0"/>
              </a:buClr>
            </a:pPr>
            <a:r>
              <a:rPr lang="en" sz="1800" smtClean="0">
                <a:solidFill>
                  <a:schemeClr val="bg1"/>
                </a:solidFill>
                <a:latin typeface="+mj-lt"/>
              </a:rPr>
              <a:t>Quản lý board</a:t>
            </a:r>
          </a:p>
          <a:p>
            <a:pPr marL="457200" lvl="0" indent="-228600" rtl="0">
              <a:spcBef>
                <a:spcPts val="0"/>
              </a:spcBef>
              <a:buClr>
                <a:srgbClr val="00B0F0"/>
              </a:buClr>
            </a:pPr>
            <a:r>
              <a:rPr lang="en" sz="1800" smtClean="0">
                <a:solidFill>
                  <a:schemeClr val="bg1"/>
                </a:solidFill>
                <a:latin typeface="+mj-lt"/>
              </a:rPr>
              <a:t>Quản lý workflow</a:t>
            </a:r>
          </a:p>
          <a:p>
            <a:pPr marL="457200" lvl="0" indent="-228600" rtl="0">
              <a:spcBef>
                <a:spcPts val="0"/>
              </a:spcBef>
              <a:buClr>
                <a:srgbClr val="00B0F0"/>
              </a:buClr>
            </a:pPr>
            <a:r>
              <a:rPr lang="en" sz="1800" smtClean="0">
                <a:solidFill>
                  <a:schemeClr val="bg1"/>
                </a:solidFill>
                <a:latin typeface="+mj-lt"/>
              </a:rPr>
              <a:t>Quản lý release, version</a:t>
            </a:r>
          </a:p>
          <a:p>
            <a:pPr marL="457200" lvl="0" indent="-228600" rtl="0">
              <a:spcBef>
                <a:spcPts val="0"/>
              </a:spcBef>
              <a:buClr>
                <a:srgbClr val="00B0F0"/>
              </a:buClr>
            </a:pPr>
            <a:r>
              <a:rPr lang="en" sz="1800" smtClean="0">
                <a:solidFill>
                  <a:schemeClr val="bg1"/>
                </a:solidFill>
                <a:latin typeface="+mj-lt"/>
              </a:rPr>
              <a:t>Quản lý report</a:t>
            </a:r>
          </a:p>
          <a:p>
            <a:pPr marL="457200" lvl="0" indent="-228600" rtl="0">
              <a:spcBef>
                <a:spcPts val="0"/>
              </a:spcBef>
              <a:buClr>
                <a:srgbClr val="00B0F0"/>
              </a:buClr>
            </a:pPr>
            <a:r>
              <a:rPr lang="en" sz="1800" smtClean="0">
                <a:solidFill>
                  <a:schemeClr val="bg1"/>
                </a:solidFill>
                <a:latin typeface="+mj-lt"/>
              </a:rPr>
              <a:t>Cài đặt thông báo cho email</a:t>
            </a:r>
            <a:endParaRPr lang="en" sz="18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542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067087" y="605668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200" smtClean="0">
                <a:latin typeface="+mj-lt"/>
              </a:rPr>
              <a:t>KHỐI LƯỢNG CÔNG VIỆC ĐÃ THỰC HIỆN</a:t>
            </a:r>
            <a:endParaRPr lang="en" sz="2200">
              <a:latin typeface="+mj-lt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067087" y="1443376"/>
            <a:ext cx="5972100" cy="304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B0F0"/>
              </a:buClr>
            </a:pPr>
            <a:r>
              <a:rPr lang="en" sz="1800" smtClean="0">
                <a:solidFill>
                  <a:schemeClr val="bg1"/>
                </a:solidFill>
                <a:latin typeface="+mn-lt"/>
              </a:rPr>
              <a:t>Họp cùng GVHD, thống nhất và đưa ra giải pháp tối ưu cho hệ thống, lập kế hoạch theo từng sprint, báo cáo tiến độ hàng tuần</a:t>
            </a:r>
          </a:p>
          <a:p>
            <a:pPr marL="457200" lvl="0" indent="-228600" rtl="0">
              <a:spcBef>
                <a:spcPts val="0"/>
              </a:spcBef>
              <a:buClr>
                <a:srgbClr val="00B0F0"/>
              </a:buClr>
            </a:pPr>
            <a:r>
              <a:rPr lang="en" sz="1800" smtClean="0">
                <a:solidFill>
                  <a:schemeClr val="bg1"/>
                </a:solidFill>
                <a:latin typeface="+mn-lt"/>
              </a:rPr>
              <a:t>Tìm hiểu và tham khảo cách thức hoạt động của một số hệ thống thật (Jira, Trello</a:t>
            </a:r>
            <a:r>
              <a:rPr lang="en" sz="1800" smtClean="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457200" lvl="0" indent="-228600">
              <a:buClr>
                <a:srgbClr val="00B0F0"/>
              </a:buClr>
            </a:pPr>
            <a:r>
              <a:rPr lang="vi-VN" sz="1800">
                <a:solidFill>
                  <a:schemeClr val="bg1"/>
                </a:solidFill>
                <a:latin typeface="+mn-lt"/>
              </a:rPr>
              <a:t>Tìm hiểu và nghiên cứu các công nghệ đã chọn, cấu hình </a:t>
            </a:r>
            <a:r>
              <a:rPr lang="vi-VN" sz="1800">
                <a:solidFill>
                  <a:schemeClr val="bg1"/>
                </a:solidFill>
                <a:latin typeface="+mn-lt"/>
              </a:rPr>
              <a:t>môi </a:t>
            </a:r>
            <a:r>
              <a:rPr lang="vi-VN" sz="1800" smtClean="0">
                <a:solidFill>
                  <a:schemeClr val="bg1"/>
                </a:solidFill>
                <a:latin typeface="+mn-lt"/>
              </a:rPr>
              <a:t>trường</a:t>
            </a:r>
            <a:endParaRPr lang="en-US" sz="1800" smtClean="0">
              <a:solidFill>
                <a:schemeClr val="bg1"/>
              </a:solidFill>
              <a:latin typeface="+mn-lt"/>
            </a:endParaRPr>
          </a:p>
          <a:p>
            <a:pPr marL="457200" lvl="0" indent="-228600">
              <a:buClr>
                <a:srgbClr val="00B0F0"/>
              </a:buClr>
            </a:pPr>
            <a:r>
              <a:rPr lang="en-US" sz="1800" smtClean="0">
                <a:solidFill>
                  <a:schemeClr val="bg1"/>
                </a:solidFill>
                <a:latin typeface="+mn-lt"/>
              </a:rPr>
              <a:t>Thiết </a:t>
            </a:r>
            <a:r>
              <a:rPr lang="en-US" sz="1800">
                <a:solidFill>
                  <a:schemeClr val="bg1"/>
                </a:solidFill>
                <a:latin typeface="+mn-lt"/>
              </a:rPr>
              <a:t>kết giao diện của ứng dụng (Client </a:t>
            </a:r>
            <a:r>
              <a:rPr lang="en-US" sz="1800">
                <a:solidFill>
                  <a:schemeClr val="bg1"/>
                </a:solidFill>
                <a:latin typeface="+mn-lt"/>
              </a:rPr>
              <a:t>side</a:t>
            </a:r>
            <a:r>
              <a:rPr lang="en-US" sz="1800" smtClean="0">
                <a:solidFill>
                  <a:schemeClr val="bg1"/>
                </a:solidFill>
                <a:latin typeface="+mn-lt"/>
              </a:rPr>
              <a:t>).</a:t>
            </a:r>
          </a:p>
          <a:p>
            <a:pPr marL="457200" lvl="0" indent="-228600">
              <a:buClr>
                <a:srgbClr val="00B0F0"/>
              </a:buClr>
            </a:pPr>
            <a:r>
              <a:rPr lang="vi-VN" sz="1800" smtClean="0">
                <a:solidFill>
                  <a:schemeClr val="bg1"/>
                </a:solidFill>
                <a:latin typeface="+mn-lt"/>
              </a:rPr>
              <a:t>Thiết </a:t>
            </a:r>
            <a:r>
              <a:rPr lang="vi-VN" sz="1800">
                <a:solidFill>
                  <a:schemeClr val="bg1"/>
                </a:solidFill>
                <a:latin typeface="+mn-lt"/>
              </a:rPr>
              <a:t>kế cơ sở dữ liệu, API (Server </a:t>
            </a:r>
            <a:r>
              <a:rPr lang="vi-VN" sz="1800">
                <a:solidFill>
                  <a:schemeClr val="bg1"/>
                </a:solidFill>
                <a:latin typeface="+mn-lt"/>
              </a:rPr>
              <a:t>side</a:t>
            </a:r>
            <a:r>
              <a:rPr lang="vi-VN" sz="1800" smtClean="0">
                <a:solidFill>
                  <a:schemeClr val="bg1"/>
                </a:solidFill>
                <a:latin typeface="+mn-lt"/>
              </a:rPr>
              <a:t>).</a:t>
            </a:r>
            <a:endParaRPr lang="en-US" sz="180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184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067087" y="605668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200" smtClean="0">
                <a:latin typeface="+mj-lt"/>
              </a:rPr>
              <a:t>KHỐI LƯỢNG CÔNG VIỆC ĐÃ THỰC HIỆN</a:t>
            </a:r>
            <a:endParaRPr lang="en" sz="2200">
              <a:latin typeface="+mj-lt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067087" y="1443376"/>
            <a:ext cx="5972100" cy="324292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buClr>
                <a:srgbClr val="00B0F0"/>
              </a:buClr>
            </a:pPr>
            <a:r>
              <a:rPr lang="en-US" sz="1800">
                <a:latin typeface="Arial"/>
              </a:rPr>
              <a:t>Cài đặt thông báo </a:t>
            </a:r>
            <a:r>
              <a:rPr lang="en-US" sz="1800">
                <a:latin typeface="Arial"/>
              </a:rPr>
              <a:t>cho </a:t>
            </a:r>
            <a:r>
              <a:rPr lang="en-US" sz="1800" smtClean="0">
                <a:latin typeface="Arial"/>
              </a:rPr>
              <a:t>email</a:t>
            </a:r>
            <a:endParaRPr lang="en-US" sz="1800" smtClean="0">
              <a:solidFill>
                <a:schemeClr val="bg1"/>
              </a:solidFill>
              <a:latin typeface="+mj-lt"/>
            </a:endParaRPr>
          </a:p>
          <a:p>
            <a:pPr marL="457200" lvl="0" indent="-228600">
              <a:buClr>
                <a:srgbClr val="00B0F0"/>
              </a:buClr>
            </a:pPr>
            <a:r>
              <a:rPr lang="en-US" sz="1800" smtClean="0">
                <a:solidFill>
                  <a:schemeClr val="bg1"/>
                </a:solidFill>
                <a:latin typeface="+mj-lt"/>
              </a:rPr>
              <a:t>Xử </a:t>
            </a:r>
            <a:r>
              <a:rPr lang="en-US" sz="1800">
                <a:solidFill>
                  <a:schemeClr val="bg1"/>
                </a:solidFill>
                <a:latin typeface="+mj-lt"/>
              </a:rPr>
              <a:t>lí các hành động từ phía Client request về </a:t>
            </a:r>
            <a:r>
              <a:rPr lang="en-US" sz="1800">
                <a:solidFill>
                  <a:schemeClr val="bg1"/>
                </a:solidFill>
                <a:latin typeface="+mj-lt"/>
              </a:rPr>
              <a:t>phía </a:t>
            </a:r>
            <a:r>
              <a:rPr lang="en-US" sz="1800" smtClean="0">
                <a:solidFill>
                  <a:schemeClr val="bg1"/>
                </a:solidFill>
                <a:latin typeface="+mj-lt"/>
              </a:rPr>
              <a:t>Server</a:t>
            </a:r>
          </a:p>
          <a:p>
            <a:pPr marL="514350" lvl="0" indent="-285750"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US" sz="1800" smtClean="0">
                <a:solidFill>
                  <a:schemeClr val="bg1"/>
                </a:solidFill>
                <a:latin typeface="+mj-lt"/>
              </a:rPr>
              <a:t>Quản lý project</a:t>
            </a:r>
          </a:p>
          <a:p>
            <a:pPr marL="514350" lvl="0" indent="-285750"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US" sz="1800" smtClean="0">
                <a:solidFill>
                  <a:schemeClr val="bg1"/>
                </a:solidFill>
                <a:latin typeface="+mj-lt"/>
              </a:rPr>
              <a:t>Quản lý backlog</a:t>
            </a:r>
          </a:p>
          <a:p>
            <a:pPr marL="514350" lvl="0" indent="-285750"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US" sz="1800" smtClean="0">
                <a:solidFill>
                  <a:schemeClr val="bg1"/>
                </a:solidFill>
                <a:latin typeface="+mj-lt"/>
              </a:rPr>
              <a:t>Quản lý sprint</a:t>
            </a:r>
          </a:p>
          <a:p>
            <a:pPr marL="514350" lvl="0" indent="-285750"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US" sz="1800" smtClean="0">
                <a:solidFill>
                  <a:schemeClr val="bg1"/>
                </a:solidFill>
                <a:latin typeface="+mj-lt"/>
              </a:rPr>
              <a:t>Quản lý issue</a:t>
            </a:r>
          </a:p>
          <a:p>
            <a:pPr marL="514350" lvl="0" indent="-285750"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US" sz="1800" smtClean="0">
                <a:solidFill>
                  <a:schemeClr val="bg1"/>
                </a:solidFill>
                <a:latin typeface="+mj-lt"/>
              </a:rPr>
              <a:t>Quản lý active sprint</a:t>
            </a:r>
          </a:p>
          <a:p>
            <a:pPr marL="514350" lvl="0" indent="-285750"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US" sz="1800" smtClean="0">
                <a:solidFill>
                  <a:schemeClr val="bg1"/>
                </a:solidFill>
                <a:latin typeface="+mj-lt"/>
              </a:rPr>
              <a:t>Quản lý user</a:t>
            </a:r>
          </a:p>
        </p:txBody>
      </p:sp>
    </p:spTree>
    <p:extLst>
      <p:ext uri="{BB962C8B-B14F-4D97-AF65-F5344CB8AC3E}">
        <p14:creationId xmlns:p14="http://schemas.microsoft.com/office/powerpoint/2010/main" val="224709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067087" y="727112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mtClean="0">
                <a:latin typeface="+mj-lt"/>
              </a:rPr>
              <a:t>KHÓ KHĂN</a:t>
            </a:r>
            <a:endParaRPr lang="en">
              <a:latin typeface="+mj-lt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067087" y="1707695"/>
            <a:ext cx="5972100" cy="25428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buClr>
                <a:srgbClr val="00B0F0"/>
              </a:buClr>
            </a:pPr>
            <a:r>
              <a:rPr lang="en-US" sz="1800" smtClean="0">
                <a:latin typeface="Arial"/>
              </a:rPr>
              <a:t>Chưa có kinh nghiệm xây dựng hệ thống chạy realtime</a:t>
            </a:r>
          </a:p>
          <a:p>
            <a:pPr marL="457200" indent="-228600">
              <a:buClr>
                <a:srgbClr val="00B0F0"/>
              </a:buClr>
            </a:pPr>
            <a:r>
              <a:rPr lang="en-US" sz="1800" smtClean="0">
                <a:solidFill>
                  <a:schemeClr val="bg1"/>
                </a:solidFill>
                <a:latin typeface="Arial"/>
              </a:rPr>
              <a:t>Các bước đầu về việc tìm hiểu các công nghệ mới</a:t>
            </a:r>
          </a:p>
          <a:p>
            <a:pPr marL="457200" indent="-228600">
              <a:buClr>
                <a:srgbClr val="00B0F0"/>
              </a:buClr>
            </a:pPr>
            <a:r>
              <a:rPr lang="en-US" sz="1800" smtClean="0">
                <a:solidFill>
                  <a:schemeClr val="bg1"/>
                </a:solidFill>
                <a:latin typeface="Arial"/>
              </a:rPr>
              <a:t>Chưa sử dụng được các kỹ thuật cao về mặt công nghệ vào việc xử lí bài toán</a:t>
            </a:r>
            <a:endParaRPr lang="en-US" sz="180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131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485900" y="1878807"/>
            <a:ext cx="5553287" cy="1263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3200" smtClean="0">
                <a:latin typeface="+mj-lt"/>
              </a:rPr>
              <a:t>CẢM ƠN THẦY CÔ VÀ CÁC BẠN ĐÃ LẮNG NGHE</a:t>
            </a:r>
            <a:endParaRPr lang="en" sz="3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5544751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409</Words>
  <Application>Microsoft Office PowerPoint</Application>
  <PresentationFormat>On-screen Show (16:9)</PresentationFormat>
  <Paragraphs>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Hind</vt:lpstr>
      <vt:lpstr>Calibri</vt:lpstr>
      <vt:lpstr>Wingdings</vt:lpstr>
      <vt:lpstr>Arial</vt:lpstr>
      <vt:lpstr>Dumaine</vt:lpstr>
      <vt:lpstr>PowerPoint Presentation</vt:lpstr>
      <vt:lpstr>PowerPoint Presentation</vt:lpstr>
      <vt:lpstr>NỘI DUNG</vt:lpstr>
      <vt:lpstr>MỤC TIÊU</vt:lpstr>
      <vt:lpstr>NỘI DUNG THỰC HIỆN</vt:lpstr>
      <vt:lpstr>KHỐI LƯỢNG CÔNG VIỆC ĐÃ THỰC HIỆN</vt:lpstr>
      <vt:lpstr>KHỐI LƯỢNG CÔNG VIỆC ĐÃ THỰC HIỆN</vt:lpstr>
      <vt:lpstr>KHÓ KHĂN</vt:lpstr>
      <vt:lpstr>CẢM ƠN THẦY CÔ VÀ CÁC BẠN ĐÃ LẮNG NGHE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Chuong Le Minh</cp:lastModifiedBy>
  <cp:revision>12</cp:revision>
  <dcterms:modified xsi:type="dcterms:W3CDTF">2019-05-08T09:36:44Z</dcterms:modified>
</cp:coreProperties>
</file>