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3702" r:id="rId3"/>
  </p:sld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5" r:id="rId29"/>
    <p:sldId id="286" r:id="rId30"/>
    <p:sldId id="287" r:id="rId31"/>
    <p:sldId id="282" r:id="rId32"/>
    <p:sldId id="283" r:id="rId33"/>
    <p:sldId id="284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EB6FAF-F876-4F59-B131-0A101D59ECC7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24D0-A373-4432-BC2B-F2FC2F6450B5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4796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29570B-ECF5-4B44-B245-2C53A3B10811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A1C32-6E82-4F31-A2B0-A4BB528E9D10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5131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DC9D27-4499-416E-A529-75CC5A6E3711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1AA30-07B6-40CB-A0D0-14A65CBA0263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371681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24B3B-4C36-47DA-8B75-D19008F2B9F9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7FEC5-4636-4F85-A600-8486348796D6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88769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5CEC2D-5200-401C-B0F8-8E4EBBA431E6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2B44F-FD08-435E-87AB-02BF46E20E01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13679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2E7594-1B44-4B8D-B3A5-5C2E42BD131E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2C548-A512-469B-B9CC-1B95E4534F1C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95359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A5FC92-38ED-49EE-9B28-BBC0556E7A29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69699-2F66-4EAF-8AD5-4A1B9C2C355D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122278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DEFD4B-2D7B-46EC-BB76-90517695ED15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AF949-1B6A-4A7D-9654-80258A8C047B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779934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55206C-2965-4A8C-94D2-E50FFD301E06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CCBBC-5D4C-4703-885B-CB945A4DCAA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8463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9CC634-F625-4A3E-9DE6-CF9F20916061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BEF5-12D5-49FA-A175-764C0AFEAC51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05334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CA45C1-10C6-496B-B3AD-02768A09BAF4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EB863-7962-4795-9626-75A656C2F253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1515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DF3DA5-CC1E-4BB5-A383-86CF1716EA69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4684E-9BE2-48DC-BF9E-A82379D6CD46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552274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5CE663-07ED-44B5-9566-342A3A97EFFF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BF891-5717-4450-89F9-CC2101B7347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28121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E94E9-E90D-43AE-82A1-253AC3549DD2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0A466-2928-4C89-B4C1-C50DA758B33D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289530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FB7BAA-D3A2-4F29-AFE0-824A1EF39C2D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B24CF-4CD4-44F8-B2B1-9FC2AAFB60E3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820744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EB6FAF-F876-4F59-B131-0A101D59ECC7}" type="datetimeFigureOut">
              <a:rPr lang="fr-FR" altLang="en-US" smtClean="0"/>
              <a:pPr/>
              <a:t>24/08/2016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24D0-A373-4432-BC2B-F2FC2F6450B5}" type="slidenum">
              <a:rPr lang="fr-FR" altLang="en-US" smtClean="0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459055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DF3DA5-CC1E-4BB5-A383-86CF1716EA69}" type="datetimeFigureOut">
              <a:rPr lang="fr-FR" altLang="en-US" smtClean="0"/>
              <a:pPr/>
              <a:t>24/08/2016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4684E-9BE2-48DC-BF9E-A82379D6CD46}" type="slidenum">
              <a:rPr lang="fr-FR" altLang="en-US" smtClean="0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111477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0C6E6C-294C-489F-A5A4-BAC139545C62}" type="datetimeFigureOut">
              <a:rPr lang="fr-FR" altLang="en-US" smtClean="0"/>
              <a:pPr/>
              <a:t>24/08/2016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FE170-2F9B-4099-BBCD-E0DEC15BCE06}" type="slidenum">
              <a:rPr lang="fr-FR" altLang="en-US" smtClean="0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17552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007F7E-518E-40C0-8B25-AFF747DF40A4}" type="datetimeFigureOut">
              <a:rPr lang="fr-FR" altLang="en-US" smtClean="0"/>
              <a:pPr/>
              <a:t>24/08/2016</a:t>
            </a:fld>
            <a:endParaRPr lang="fr-F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FC7E0-C455-46B3-917F-0A8D3FA34B8A}" type="slidenum">
              <a:rPr lang="fr-FR" altLang="en-US" smtClean="0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50687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ED921D-630F-4E51-887C-70AC81FAFCC4}" type="datetimeFigureOut">
              <a:rPr lang="fr-FR" altLang="en-US" smtClean="0"/>
              <a:pPr/>
              <a:t>24/08/2016</a:t>
            </a:fld>
            <a:endParaRPr lang="fr-F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F20DB-0844-47F7-AD23-A9540C71DADD}" type="slidenum">
              <a:rPr lang="fr-FR" altLang="en-US" smtClean="0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252277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136B35-28D4-4D44-9D9D-6D1F4546E6A8}" type="datetimeFigureOut">
              <a:rPr lang="fr-FR" altLang="en-US" smtClean="0"/>
              <a:pPr/>
              <a:t>24/08/2016</a:t>
            </a:fld>
            <a:endParaRPr lang="fr-F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57400-60C4-4303-AF9C-438B031783A2}" type="slidenum">
              <a:rPr lang="fr-FR" altLang="en-US" smtClean="0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986906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D52CF-1D8A-47F0-B2AD-9BB776B3F35F}" type="datetimeFigureOut">
              <a:rPr lang="fr-FR" altLang="en-US" smtClean="0"/>
              <a:pPr/>
              <a:t>24/08/2016</a:t>
            </a:fld>
            <a:endParaRPr lang="fr-F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2CC0C-912C-44DF-B790-3D71E503DEF4}" type="slidenum">
              <a:rPr lang="fr-FR" altLang="en-US" smtClean="0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05486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0C6E6C-294C-489F-A5A4-BAC139545C62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FE170-2F9B-4099-BBCD-E0DEC15BCE06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480589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8B591F-143A-42BD-9F4C-53C22E4CE92F}" type="datetimeFigureOut">
              <a:rPr lang="fr-FR" altLang="en-US" smtClean="0"/>
              <a:pPr/>
              <a:t>24/08/2016</a:t>
            </a:fld>
            <a:endParaRPr lang="fr-F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7D608-1C0A-4D0E-9C50-0AB18E1D5CFC}" type="slidenum">
              <a:rPr lang="fr-FR" altLang="en-US" smtClean="0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8256749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94C228-4952-43F1-A49C-D7397A5B1A0F}" type="datetimeFigureOut">
              <a:rPr lang="fr-FR" altLang="en-US" smtClean="0"/>
              <a:pPr/>
              <a:t>24/08/2016</a:t>
            </a:fld>
            <a:endParaRPr lang="fr-F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8ED1C-14E0-499E-B10E-CB154D97B41A}" type="slidenum">
              <a:rPr lang="fr-FR" altLang="en-US" smtClean="0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663010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29570B-ECF5-4B44-B245-2C53A3B10811}" type="datetimeFigureOut">
              <a:rPr lang="fr-FR" altLang="en-US" smtClean="0"/>
              <a:pPr/>
              <a:t>24/08/2016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A1C32-6E82-4F31-A2B0-A4BB528E9D10}" type="slidenum">
              <a:rPr lang="fr-FR" altLang="en-US" smtClean="0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583796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DC9D27-4499-416E-A529-75CC5A6E3711}" type="datetimeFigureOut">
              <a:rPr lang="fr-FR" altLang="en-US" smtClean="0"/>
              <a:pPr/>
              <a:t>24/08/2016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1AA30-07B6-40CB-A0D0-14A65CBA0263}" type="slidenum">
              <a:rPr lang="fr-FR" altLang="en-US" smtClean="0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6847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007F7E-518E-40C0-8B25-AFF747DF40A4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FC7E0-C455-46B3-917F-0A8D3FA34B8A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02259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ED921D-630F-4E51-887C-70AC81FAFCC4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F20DB-0844-47F7-AD23-A9540C71DADD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50119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136B35-28D4-4D44-9D9D-6D1F4546E6A8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57400-60C4-4303-AF9C-438B031783A2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435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D52CF-1D8A-47F0-B2AD-9BB776B3F35F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2CC0C-912C-44DF-B790-3D71E503DEF4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57662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8B591F-143A-42BD-9F4C-53C22E4CE92F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7D608-1C0A-4D0E-9C50-0AB18E1D5CFC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81134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94C228-4952-43F1-A49C-D7397A5B1A0F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8ED1C-14E0-499E-B10E-CB154D97B41A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34617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单击此处编辑母版标题样式</a:t>
            </a:r>
          </a:p>
        </p:txBody>
      </p:sp>
      <p:sp>
        <p:nvSpPr>
          <p:cNvPr id="1027" name="Espace réservé du text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单击此处编辑母版文本样式</a:t>
            </a:r>
          </a:p>
          <a:p>
            <a:pPr lvl="1"/>
            <a:r>
              <a:rPr lang="fr-FR" altLang="en-US" smtClean="0"/>
              <a:t>第二级</a:t>
            </a:r>
          </a:p>
          <a:p>
            <a:pPr lvl="2"/>
            <a:r>
              <a:rPr lang="fr-FR" altLang="en-US" smtClean="0"/>
              <a:t>第三级</a:t>
            </a:r>
          </a:p>
          <a:p>
            <a:pPr lvl="3"/>
            <a:r>
              <a:rPr lang="fr-FR" altLang="en-US" smtClean="0"/>
              <a:t>第四级</a:t>
            </a:r>
          </a:p>
          <a:p>
            <a:pPr lvl="4"/>
            <a:r>
              <a:rPr lang="fr-FR" altLang="en-US" smtClean="0"/>
              <a:t>第五级</a:t>
            </a:r>
          </a:p>
          <a:p>
            <a:pPr lvl="0"/>
            <a:endParaRPr lang="fr-FR" altLang="en-US" smtClean="0"/>
          </a:p>
        </p:txBody>
      </p:sp>
      <p:sp>
        <p:nvSpPr>
          <p:cNvPr id="1028" name="Espace réservé de la dat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6FCFF7AB-7D0C-4299-A373-BD9369664D2E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1029" name="Espace réservé du pied de pag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0" name="Espace réservé du numéro de diapositiv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AE7D568C-9924-43A0-A61C-C1C67155102D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43803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单击此处编辑母版文本样式</a:t>
            </a:r>
          </a:p>
          <a:p>
            <a:pPr lvl="1"/>
            <a:r>
              <a:rPr lang="fr-FR" altLang="en-US" smtClean="0"/>
              <a:t>第二级</a:t>
            </a:r>
          </a:p>
          <a:p>
            <a:pPr lvl="2"/>
            <a:r>
              <a:rPr lang="fr-FR" altLang="en-US" smtClean="0"/>
              <a:t>第三级</a:t>
            </a:r>
          </a:p>
          <a:p>
            <a:pPr lvl="3"/>
            <a:r>
              <a:rPr lang="fr-FR" altLang="en-US" smtClean="0"/>
              <a:t>第四级</a:t>
            </a:r>
          </a:p>
          <a:p>
            <a:pPr lvl="4"/>
            <a:r>
              <a:rPr lang="fr-FR" alt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5B08D6EB-23FA-4FEA-82DB-8EFED1900260}" type="datetimeFigureOut">
              <a:rPr lang="fr-FR" altLang="en-US"/>
              <a:pPr/>
              <a:t>24/08/2016</a:t>
            </a:fld>
            <a:endParaRPr lang="fr-FR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fr-FR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C65719A9-E0F7-45DB-83E6-642A723EB4CF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5621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A4230"/>
                </a:solidFill>
                <a:latin typeface="+mn-lt"/>
              </a:defRPr>
            </a:lvl1pPr>
          </a:lstStyle>
          <a:p>
            <a:fld id="{6FCFF7AB-7D0C-4299-A373-BD9369664D2E}" type="datetimeFigureOut">
              <a:rPr lang="fr-FR" altLang="en-US" smtClean="0"/>
              <a:pPr/>
              <a:t>24/08/2016</a:t>
            </a:fld>
            <a:endParaRPr lang="fr-FR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A4230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A4230"/>
                </a:solidFill>
                <a:latin typeface="+mn-lt"/>
              </a:defRPr>
            </a:lvl1pPr>
          </a:lstStyle>
          <a:p>
            <a:fld id="{AE7D568C-9924-43A0-A61C-C1C67155102D}" type="slidenum">
              <a:rPr lang="fr-FR" altLang="en-US" smtClean="0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0618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Franklin Gothic Medium" panose="020B06030201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Franklin Gothic Medium" panose="020B06030201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Franklin Gothic Medium" panose="020B06030201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Franklin Gothic Medium" panose="020B06030201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Franklin Gothic Medium" panose="020B06030201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Franklin Gothic Medium" panose="020B06030201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Franklin Gothic Medium" panose="020B06030201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b="1" kern="1200">
          <a:solidFill>
            <a:srgbClr val="16151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rgbClr val="161514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rgbClr val="161514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rgbClr val="161514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rgbClr val="16151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ibernate.sourceforge.net/hibernate-mapping-3.0.dtd" TargetMode="Externa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/" TargetMode="External"/><Relationship Id="rId2" Type="http://schemas.openxmlformats.org/officeDocument/2006/relationships/hyperlink" Target="http://docs.spring.io/spring/docs/current/spring-framework-reference/html/orm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tools.jboss.org/features/hibernat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55" y="1991810"/>
            <a:ext cx="76752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Object-Relational </a:t>
            </a:r>
            <a:r>
              <a:rPr spc="-5" dirty="0" smtClean="0">
                <a:solidFill>
                  <a:srgbClr val="00B0F0"/>
                </a:solidFill>
              </a:rPr>
              <a:t>Mapping</a:t>
            </a:r>
            <a:endParaRPr spc="-5" dirty="0">
              <a:solidFill>
                <a:srgbClr val="00B0F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1539" y="2668918"/>
            <a:ext cx="2225675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2800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spc="-5" dirty="0" smtClean="0">
                <a:solidFill>
                  <a:srgbClr val="00B0F0"/>
                </a:solidFill>
                <a:latin typeface="Arial"/>
                <a:cs typeface="Arial"/>
              </a:rPr>
              <a:t>Hib</a:t>
            </a:r>
            <a:r>
              <a:rPr sz="4000" spc="-20" dirty="0" smtClean="0">
                <a:solidFill>
                  <a:srgbClr val="00B0F0"/>
                </a:solidFill>
                <a:latin typeface="Arial"/>
                <a:cs typeface="Arial"/>
              </a:rPr>
              <a:t>e</a:t>
            </a:r>
            <a:r>
              <a:rPr sz="4000" spc="-5" dirty="0" smtClean="0">
                <a:solidFill>
                  <a:srgbClr val="00B0F0"/>
                </a:solidFill>
                <a:latin typeface="Arial"/>
                <a:cs typeface="Arial"/>
              </a:rPr>
              <a:t>rnate</a:t>
            </a:r>
            <a:endParaRPr sz="4000" dirty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65" y="329022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3515">
              <a:lnSpc>
                <a:spcPct val="100000"/>
              </a:lnSpc>
            </a:pPr>
            <a:r>
              <a:rPr dirty="0">
                <a:solidFill>
                  <a:srgbClr val="00B0F0"/>
                </a:solidFill>
              </a:rPr>
              <a:t>Java </a:t>
            </a:r>
            <a:r>
              <a:rPr spc="-5" dirty="0">
                <a:solidFill>
                  <a:srgbClr val="00B0F0"/>
                </a:solidFill>
              </a:rPr>
              <a:t>objects</a:t>
            </a:r>
            <a:r>
              <a:rPr spc="-65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(POJO)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8975" y="1268412"/>
            <a:ext cx="4394200" cy="5400675"/>
          </a:xfrm>
          <a:prstGeom prst="rect">
            <a:avLst/>
          </a:prstGeom>
          <a:solidFill>
            <a:srgbClr val="EBECFF"/>
          </a:solidFill>
          <a:ln w="9360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30"/>
              </a:spcBef>
            </a:pPr>
            <a:r>
              <a:rPr sz="1200" spc="-5" dirty="0">
                <a:latin typeface="Arial"/>
                <a:cs typeface="Arial"/>
              </a:rPr>
              <a:t>public </a:t>
            </a:r>
            <a:r>
              <a:rPr sz="1200" dirty="0">
                <a:latin typeface="Arial"/>
                <a:cs typeface="Arial"/>
              </a:rPr>
              <a:t>class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Event</a:t>
            </a:r>
            <a:endParaRPr sz="12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254635" marR="290385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private </a:t>
            </a:r>
            <a:r>
              <a:rPr sz="1200" dirty="0">
                <a:latin typeface="Arial"/>
                <a:cs typeface="Arial"/>
              </a:rPr>
              <a:t>int id;  </a:t>
            </a:r>
            <a:r>
              <a:rPr sz="1200" spc="-5" dirty="0">
                <a:latin typeface="Arial"/>
                <a:cs typeface="Arial"/>
              </a:rPr>
              <a:t>private </a:t>
            </a:r>
            <a:r>
              <a:rPr sz="1200" dirty="0">
                <a:latin typeface="Arial"/>
                <a:cs typeface="Arial"/>
              </a:rPr>
              <a:t>String title;  </a:t>
            </a:r>
            <a:r>
              <a:rPr sz="1200" spc="-5" dirty="0">
                <a:latin typeface="Arial"/>
                <a:cs typeface="Arial"/>
              </a:rPr>
              <a:t>private </a:t>
            </a:r>
            <a:r>
              <a:rPr sz="1200" dirty="0">
                <a:latin typeface="Arial"/>
                <a:cs typeface="Arial"/>
              </a:rPr>
              <a:t>Date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date;</a:t>
            </a:r>
            <a:endParaRPr sz="1200">
              <a:latin typeface="Arial"/>
              <a:cs typeface="Arial"/>
            </a:endParaRPr>
          </a:p>
          <a:p>
            <a:pPr marL="25463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private </a:t>
            </a:r>
            <a:r>
              <a:rPr sz="1200" dirty="0">
                <a:latin typeface="Arial"/>
                <a:cs typeface="Arial"/>
              </a:rPr>
              <a:t>Set&lt;Person&gt; </a:t>
            </a:r>
            <a:r>
              <a:rPr sz="1200" spc="-5" dirty="0">
                <a:latin typeface="Arial"/>
                <a:cs typeface="Arial"/>
              </a:rPr>
              <a:t>persons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new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HashSet&lt;Person&gt;();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public Event()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27355" marR="2947670" indent="-17272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public </a:t>
            </a:r>
            <a:r>
              <a:rPr sz="1200" dirty="0">
                <a:latin typeface="Arial"/>
                <a:cs typeface="Arial"/>
              </a:rPr>
              <a:t>int </a:t>
            </a:r>
            <a:r>
              <a:rPr sz="1200" spc="-5" dirty="0">
                <a:latin typeface="Arial"/>
                <a:cs typeface="Arial"/>
              </a:rPr>
              <a:t>getId() </a:t>
            </a:r>
            <a:r>
              <a:rPr sz="1200" dirty="0">
                <a:latin typeface="Arial"/>
                <a:cs typeface="Arial"/>
              </a:rPr>
              <a:t>{  return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id;</a:t>
            </a:r>
            <a:endParaRPr sz="1200">
              <a:latin typeface="Arial"/>
              <a:cs typeface="Arial"/>
            </a:endParaRPr>
          </a:p>
          <a:p>
            <a:pPr marL="25463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27355" marR="2371090" indent="-17272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private void </a:t>
            </a:r>
            <a:r>
              <a:rPr sz="1200" dirty="0">
                <a:latin typeface="Arial"/>
                <a:cs typeface="Arial"/>
              </a:rPr>
              <a:t>setId( int </a:t>
            </a:r>
            <a:r>
              <a:rPr sz="1200" spc="-5" dirty="0">
                <a:latin typeface="Arial"/>
                <a:cs typeface="Arial"/>
              </a:rPr>
              <a:t>id </a:t>
            </a:r>
            <a:r>
              <a:rPr sz="1200" dirty="0">
                <a:latin typeface="Arial"/>
                <a:cs typeface="Arial"/>
              </a:rPr>
              <a:t>) {  this.id =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id;</a:t>
            </a:r>
            <a:endParaRPr sz="1200">
              <a:latin typeface="Arial"/>
              <a:cs typeface="Arial"/>
            </a:endParaRPr>
          </a:p>
          <a:p>
            <a:pPr marL="25463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27355" marR="2555240" indent="-17272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public </a:t>
            </a:r>
            <a:r>
              <a:rPr sz="1200" dirty="0">
                <a:latin typeface="Arial"/>
                <a:cs typeface="Arial"/>
              </a:rPr>
              <a:t>String </a:t>
            </a:r>
            <a:r>
              <a:rPr sz="1200" spc="-5" dirty="0">
                <a:latin typeface="Arial"/>
                <a:cs typeface="Arial"/>
              </a:rPr>
              <a:t>getTitle()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  return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title;</a:t>
            </a:r>
            <a:endParaRPr sz="1200">
              <a:latin typeface="Arial"/>
              <a:cs typeface="Arial"/>
            </a:endParaRPr>
          </a:p>
          <a:p>
            <a:pPr marL="25463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public void setTitle( </a:t>
            </a:r>
            <a:r>
              <a:rPr sz="1200" dirty="0">
                <a:latin typeface="Arial"/>
                <a:cs typeface="Arial"/>
              </a:rPr>
              <a:t>String title )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42735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this.title =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title;</a:t>
            </a:r>
            <a:endParaRPr sz="1200">
              <a:latin typeface="Arial"/>
              <a:cs typeface="Arial"/>
            </a:endParaRPr>
          </a:p>
          <a:p>
            <a:pPr marL="25463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// Getter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setter for date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persons</a:t>
            </a:r>
            <a:endParaRPr sz="12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6375" y="3573398"/>
            <a:ext cx="1945005" cy="12954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33679" marR="273685" indent="1270" algn="ctr">
              <a:lnSpc>
                <a:spcPct val="100000"/>
              </a:lnSpc>
              <a:spcBef>
                <a:spcPts val="894"/>
              </a:spcBef>
            </a:pPr>
            <a:r>
              <a:rPr sz="1400" spc="-5" dirty="0">
                <a:latin typeface="Arial"/>
                <a:cs typeface="Arial"/>
              </a:rPr>
              <a:t>Follows </a:t>
            </a:r>
            <a:r>
              <a:rPr sz="1400" dirty="0">
                <a:latin typeface="Arial"/>
                <a:cs typeface="Arial"/>
              </a:rPr>
              <a:t>the  </a:t>
            </a:r>
            <a:r>
              <a:rPr sz="1400" spc="-5" dirty="0">
                <a:latin typeface="Arial"/>
                <a:cs typeface="Arial"/>
              </a:rPr>
              <a:t>JavaBean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naming  conventions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9475" y="4113021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15951" y="44425"/>
                </a:moveTo>
                <a:lnTo>
                  <a:pt x="715899" y="76200"/>
                </a:lnTo>
                <a:lnTo>
                  <a:pt x="779611" y="44450"/>
                </a:lnTo>
                <a:lnTo>
                  <a:pt x="728599" y="44450"/>
                </a:lnTo>
                <a:lnTo>
                  <a:pt x="715951" y="44425"/>
                </a:lnTo>
                <a:close/>
              </a:path>
              <a:path w="792479" h="76200">
                <a:moveTo>
                  <a:pt x="715973" y="31725"/>
                </a:moveTo>
                <a:lnTo>
                  <a:pt x="715951" y="44425"/>
                </a:lnTo>
                <a:lnTo>
                  <a:pt x="728599" y="44450"/>
                </a:lnTo>
                <a:lnTo>
                  <a:pt x="728726" y="31750"/>
                </a:lnTo>
                <a:lnTo>
                  <a:pt x="715973" y="31725"/>
                </a:lnTo>
                <a:close/>
              </a:path>
              <a:path w="792479" h="76200">
                <a:moveTo>
                  <a:pt x="716026" y="0"/>
                </a:moveTo>
                <a:lnTo>
                  <a:pt x="715973" y="31725"/>
                </a:lnTo>
                <a:lnTo>
                  <a:pt x="728726" y="31750"/>
                </a:lnTo>
                <a:lnTo>
                  <a:pt x="728599" y="44450"/>
                </a:lnTo>
                <a:lnTo>
                  <a:pt x="779611" y="44450"/>
                </a:lnTo>
                <a:lnTo>
                  <a:pt x="792099" y="38226"/>
                </a:lnTo>
                <a:lnTo>
                  <a:pt x="716026" y="0"/>
                </a:lnTo>
                <a:close/>
              </a:path>
              <a:path w="792479" h="76200">
                <a:moveTo>
                  <a:pt x="0" y="30352"/>
                </a:moveTo>
                <a:lnTo>
                  <a:pt x="0" y="43052"/>
                </a:lnTo>
                <a:lnTo>
                  <a:pt x="715951" y="44425"/>
                </a:lnTo>
                <a:lnTo>
                  <a:pt x="715973" y="31725"/>
                </a:lnTo>
                <a:lnTo>
                  <a:pt x="0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76375" y="2420937"/>
            <a:ext cx="1943100" cy="93853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526415" marR="439420" indent="-7937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No-argument  constructor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9475" y="2816098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15951" y="44423"/>
                </a:moveTo>
                <a:lnTo>
                  <a:pt x="715899" y="76200"/>
                </a:lnTo>
                <a:lnTo>
                  <a:pt x="779611" y="44450"/>
                </a:lnTo>
                <a:lnTo>
                  <a:pt x="728599" y="44450"/>
                </a:lnTo>
                <a:lnTo>
                  <a:pt x="715951" y="44423"/>
                </a:lnTo>
                <a:close/>
              </a:path>
              <a:path w="792479" h="76200">
                <a:moveTo>
                  <a:pt x="715973" y="31723"/>
                </a:moveTo>
                <a:lnTo>
                  <a:pt x="715951" y="44423"/>
                </a:lnTo>
                <a:lnTo>
                  <a:pt x="728599" y="44450"/>
                </a:lnTo>
                <a:lnTo>
                  <a:pt x="728726" y="31750"/>
                </a:lnTo>
                <a:lnTo>
                  <a:pt x="715973" y="31723"/>
                </a:lnTo>
                <a:close/>
              </a:path>
              <a:path w="792479" h="76200">
                <a:moveTo>
                  <a:pt x="716026" y="0"/>
                </a:moveTo>
                <a:lnTo>
                  <a:pt x="715973" y="31723"/>
                </a:lnTo>
                <a:lnTo>
                  <a:pt x="728726" y="31750"/>
                </a:lnTo>
                <a:lnTo>
                  <a:pt x="728599" y="44450"/>
                </a:lnTo>
                <a:lnTo>
                  <a:pt x="779611" y="44450"/>
                </a:lnTo>
                <a:lnTo>
                  <a:pt x="792099" y="38226"/>
                </a:lnTo>
                <a:lnTo>
                  <a:pt x="716026" y="0"/>
                </a:lnTo>
                <a:close/>
              </a:path>
              <a:path w="792479" h="76200">
                <a:moveTo>
                  <a:pt x="0" y="30225"/>
                </a:moveTo>
                <a:lnTo>
                  <a:pt x="0" y="42925"/>
                </a:lnTo>
                <a:lnTo>
                  <a:pt x="715951" y="44423"/>
                </a:lnTo>
                <a:lnTo>
                  <a:pt x="715973" y="31723"/>
                </a:lnTo>
                <a:lnTo>
                  <a:pt x="0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76375" y="1412938"/>
            <a:ext cx="1943100" cy="79248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Identifier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property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8332" y="1838451"/>
            <a:ext cx="793750" cy="174625"/>
          </a:xfrm>
          <a:custGeom>
            <a:avLst/>
            <a:gdLst/>
            <a:ahLst/>
            <a:cxnLst/>
            <a:rect l="l" t="t" r="r" b="b"/>
            <a:pathLst>
              <a:path w="793750" h="174625">
                <a:moveTo>
                  <a:pt x="717174" y="143249"/>
                </a:moveTo>
                <a:lnTo>
                  <a:pt x="711453" y="174498"/>
                </a:lnTo>
                <a:lnTo>
                  <a:pt x="793241" y="150622"/>
                </a:lnTo>
                <a:lnTo>
                  <a:pt x="786468" y="145542"/>
                </a:lnTo>
                <a:lnTo>
                  <a:pt x="729741" y="145542"/>
                </a:lnTo>
                <a:lnTo>
                  <a:pt x="717174" y="143249"/>
                </a:lnTo>
                <a:close/>
              </a:path>
              <a:path w="793750" h="174625">
                <a:moveTo>
                  <a:pt x="719452" y="130802"/>
                </a:moveTo>
                <a:lnTo>
                  <a:pt x="717174" y="143249"/>
                </a:lnTo>
                <a:lnTo>
                  <a:pt x="729741" y="145542"/>
                </a:lnTo>
                <a:lnTo>
                  <a:pt x="732027" y="133096"/>
                </a:lnTo>
                <a:lnTo>
                  <a:pt x="719452" y="130802"/>
                </a:lnTo>
                <a:close/>
              </a:path>
              <a:path w="793750" h="174625">
                <a:moveTo>
                  <a:pt x="725169" y="99568"/>
                </a:moveTo>
                <a:lnTo>
                  <a:pt x="719452" y="130802"/>
                </a:lnTo>
                <a:lnTo>
                  <a:pt x="732027" y="133096"/>
                </a:lnTo>
                <a:lnTo>
                  <a:pt x="729741" y="145542"/>
                </a:lnTo>
                <a:lnTo>
                  <a:pt x="786468" y="145542"/>
                </a:lnTo>
                <a:lnTo>
                  <a:pt x="725169" y="99568"/>
                </a:lnTo>
                <a:close/>
              </a:path>
              <a:path w="793750" h="174625">
                <a:moveTo>
                  <a:pt x="2285" y="0"/>
                </a:moveTo>
                <a:lnTo>
                  <a:pt x="0" y="12446"/>
                </a:lnTo>
                <a:lnTo>
                  <a:pt x="717174" y="143249"/>
                </a:lnTo>
                <a:lnTo>
                  <a:pt x="719452" y="130802"/>
                </a:lnTo>
                <a:lnTo>
                  <a:pt x="2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Example app: The</a:t>
            </a:r>
            <a:r>
              <a:rPr spc="-30" dirty="0">
                <a:solidFill>
                  <a:srgbClr val="00B0F0"/>
                </a:solidFill>
              </a:rPr>
              <a:t> </a:t>
            </a:r>
            <a:r>
              <a:rPr spc="-5" dirty="0">
                <a:solidFill>
                  <a:srgbClr val="00B0F0"/>
                </a:solidFill>
              </a:rPr>
              <a:t>EventManager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9250" y="2349500"/>
            <a:ext cx="1871980" cy="12954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08330" marR="602615" indent="107950">
              <a:lnSpc>
                <a:spcPct val="100000"/>
              </a:lnSpc>
              <a:spcBef>
                <a:spcPts val="1265"/>
              </a:spcBef>
            </a:pPr>
            <a:r>
              <a:rPr sz="1600" spc="-5" dirty="0">
                <a:latin typeface="Arial"/>
                <a:cs typeface="Arial"/>
              </a:rPr>
              <a:t>Java  objects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9250" y="4365625"/>
            <a:ext cx="1871980" cy="1295400"/>
          </a:xfrm>
          <a:prstGeom prst="rect">
            <a:avLst/>
          </a:prstGeom>
          <a:solidFill>
            <a:srgbClr val="FFCCCC"/>
          </a:solidFill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32740" marR="326390" indent="158115">
              <a:lnSpc>
                <a:spcPct val="100000"/>
              </a:lnSpc>
              <a:spcBef>
                <a:spcPts val="1270"/>
              </a:spcBef>
            </a:pPr>
            <a:r>
              <a:rPr sz="1600" spc="-5" dirty="0">
                <a:latin typeface="Arial"/>
                <a:cs typeface="Arial"/>
              </a:rPr>
              <a:t>Hibernate  mapping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6825" y="4365625"/>
            <a:ext cx="1871980" cy="129540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49885" marR="342265" indent="141605">
              <a:lnSpc>
                <a:spcPct val="100000"/>
              </a:lnSpc>
              <a:spcBef>
                <a:spcPts val="1270"/>
              </a:spcBef>
            </a:pPr>
            <a:r>
              <a:rPr sz="1600" spc="-5" dirty="0">
                <a:latin typeface="Arial"/>
                <a:cs typeface="Arial"/>
              </a:rPr>
              <a:t>Hibernate  configuration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6825" y="2349500"/>
            <a:ext cx="1871980" cy="129540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767080" marR="483870" indent="-276225">
              <a:lnSpc>
                <a:spcPct val="100000"/>
              </a:lnSpc>
              <a:spcBef>
                <a:spcPts val="1265"/>
              </a:spcBef>
            </a:pPr>
            <a:r>
              <a:rPr sz="1600" spc="-5" dirty="0">
                <a:latin typeface="Arial"/>
                <a:cs typeface="Arial"/>
              </a:rPr>
              <a:t>Hibernate  API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19172" y="3855973"/>
            <a:ext cx="76200" cy="514984"/>
          </a:xfrm>
          <a:custGeom>
            <a:avLst/>
            <a:gdLst/>
            <a:ahLst/>
            <a:cxnLst/>
            <a:rect l="l" t="t" r="r" b="b"/>
            <a:pathLst>
              <a:path w="76200" h="514985">
                <a:moveTo>
                  <a:pt x="31710" y="76252"/>
                </a:moveTo>
                <a:lnTo>
                  <a:pt x="30352" y="514350"/>
                </a:lnTo>
                <a:lnTo>
                  <a:pt x="43052" y="514476"/>
                </a:lnTo>
                <a:lnTo>
                  <a:pt x="44410" y="76274"/>
                </a:lnTo>
                <a:lnTo>
                  <a:pt x="31710" y="76252"/>
                </a:lnTo>
                <a:close/>
              </a:path>
              <a:path w="76200" h="514985">
                <a:moveTo>
                  <a:pt x="69818" y="63500"/>
                </a:moveTo>
                <a:lnTo>
                  <a:pt x="31750" y="63500"/>
                </a:lnTo>
                <a:lnTo>
                  <a:pt x="44450" y="63626"/>
                </a:lnTo>
                <a:lnTo>
                  <a:pt x="44410" y="76274"/>
                </a:lnTo>
                <a:lnTo>
                  <a:pt x="76200" y="76326"/>
                </a:lnTo>
                <a:lnTo>
                  <a:pt x="69818" y="63500"/>
                </a:lnTo>
                <a:close/>
              </a:path>
              <a:path w="76200" h="514985">
                <a:moveTo>
                  <a:pt x="31750" y="63500"/>
                </a:moveTo>
                <a:lnTo>
                  <a:pt x="31710" y="76252"/>
                </a:lnTo>
                <a:lnTo>
                  <a:pt x="44410" y="76274"/>
                </a:lnTo>
                <a:lnTo>
                  <a:pt x="44450" y="63626"/>
                </a:lnTo>
                <a:lnTo>
                  <a:pt x="31750" y="63500"/>
                </a:lnTo>
                <a:close/>
              </a:path>
              <a:path w="76200" h="514985">
                <a:moveTo>
                  <a:pt x="38226" y="0"/>
                </a:moveTo>
                <a:lnTo>
                  <a:pt x="0" y="76200"/>
                </a:lnTo>
                <a:lnTo>
                  <a:pt x="31710" y="76252"/>
                </a:lnTo>
                <a:lnTo>
                  <a:pt x="31750" y="63500"/>
                </a:lnTo>
                <a:lnTo>
                  <a:pt x="69818" y="63500"/>
                </a:lnTo>
                <a:lnTo>
                  <a:pt x="3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6448" y="5048122"/>
            <a:ext cx="1233805" cy="76200"/>
          </a:xfrm>
          <a:custGeom>
            <a:avLst/>
            <a:gdLst/>
            <a:ahLst/>
            <a:cxnLst/>
            <a:rect l="l" t="t" r="r" b="b"/>
            <a:pathLst>
              <a:path w="1233804" h="76200">
                <a:moveTo>
                  <a:pt x="76200" y="0"/>
                </a:moveTo>
                <a:lnTo>
                  <a:pt x="0" y="38226"/>
                </a:lnTo>
                <a:lnTo>
                  <a:pt x="76326" y="76200"/>
                </a:lnTo>
                <a:lnTo>
                  <a:pt x="76274" y="44450"/>
                </a:lnTo>
                <a:lnTo>
                  <a:pt x="63626" y="44450"/>
                </a:lnTo>
                <a:lnTo>
                  <a:pt x="63500" y="31750"/>
                </a:lnTo>
                <a:lnTo>
                  <a:pt x="76252" y="31733"/>
                </a:lnTo>
                <a:lnTo>
                  <a:pt x="76200" y="0"/>
                </a:lnTo>
                <a:close/>
              </a:path>
              <a:path w="1233804" h="76200">
                <a:moveTo>
                  <a:pt x="76252" y="31733"/>
                </a:moveTo>
                <a:lnTo>
                  <a:pt x="63500" y="31750"/>
                </a:lnTo>
                <a:lnTo>
                  <a:pt x="63626" y="44450"/>
                </a:lnTo>
                <a:lnTo>
                  <a:pt x="76274" y="44433"/>
                </a:lnTo>
                <a:lnTo>
                  <a:pt x="76252" y="31733"/>
                </a:lnTo>
                <a:close/>
              </a:path>
              <a:path w="1233804" h="76200">
                <a:moveTo>
                  <a:pt x="76274" y="44433"/>
                </a:moveTo>
                <a:lnTo>
                  <a:pt x="63626" y="44450"/>
                </a:lnTo>
                <a:lnTo>
                  <a:pt x="76274" y="44450"/>
                </a:lnTo>
                <a:close/>
              </a:path>
              <a:path w="1233804" h="76200">
                <a:moveTo>
                  <a:pt x="1233551" y="30225"/>
                </a:moveTo>
                <a:lnTo>
                  <a:pt x="76252" y="31733"/>
                </a:lnTo>
                <a:lnTo>
                  <a:pt x="76274" y="44433"/>
                </a:lnTo>
                <a:lnTo>
                  <a:pt x="1233551" y="42925"/>
                </a:lnTo>
                <a:lnTo>
                  <a:pt x="1233551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5096" y="3644900"/>
            <a:ext cx="76200" cy="504825"/>
          </a:xfrm>
          <a:custGeom>
            <a:avLst/>
            <a:gdLst/>
            <a:ahLst/>
            <a:cxnLst/>
            <a:rect l="l" t="t" r="r" b="b"/>
            <a:pathLst>
              <a:path w="76200" h="504825">
                <a:moveTo>
                  <a:pt x="31709" y="428646"/>
                </a:moveTo>
                <a:lnTo>
                  <a:pt x="0" y="428751"/>
                </a:lnTo>
                <a:lnTo>
                  <a:pt x="38353" y="504825"/>
                </a:lnTo>
                <a:lnTo>
                  <a:pt x="69839" y="441325"/>
                </a:lnTo>
                <a:lnTo>
                  <a:pt x="31750" y="441325"/>
                </a:lnTo>
                <a:lnTo>
                  <a:pt x="31709" y="428646"/>
                </a:lnTo>
                <a:close/>
              </a:path>
              <a:path w="76200" h="504825">
                <a:moveTo>
                  <a:pt x="44409" y="428603"/>
                </a:moveTo>
                <a:lnTo>
                  <a:pt x="31709" y="428646"/>
                </a:lnTo>
                <a:lnTo>
                  <a:pt x="31750" y="441325"/>
                </a:lnTo>
                <a:lnTo>
                  <a:pt x="44450" y="441325"/>
                </a:lnTo>
                <a:lnTo>
                  <a:pt x="44409" y="428603"/>
                </a:lnTo>
                <a:close/>
              </a:path>
              <a:path w="76200" h="504825">
                <a:moveTo>
                  <a:pt x="76200" y="428498"/>
                </a:moveTo>
                <a:lnTo>
                  <a:pt x="44409" y="428603"/>
                </a:lnTo>
                <a:lnTo>
                  <a:pt x="44450" y="441325"/>
                </a:lnTo>
                <a:lnTo>
                  <a:pt x="69839" y="441325"/>
                </a:lnTo>
                <a:lnTo>
                  <a:pt x="76200" y="428498"/>
                </a:lnTo>
                <a:close/>
              </a:path>
              <a:path w="76200" h="504825">
                <a:moveTo>
                  <a:pt x="43052" y="0"/>
                </a:moveTo>
                <a:lnTo>
                  <a:pt x="30352" y="0"/>
                </a:lnTo>
                <a:lnTo>
                  <a:pt x="31709" y="428646"/>
                </a:lnTo>
                <a:lnTo>
                  <a:pt x="44409" y="428603"/>
                </a:lnTo>
                <a:lnTo>
                  <a:pt x="43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528" y="326928"/>
            <a:ext cx="75438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7125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Hibernate mapping</a:t>
            </a:r>
            <a:r>
              <a:rPr spc="30" dirty="0">
                <a:solidFill>
                  <a:srgbClr val="00B0F0"/>
                </a:solidFill>
              </a:rPr>
              <a:t> </a:t>
            </a:r>
            <a:r>
              <a:rPr spc="-5" dirty="0">
                <a:solidFill>
                  <a:srgbClr val="00B0F0"/>
                </a:solidFill>
              </a:rPr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87082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60" dirty="0">
                <a:solidFill>
                  <a:srgbClr val="002060"/>
                </a:solidFill>
                <a:latin typeface="Arial"/>
                <a:cs typeface="Arial"/>
              </a:rPr>
              <a:t>Tells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Hibernate which tables and columns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to</a:t>
            </a:r>
            <a:r>
              <a:rPr sz="2400" spc="1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load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store</a:t>
            </a:r>
            <a:r>
              <a:rPr sz="2400" spc="-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objects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4075" y="2565463"/>
            <a:ext cx="936625" cy="50355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1065"/>
              </a:spcBef>
            </a:pPr>
            <a:r>
              <a:rPr sz="1400" spc="-10" dirty="0">
                <a:latin typeface="Arial"/>
                <a:cs typeface="Arial"/>
              </a:rPr>
              <a:t>DTD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1275" y="2205037"/>
            <a:ext cx="5040630" cy="4464050"/>
          </a:xfrm>
          <a:custGeom>
            <a:avLst/>
            <a:gdLst/>
            <a:ahLst/>
            <a:cxnLst/>
            <a:rect l="l" t="t" r="r" b="b"/>
            <a:pathLst>
              <a:path w="5040630" h="4464050">
                <a:moveTo>
                  <a:pt x="0" y="4464050"/>
                </a:moveTo>
                <a:lnTo>
                  <a:pt x="5040376" y="4464050"/>
                </a:lnTo>
                <a:lnTo>
                  <a:pt x="5040376" y="0"/>
                </a:lnTo>
                <a:lnTo>
                  <a:pt x="0" y="0"/>
                </a:lnTo>
                <a:lnTo>
                  <a:pt x="0" y="4464050"/>
                </a:lnTo>
                <a:close/>
              </a:path>
            </a:pathLst>
          </a:custGeom>
          <a:solidFill>
            <a:srgbClr val="E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1275" y="2205037"/>
            <a:ext cx="5040630" cy="4464050"/>
          </a:xfrm>
          <a:custGeom>
            <a:avLst/>
            <a:gdLst/>
            <a:ahLst/>
            <a:cxnLst/>
            <a:rect l="l" t="t" r="r" b="b"/>
            <a:pathLst>
              <a:path w="5040630" h="4464050">
                <a:moveTo>
                  <a:pt x="0" y="4464050"/>
                </a:moveTo>
                <a:lnTo>
                  <a:pt x="5040376" y="4464050"/>
                </a:lnTo>
                <a:lnTo>
                  <a:pt x="5040376" y="0"/>
                </a:lnTo>
                <a:lnTo>
                  <a:pt x="0" y="0"/>
                </a:lnTo>
                <a:lnTo>
                  <a:pt x="0" y="44640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29253" y="2421382"/>
            <a:ext cx="433451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&lt;!DOCTYPE hibernate-mapping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PUBLIC</a:t>
            </a:r>
            <a:endParaRPr sz="1200">
              <a:latin typeface="Arial"/>
              <a:cs typeface="Arial"/>
            </a:endParaRPr>
          </a:p>
          <a:p>
            <a:pPr marL="181610" marR="508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"-//Hibernate/Hibernate Mapping </a:t>
            </a:r>
            <a:r>
              <a:rPr sz="1200" dirty="0">
                <a:latin typeface="Arial"/>
                <a:cs typeface="Arial"/>
              </a:rPr>
              <a:t>DTD 3.0//EN"  </a:t>
            </a:r>
            <a:r>
              <a:rPr sz="1200" spc="-5" dirty="0">
                <a:latin typeface="Arial"/>
                <a:cs typeface="Arial"/>
              </a:rPr>
              <a:t>"</a:t>
            </a:r>
            <a:r>
              <a:rPr sz="1200" spc="-5" dirty="0">
                <a:latin typeface="Arial"/>
                <a:cs typeface="Arial"/>
                <a:hlinkClick r:id="rId2"/>
              </a:rPr>
              <a:t>http://hibernate.sourceforge.net/hibernate-mapping-3.0.dtd</a:t>
            </a:r>
            <a:r>
              <a:rPr sz="1200" spc="-5" dirty="0">
                <a:latin typeface="Arial"/>
                <a:cs typeface="Arial"/>
              </a:rPr>
              <a:t>"&gt;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9253" y="3152902"/>
            <a:ext cx="372872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&lt;hibernate-mapping&gt;</a:t>
            </a:r>
            <a:endParaRPr sz="1200" dirty="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&lt;class name</a:t>
            </a:r>
            <a:r>
              <a:rPr sz="1200" spc="-5" dirty="0" smtClean="0">
                <a:latin typeface="Arial"/>
                <a:cs typeface="Arial"/>
              </a:rPr>
              <a:t>=”</a:t>
            </a:r>
            <a:r>
              <a:rPr lang="en-US" sz="1200" spc="-5" dirty="0" err="1" smtClean="0">
                <a:latin typeface="Arial"/>
                <a:cs typeface="Arial"/>
              </a:rPr>
              <a:t>com.tctvn</a:t>
            </a:r>
            <a:r>
              <a:rPr sz="1200" spc="-5" dirty="0" err="1" smtClean="0">
                <a:latin typeface="Arial"/>
                <a:cs typeface="Arial"/>
              </a:rPr>
              <a:t>.Event</a:t>
            </a:r>
            <a:r>
              <a:rPr sz="1200" spc="-5" dirty="0">
                <a:latin typeface="Arial"/>
                <a:cs typeface="Arial"/>
              </a:rPr>
              <a:t>”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table=”events”&gt;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0628" y="3701795"/>
            <a:ext cx="235394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&lt;id name="id”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column=”event_id”&gt;</a:t>
            </a:r>
            <a:endParaRPr sz="1200">
              <a:latin typeface="Arial"/>
              <a:cs typeface="Arial"/>
            </a:endParaRPr>
          </a:p>
          <a:p>
            <a:pPr marR="114300"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&lt;generator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class="native"/&gt;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&lt;/id&gt;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0628" y="4433316"/>
            <a:ext cx="40043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&lt;property name=”title” not-null=”true”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unique=”true”/&gt;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&lt;property name=”date” type=”date”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column=”event_date”/&gt;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0628" y="4982209"/>
            <a:ext cx="3589654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&lt;set name=”persons”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table=”event_persons”&gt;</a:t>
            </a:r>
            <a:endParaRPr sz="1200" dirty="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&lt;key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column=”event_id”/&gt;</a:t>
            </a:r>
            <a:endParaRPr sz="1200" dirty="0">
              <a:latin typeface="Arial"/>
              <a:cs typeface="Arial"/>
            </a:endParaRPr>
          </a:p>
          <a:p>
            <a:pPr marL="355600" marR="5080" indent="-17272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&lt;many-to-many column=”person_id”  class</a:t>
            </a:r>
            <a:r>
              <a:rPr sz="1200" spc="-5" dirty="0" smtClean="0">
                <a:latin typeface="Arial"/>
                <a:cs typeface="Arial"/>
              </a:rPr>
              <a:t>=”</a:t>
            </a:r>
            <a:r>
              <a:rPr lang="en-US" sz="1200" spc="-5" dirty="0" smtClean="0">
                <a:latin typeface="Arial"/>
                <a:cs typeface="Arial"/>
              </a:rPr>
              <a:t> </a:t>
            </a:r>
            <a:r>
              <a:rPr lang="en-US" sz="1200" spc="-5" dirty="0" err="1" smtClean="0">
                <a:latin typeface="Arial"/>
                <a:cs typeface="Arial"/>
              </a:rPr>
              <a:t>com.tctvn.Event</a:t>
            </a:r>
            <a:r>
              <a:rPr sz="1200" spc="-5" dirty="0" err="1" smtClean="0">
                <a:latin typeface="Arial"/>
                <a:cs typeface="Arial"/>
              </a:rPr>
              <a:t>.model.Person</a:t>
            </a:r>
            <a:r>
              <a:rPr sz="1200" spc="-5" dirty="0">
                <a:latin typeface="Arial"/>
                <a:cs typeface="Arial"/>
              </a:rPr>
              <a:t>”/&gt;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&lt;/set&gt;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29253" y="6079540"/>
            <a:ext cx="151384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&lt;/class&gt;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&lt;/hibernate-mapping&gt;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9048" y="2744597"/>
            <a:ext cx="936625" cy="76200"/>
          </a:xfrm>
          <a:custGeom>
            <a:avLst/>
            <a:gdLst/>
            <a:ahLst/>
            <a:cxnLst/>
            <a:rect l="l" t="t" r="r" b="b"/>
            <a:pathLst>
              <a:path w="936625" h="76200">
                <a:moveTo>
                  <a:pt x="860477" y="44554"/>
                </a:moveTo>
                <a:lnTo>
                  <a:pt x="860425" y="76200"/>
                </a:lnTo>
                <a:lnTo>
                  <a:pt x="923882" y="44576"/>
                </a:lnTo>
                <a:lnTo>
                  <a:pt x="873125" y="44576"/>
                </a:lnTo>
                <a:lnTo>
                  <a:pt x="860477" y="44554"/>
                </a:lnTo>
                <a:close/>
              </a:path>
              <a:path w="936625" h="76200">
                <a:moveTo>
                  <a:pt x="860498" y="31854"/>
                </a:moveTo>
                <a:lnTo>
                  <a:pt x="860477" y="44554"/>
                </a:lnTo>
                <a:lnTo>
                  <a:pt x="873125" y="44576"/>
                </a:lnTo>
                <a:lnTo>
                  <a:pt x="873251" y="31876"/>
                </a:lnTo>
                <a:lnTo>
                  <a:pt x="860498" y="31854"/>
                </a:lnTo>
                <a:close/>
              </a:path>
              <a:path w="936625" h="76200">
                <a:moveTo>
                  <a:pt x="860551" y="0"/>
                </a:moveTo>
                <a:lnTo>
                  <a:pt x="860498" y="31854"/>
                </a:lnTo>
                <a:lnTo>
                  <a:pt x="873251" y="31876"/>
                </a:lnTo>
                <a:lnTo>
                  <a:pt x="873125" y="44576"/>
                </a:lnTo>
                <a:lnTo>
                  <a:pt x="923882" y="44576"/>
                </a:lnTo>
                <a:lnTo>
                  <a:pt x="936625" y="38226"/>
                </a:lnTo>
                <a:lnTo>
                  <a:pt x="860551" y="0"/>
                </a:lnTo>
                <a:close/>
              </a:path>
              <a:path w="936625" h="76200">
                <a:moveTo>
                  <a:pt x="126" y="30352"/>
                </a:moveTo>
                <a:lnTo>
                  <a:pt x="0" y="43052"/>
                </a:lnTo>
                <a:lnTo>
                  <a:pt x="860477" y="44554"/>
                </a:lnTo>
                <a:lnTo>
                  <a:pt x="860498" y="31854"/>
                </a:lnTo>
                <a:lnTo>
                  <a:pt x="126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03350" y="3213100"/>
            <a:ext cx="1656080" cy="50482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070"/>
              </a:spcBef>
            </a:pPr>
            <a:r>
              <a:rPr sz="1400" spc="-5" dirty="0">
                <a:latin typeface="Arial"/>
                <a:cs typeface="Arial"/>
              </a:rPr>
              <a:t>Class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850" y="3860800"/>
            <a:ext cx="2735580" cy="50482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70"/>
              </a:spcBef>
            </a:pPr>
            <a:r>
              <a:rPr sz="1400" dirty="0">
                <a:latin typeface="Arial"/>
                <a:cs typeface="Arial"/>
              </a:rPr>
              <a:t>Identifier mapping &amp;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generation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9048" y="3968622"/>
            <a:ext cx="1081405" cy="76200"/>
          </a:xfrm>
          <a:custGeom>
            <a:avLst/>
            <a:gdLst/>
            <a:ahLst/>
            <a:cxnLst/>
            <a:rect l="l" t="t" r="r" b="b"/>
            <a:pathLst>
              <a:path w="1081404" h="76200">
                <a:moveTo>
                  <a:pt x="1004951" y="44430"/>
                </a:moveTo>
                <a:lnTo>
                  <a:pt x="1004951" y="76200"/>
                </a:lnTo>
                <a:lnTo>
                  <a:pt x="1068663" y="44450"/>
                </a:lnTo>
                <a:lnTo>
                  <a:pt x="1017651" y="44450"/>
                </a:lnTo>
                <a:lnTo>
                  <a:pt x="1004951" y="44430"/>
                </a:lnTo>
                <a:close/>
              </a:path>
              <a:path w="1081404" h="76200">
                <a:moveTo>
                  <a:pt x="1004951" y="31730"/>
                </a:moveTo>
                <a:lnTo>
                  <a:pt x="1004951" y="44430"/>
                </a:lnTo>
                <a:lnTo>
                  <a:pt x="1017651" y="44450"/>
                </a:lnTo>
                <a:lnTo>
                  <a:pt x="1017651" y="31750"/>
                </a:lnTo>
                <a:lnTo>
                  <a:pt x="1004951" y="31730"/>
                </a:lnTo>
                <a:close/>
              </a:path>
              <a:path w="1081404" h="76200">
                <a:moveTo>
                  <a:pt x="1004951" y="0"/>
                </a:moveTo>
                <a:lnTo>
                  <a:pt x="1004951" y="31730"/>
                </a:lnTo>
                <a:lnTo>
                  <a:pt x="1017651" y="31750"/>
                </a:lnTo>
                <a:lnTo>
                  <a:pt x="1017651" y="44450"/>
                </a:lnTo>
                <a:lnTo>
                  <a:pt x="1068663" y="44450"/>
                </a:lnTo>
                <a:lnTo>
                  <a:pt x="1081151" y="38226"/>
                </a:lnTo>
                <a:lnTo>
                  <a:pt x="1004951" y="0"/>
                </a:lnTo>
                <a:close/>
              </a:path>
              <a:path w="1081404" h="76200">
                <a:moveTo>
                  <a:pt x="126" y="30225"/>
                </a:moveTo>
                <a:lnTo>
                  <a:pt x="0" y="42925"/>
                </a:lnTo>
                <a:lnTo>
                  <a:pt x="1004951" y="44430"/>
                </a:lnTo>
                <a:lnTo>
                  <a:pt x="1004951" y="31730"/>
                </a:lnTo>
                <a:lnTo>
                  <a:pt x="126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7087" y="4508500"/>
            <a:ext cx="2232025" cy="50482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1075"/>
              </a:spcBef>
            </a:pPr>
            <a:r>
              <a:rPr sz="1400" dirty="0">
                <a:latin typeface="Arial"/>
                <a:cs typeface="Arial"/>
              </a:rPr>
              <a:t>Property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mapping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9048" y="4687823"/>
            <a:ext cx="1081405" cy="76200"/>
          </a:xfrm>
          <a:custGeom>
            <a:avLst/>
            <a:gdLst/>
            <a:ahLst/>
            <a:cxnLst/>
            <a:rect l="l" t="t" r="r" b="b"/>
            <a:pathLst>
              <a:path w="1081404" h="76200">
                <a:moveTo>
                  <a:pt x="1004951" y="44430"/>
                </a:moveTo>
                <a:lnTo>
                  <a:pt x="1004951" y="76200"/>
                </a:lnTo>
                <a:lnTo>
                  <a:pt x="1068451" y="44450"/>
                </a:lnTo>
                <a:lnTo>
                  <a:pt x="1017651" y="44450"/>
                </a:lnTo>
                <a:lnTo>
                  <a:pt x="1004951" y="44430"/>
                </a:lnTo>
                <a:close/>
              </a:path>
              <a:path w="1081404" h="76200">
                <a:moveTo>
                  <a:pt x="1004951" y="31730"/>
                </a:moveTo>
                <a:lnTo>
                  <a:pt x="1004951" y="44430"/>
                </a:lnTo>
                <a:lnTo>
                  <a:pt x="1017651" y="44450"/>
                </a:lnTo>
                <a:lnTo>
                  <a:pt x="1017651" y="31750"/>
                </a:lnTo>
                <a:lnTo>
                  <a:pt x="1004951" y="31730"/>
                </a:lnTo>
                <a:close/>
              </a:path>
              <a:path w="1081404" h="76200">
                <a:moveTo>
                  <a:pt x="1004951" y="0"/>
                </a:moveTo>
                <a:lnTo>
                  <a:pt x="1004951" y="31730"/>
                </a:lnTo>
                <a:lnTo>
                  <a:pt x="1017651" y="31750"/>
                </a:lnTo>
                <a:lnTo>
                  <a:pt x="1017651" y="44450"/>
                </a:lnTo>
                <a:lnTo>
                  <a:pt x="1068451" y="44450"/>
                </a:lnTo>
                <a:lnTo>
                  <a:pt x="1081151" y="38100"/>
                </a:lnTo>
                <a:lnTo>
                  <a:pt x="1004951" y="0"/>
                </a:lnTo>
                <a:close/>
              </a:path>
              <a:path w="1081404" h="76200">
                <a:moveTo>
                  <a:pt x="126" y="30225"/>
                </a:moveTo>
                <a:lnTo>
                  <a:pt x="0" y="42925"/>
                </a:lnTo>
                <a:lnTo>
                  <a:pt x="1004951" y="44430"/>
                </a:lnTo>
                <a:lnTo>
                  <a:pt x="1004951" y="31730"/>
                </a:lnTo>
                <a:lnTo>
                  <a:pt x="126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9750" y="6092825"/>
            <a:ext cx="2519680" cy="57658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190"/>
              </a:spcBef>
            </a:pPr>
            <a:r>
              <a:rPr sz="1400" spc="-5" dirty="0">
                <a:latin typeface="Arial"/>
                <a:cs typeface="Arial"/>
              </a:rPr>
              <a:t>Filename: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Event.hbm.xml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9048" y="3392296"/>
            <a:ext cx="936625" cy="76200"/>
          </a:xfrm>
          <a:custGeom>
            <a:avLst/>
            <a:gdLst/>
            <a:ahLst/>
            <a:cxnLst/>
            <a:rect l="l" t="t" r="r" b="b"/>
            <a:pathLst>
              <a:path w="936625" h="76200">
                <a:moveTo>
                  <a:pt x="860477" y="44554"/>
                </a:moveTo>
                <a:lnTo>
                  <a:pt x="860425" y="76200"/>
                </a:lnTo>
                <a:lnTo>
                  <a:pt x="923882" y="44576"/>
                </a:lnTo>
                <a:lnTo>
                  <a:pt x="873125" y="44576"/>
                </a:lnTo>
                <a:lnTo>
                  <a:pt x="860477" y="44554"/>
                </a:lnTo>
                <a:close/>
              </a:path>
              <a:path w="936625" h="76200">
                <a:moveTo>
                  <a:pt x="860498" y="31854"/>
                </a:moveTo>
                <a:lnTo>
                  <a:pt x="860477" y="44554"/>
                </a:lnTo>
                <a:lnTo>
                  <a:pt x="873125" y="44576"/>
                </a:lnTo>
                <a:lnTo>
                  <a:pt x="873251" y="31876"/>
                </a:lnTo>
                <a:lnTo>
                  <a:pt x="860498" y="31854"/>
                </a:lnTo>
                <a:close/>
              </a:path>
              <a:path w="936625" h="76200">
                <a:moveTo>
                  <a:pt x="860551" y="0"/>
                </a:moveTo>
                <a:lnTo>
                  <a:pt x="860498" y="31854"/>
                </a:lnTo>
                <a:lnTo>
                  <a:pt x="873251" y="31876"/>
                </a:lnTo>
                <a:lnTo>
                  <a:pt x="873125" y="44576"/>
                </a:lnTo>
                <a:lnTo>
                  <a:pt x="923882" y="44576"/>
                </a:lnTo>
                <a:lnTo>
                  <a:pt x="936625" y="38226"/>
                </a:lnTo>
                <a:lnTo>
                  <a:pt x="860551" y="0"/>
                </a:lnTo>
                <a:close/>
              </a:path>
              <a:path w="936625" h="76200">
                <a:moveTo>
                  <a:pt x="126" y="30352"/>
                </a:moveTo>
                <a:lnTo>
                  <a:pt x="0" y="43052"/>
                </a:lnTo>
                <a:lnTo>
                  <a:pt x="860477" y="44554"/>
                </a:lnTo>
                <a:lnTo>
                  <a:pt x="860498" y="31854"/>
                </a:lnTo>
                <a:lnTo>
                  <a:pt x="126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3850" y="5157787"/>
            <a:ext cx="2735580" cy="79248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553085" marR="224790" indent="-31877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Unidirectional many-to-many  </a:t>
            </a:r>
            <a:r>
              <a:rPr sz="1400" dirty="0">
                <a:latin typeface="Arial"/>
                <a:cs typeface="Arial"/>
              </a:rPr>
              <a:t>association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mapping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9048" y="5337047"/>
            <a:ext cx="1081405" cy="76200"/>
          </a:xfrm>
          <a:custGeom>
            <a:avLst/>
            <a:gdLst/>
            <a:ahLst/>
            <a:cxnLst/>
            <a:rect l="l" t="t" r="r" b="b"/>
            <a:pathLst>
              <a:path w="1081404" h="76200">
                <a:moveTo>
                  <a:pt x="1004951" y="44430"/>
                </a:moveTo>
                <a:lnTo>
                  <a:pt x="1004951" y="76199"/>
                </a:lnTo>
                <a:lnTo>
                  <a:pt x="1068663" y="44449"/>
                </a:lnTo>
                <a:lnTo>
                  <a:pt x="1017651" y="44449"/>
                </a:lnTo>
                <a:lnTo>
                  <a:pt x="1004951" y="44430"/>
                </a:lnTo>
                <a:close/>
              </a:path>
              <a:path w="1081404" h="76200">
                <a:moveTo>
                  <a:pt x="1004951" y="31730"/>
                </a:moveTo>
                <a:lnTo>
                  <a:pt x="1004951" y="44430"/>
                </a:lnTo>
                <a:lnTo>
                  <a:pt x="1017651" y="44449"/>
                </a:lnTo>
                <a:lnTo>
                  <a:pt x="1017651" y="31749"/>
                </a:lnTo>
                <a:lnTo>
                  <a:pt x="1004951" y="31730"/>
                </a:lnTo>
                <a:close/>
              </a:path>
              <a:path w="1081404" h="76200">
                <a:moveTo>
                  <a:pt x="1004951" y="0"/>
                </a:moveTo>
                <a:lnTo>
                  <a:pt x="1004951" y="31730"/>
                </a:lnTo>
                <a:lnTo>
                  <a:pt x="1017651" y="31749"/>
                </a:lnTo>
                <a:lnTo>
                  <a:pt x="1017651" y="44449"/>
                </a:lnTo>
                <a:lnTo>
                  <a:pt x="1068663" y="44449"/>
                </a:lnTo>
                <a:lnTo>
                  <a:pt x="1081151" y="38226"/>
                </a:lnTo>
                <a:lnTo>
                  <a:pt x="1004951" y="0"/>
                </a:lnTo>
                <a:close/>
              </a:path>
              <a:path w="1081404" h="76200">
                <a:moveTo>
                  <a:pt x="126" y="30225"/>
                </a:moveTo>
                <a:lnTo>
                  <a:pt x="0" y="42925"/>
                </a:lnTo>
                <a:lnTo>
                  <a:pt x="1004951" y="44430"/>
                </a:lnTo>
                <a:lnTo>
                  <a:pt x="1004951" y="31730"/>
                </a:lnTo>
                <a:lnTo>
                  <a:pt x="126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560" y="210097"/>
            <a:ext cx="695416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3239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Property</a:t>
            </a:r>
            <a:r>
              <a:rPr spc="-35" dirty="0">
                <a:solidFill>
                  <a:srgbClr val="00B0F0"/>
                </a:solidFill>
              </a:rPr>
              <a:t> </a:t>
            </a:r>
            <a:r>
              <a:rPr spc="-5" dirty="0">
                <a:solidFill>
                  <a:srgbClr val="00B0F0"/>
                </a:solidFill>
              </a:rPr>
              <a:t>mapping</a:t>
            </a:r>
          </a:p>
        </p:txBody>
      </p:sp>
      <p:sp>
        <p:nvSpPr>
          <p:cNvPr id="3" name="object 3"/>
          <p:cNvSpPr/>
          <p:nvPr/>
        </p:nvSpPr>
        <p:spPr>
          <a:xfrm>
            <a:off x="1835150" y="2781363"/>
            <a:ext cx="5256530" cy="1151255"/>
          </a:xfrm>
          <a:custGeom>
            <a:avLst/>
            <a:gdLst/>
            <a:ahLst/>
            <a:cxnLst/>
            <a:rect l="l" t="t" r="r" b="b"/>
            <a:pathLst>
              <a:path w="5256530" h="1151254">
                <a:moveTo>
                  <a:pt x="0" y="1150937"/>
                </a:moveTo>
                <a:lnTo>
                  <a:pt x="5256276" y="1150937"/>
                </a:lnTo>
                <a:lnTo>
                  <a:pt x="5256276" y="0"/>
                </a:lnTo>
                <a:lnTo>
                  <a:pt x="0" y="0"/>
                </a:lnTo>
                <a:lnTo>
                  <a:pt x="0" y="1150937"/>
                </a:lnTo>
                <a:close/>
              </a:path>
            </a:pathLst>
          </a:custGeom>
          <a:solidFill>
            <a:srgbClr val="E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5150" y="2781363"/>
            <a:ext cx="5256530" cy="1151255"/>
          </a:xfrm>
          <a:custGeom>
            <a:avLst/>
            <a:gdLst/>
            <a:ahLst/>
            <a:cxnLst/>
            <a:rect l="l" t="t" r="r" b="b"/>
            <a:pathLst>
              <a:path w="5256530" h="1151254">
                <a:moveTo>
                  <a:pt x="0" y="1150937"/>
                </a:moveTo>
                <a:lnTo>
                  <a:pt x="5256276" y="1150937"/>
                </a:lnTo>
                <a:lnTo>
                  <a:pt x="5256276" y="0"/>
                </a:lnTo>
                <a:lnTo>
                  <a:pt x="0" y="0"/>
                </a:lnTo>
                <a:lnTo>
                  <a:pt x="0" y="1150937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2747" y="2925064"/>
            <a:ext cx="468947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&lt;property name=”title” not-null=”true”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unique=”true”/&gt;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&lt;property name=”date” </a:t>
            </a:r>
            <a:r>
              <a:rPr sz="1400" spc="-5" dirty="0">
                <a:latin typeface="Arial"/>
                <a:cs typeface="Arial"/>
              </a:rPr>
              <a:t>type=”Date”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column=”event_date”/&gt;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112" y="1412875"/>
            <a:ext cx="2376805" cy="8636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300355" marR="198120" indent="-14033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name </a:t>
            </a:r>
            <a:r>
              <a:rPr sz="1400" dirty="0">
                <a:latin typeface="Arial"/>
                <a:cs typeface="Arial"/>
              </a:rPr>
              <a:t>property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refers  to the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get/set-methods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1557" y="2271776"/>
            <a:ext cx="796925" cy="725805"/>
          </a:xfrm>
          <a:custGeom>
            <a:avLst/>
            <a:gdLst/>
            <a:ahLst/>
            <a:cxnLst/>
            <a:rect l="l" t="t" r="r" b="b"/>
            <a:pathLst>
              <a:path w="796925" h="725805">
                <a:moveTo>
                  <a:pt x="735881" y="678814"/>
                </a:moveTo>
                <a:lnTo>
                  <a:pt x="714502" y="702310"/>
                </a:lnTo>
                <a:lnTo>
                  <a:pt x="796417" y="725424"/>
                </a:lnTo>
                <a:lnTo>
                  <a:pt x="781749" y="687324"/>
                </a:lnTo>
                <a:lnTo>
                  <a:pt x="745235" y="687324"/>
                </a:lnTo>
                <a:lnTo>
                  <a:pt x="735881" y="678814"/>
                </a:lnTo>
                <a:close/>
              </a:path>
              <a:path w="796925" h="725805">
                <a:moveTo>
                  <a:pt x="744351" y="669504"/>
                </a:moveTo>
                <a:lnTo>
                  <a:pt x="735881" y="678814"/>
                </a:lnTo>
                <a:lnTo>
                  <a:pt x="745235" y="687324"/>
                </a:lnTo>
                <a:lnTo>
                  <a:pt x="753744" y="678052"/>
                </a:lnTo>
                <a:lnTo>
                  <a:pt x="744351" y="669504"/>
                </a:lnTo>
                <a:close/>
              </a:path>
              <a:path w="796925" h="725805">
                <a:moveTo>
                  <a:pt x="765809" y="645922"/>
                </a:moveTo>
                <a:lnTo>
                  <a:pt x="744351" y="669504"/>
                </a:lnTo>
                <a:lnTo>
                  <a:pt x="753744" y="678052"/>
                </a:lnTo>
                <a:lnTo>
                  <a:pt x="745235" y="687324"/>
                </a:lnTo>
                <a:lnTo>
                  <a:pt x="781749" y="687324"/>
                </a:lnTo>
                <a:lnTo>
                  <a:pt x="765809" y="645922"/>
                </a:lnTo>
                <a:close/>
              </a:path>
              <a:path w="796925" h="725805">
                <a:moveTo>
                  <a:pt x="8636" y="0"/>
                </a:moveTo>
                <a:lnTo>
                  <a:pt x="0" y="9398"/>
                </a:lnTo>
                <a:lnTo>
                  <a:pt x="735881" y="678814"/>
                </a:lnTo>
                <a:lnTo>
                  <a:pt x="744351" y="669504"/>
                </a:lnTo>
                <a:lnTo>
                  <a:pt x="8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08625" y="4581525"/>
            <a:ext cx="2665730" cy="8636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93980" marR="88265" indent="29400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Property </a:t>
            </a:r>
            <a:r>
              <a:rPr sz="1400" spc="-5" dirty="0">
                <a:latin typeface="Arial"/>
                <a:cs typeface="Arial"/>
              </a:rPr>
              <a:t>name </a:t>
            </a:r>
            <a:r>
              <a:rPr sz="1400" dirty="0">
                <a:latin typeface="Arial"/>
                <a:cs typeface="Arial"/>
              </a:rPr>
              <a:t>used as  default if no column is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specified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99353" y="3640073"/>
            <a:ext cx="383540" cy="948690"/>
          </a:xfrm>
          <a:custGeom>
            <a:avLst/>
            <a:gdLst/>
            <a:ahLst/>
            <a:cxnLst/>
            <a:rect l="l" t="t" r="r" b="b"/>
            <a:pathLst>
              <a:path w="383539" h="948689">
                <a:moveTo>
                  <a:pt x="41453" y="68722"/>
                </a:moveTo>
                <a:lnTo>
                  <a:pt x="29551" y="73385"/>
                </a:lnTo>
                <a:lnTo>
                  <a:pt x="371729" y="948563"/>
                </a:lnTo>
                <a:lnTo>
                  <a:pt x="383539" y="943863"/>
                </a:lnTo>
                <a:lnTo>
                  <a:pt x="41453" y="68722"/>
                </a:lnTo>
                <a:close/>
              </a:path>
              <a:path w="383539" h="948689">
                <a:moveTo>
                  <a:pt x="7747" y="0"/>
                </a:moveTo>
                <a:lnTo>
                  <a:pt x="0" y="84962"/>
                </a:lnTo>
                <a:lnTo>
                  <a:pt x="29551" y="73385"/>
                </a:lnTo>
                <a:lnTo>
                  <a:pt x="24892" y="61468"/>
                </a:lnTo>
                <a:lnTo>
                  <a:pt x="36830" y="56895"/>
                </a:lnTo>
                <a:lnTo>
                  <a:pt x="70711" y="56895"/>
                </a:lnTo>
                <a:lnTo>
                  <a:pt x="7747" y="0"/>
                </a:lnTo>
                <a:close/>
              </a:path>
              <a:path w="383539" h="948689">
                <a:moveTo>
                  <a:pt x="36830" y="56895"/>
                </a:moveTo>
                <a:lnTo>
                  <a:pt x="24892" y="61468"/>
                </a:lnTo>
                <a:lnTo>
                  <a:pt x="29551" y="73385"/>
                </a:lnTo>
                <a:lnTo>
                  <a:pt x="41453" y="68722"/>
                </a:lnTo>
                <a:lnTo>
                  <a:pt x="36830" y="56895"/>
                </a:lnTo>
                <a:close/>
              </a:path>
              <a:path w="383539" h="948689">
                <a:moveTo>
                  <a:pt x="70711" y="56895"/>
                </a:moveTo>
                <a:lnTo>
                  <a:pt x="36830" y="56895"/>
                </a:lnTo>
                <a:lnTo>
                  <a:pt x="41453" y="68722"/>
                </a:lnTo>
                <a:lnTo>
                  <a:pt x="70993" y="57150"/>
                </a:lnTo>
                <a:lnTo>
                  <a:pt x="70711" y="56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7087" y="4581525"/>
            <a:ext cx="3745229" cy="8636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Types </a:t>
            </a:r>
            <a:r>
              <a:rPr sz="1400" dirty="0">
                <a:latin typeface="Arial"/>
                <a:cs typeface="Arial"/>
              </a:rPr>
              <a:t>are Hibernate mapping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types.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Hibernate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guess if no </a:t>
            </a:r>
            <a:r>
              <a:rPr sz="1400" spc="-5" dirty="0">
                <a:latin typeface="Arial"/>
                <a:cs typeface="Arial"/>
              </a:rPr>
              <a:t>type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specified.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15157" y="3640073"/>
            <a:ext cx="1012825" cy="951230"/>
          </a:xfrm>
          <a:custGeom>
            <a:avLst/>
            <a:gdLst/>
            <a:ahLst/>
            <a:cxnLst/>
            <a:rect l="l" t="t" r="r" b="b"/>
            <a:pathLst>
              <a:path w="1012825" h="951229">
                <a:moveTo>
                  <a:pt x="952489" y="47573"/>
                </a:moveTo>
                <a:lnTo>
                  <a:pt x="0" y="941577"/>
                </a:lnTo>
                <a:lnTo>
                  <a:pt x="8635" y="950849"/>
                </a:lnTo>
                <a:lnTo>
                  <a:pt x="961148" y="56823"/>
                </a:lnTo>
                <a:lnTo>
                  <a:pt x="952489" y="47573"/>
                </a:lnTo>
                <a:close/>
              </a:path>
              <a:path w="1012825" h="951229">
                <a:moveTo>
                  <a:pt x="998005" y="38862"/>
                </a:moveTo>
                <a:lnTo>
                  <a:pt x="961770" y="38862"/>
                </a:lnTo>
                <a:lnTo>
                  <a:pt x="970406" y="48132"/>
                </a:lnTo>
                <a:lnTo>
                  <a:pt x="961148" y="56823"/>
                </a:lnTo>
                <a:lnTo>
                  <a:pt x="982852" y="80009"/>
                </a:lnTo>
                <a:lnTo>
                  <a:pt x="998005" y="38862"/>
                </a:lnTo>
                <a:close/>
              </a:path>
              <a:path w="1012825" h="951229">
                <a:moveTo>
                  <a:pt x="961770" y="38862"/>
                </a:moveTo>
                <a:lnTo>
                  <a:pt x="952489" y="47573"/>
                </a:lnTo>
                <a:lnTo>
                  <a:pt x="961148" y="56823"/>
                </a:lnTo>
                <a:lnTo>
                  <a:pt x="970406" y="48132"/>
                </a:lnTo>
                <a:lnTo>
                  <a:pt x="961770" y="38862"/>
                </a:lnTo>
                <a:close/>
              </a:path>
              <a:path w="1012825" h="951229">
                <a:moveTo>
                  <a:pt x="1012316" y="0"/>
                </a:moveTo>
                <a:lnTo>
                  <a:pt x="930782" y="24383"/>
                </a:lnTo>
                <a:lnTo>
                  <a:pt x="952489" y="47573"/>
                </a:lnTo>
                <a:lnTo>
                  <a:pt x="961770" y="38862"/>
                </a:lnTo>
                <a:lnTo>
                  <a:pt x="998005" y="38862"/>
                </a:lnTo>
                <a:lnTo>
                  <a:pt x="1012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03800" y="1412875"/>
            <a:ext cx="2447925" cy="8636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470534" marR="461645" indent="24511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Title </a:t>
            </a:r>
            <a:r>
              <a:rPr sz="1400" spc="-5" dirty="0">
                <a:latin typeface="Arial"/>
                <a:cs typeface="Arial"/>
              </a:rPr>
              <a:t>must </a:t>
            </a:r>
            <a:r>
              <a:rPr sz="1400" dirty="0">
                <a:latin typeface="Arial"/>
                <a:cs typeface="Arial"/>
              </a:rPr>
              <a:t>be  not null and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unique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62573" y="2272538"/>
            <a:ext cx="589280" cy="725170"/>
          </a:xfrm>
          <a:custGeom>
            <a:avLst/>
            <a:gdLst/>
            <a:ahLst/>
            <a:cxnLst/>
            <a:rect l="l" t="t" r="r" b="b"/>
            <a:pathLst>
              <a:path w="589279" h="725169">
                <a:moveTo>
                  <a:pt x="18414" y="641476"/>
                </a:moveTo>
                <a:lnTo>
                  <a:pt x="0" y="724662"/>
                </a:lnTo>
                <a:lnTo>
                  <a:pt x="77597" y="689483"/>
                </a:lnTo>
                <a:lnTo>
                  <a:pt x="65071" y="679323"/>
                </a:lnTo>
                <a:lnTo>
                  <a:pt x="44958" y="679323"/>
                </a:lnTo>
                <a:lnTo>
                  <a:pt x="35051" y="671322"/>
                </a:lnTo>
                <a:lnTo>
                  <a:pt x="43049" y="661459"/>
                </a:lnTo>
                <a:lnTo>
                  <a:pt x="18414" y="641476"/>
                </a:lnTo>
                <a:close/>
              </a:path>
              <a:path w="589279" h="725169">
                <a:moveTo>
                  <a:pt x="43049" y="661459"/>
                </a:moveTo>
                <a:lnTo>
                  <a:pt x="35051" y="671322"/>
                </a:lnTo>
                <a:lnTo>
                  <a:pt x="44958" y="679323"/>
                </a:lnTo>
                <a:lnTo>
                  <a:pt x="52936" y="669479"/>
                </a:lnTo>
                <a:lnTo>
                  <a:pt x="43049" y="661459"/>
                </a:lnTo>
                <a:close/>
              </a:path>
              <a:path w="589279" h="725169">
                <a:moveTo>
                  <a:pt x="52936" y="669479"/>
                </a:moveTo>
                <a:lnTo>
                  <a:pt x="44958" y="679323"/>
                </a:lnTo>
                <a:lnTo>
                  <a:pt x="65071" y="679323"/>
                </a:lnTo>
                <a:lnTo>
                  <a:pt x="52936" y="669479"/>
                </a:lnTo>
                <a:close/>
              </a:path>
              <a:path w="589279" h="725169">
                <a:moveTo>
                  <a:pt x="579374" y="0"/>
                </a:moveTo>
                <a:lnTo>
                  <a:pt x="43049" y="661459"/>
                </a:lnTo>
                <a:lnTo>
                  <a:pt x="52936" y="669479"/>
                </a:lnTo>
                <a:lnTo>
                  <a:pt x="589152" y="7874"/>
                </a:lnTo>
                <a:lnTo>
                  <a:pt x="579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93" y="181313"/>
            <a:ext cx="718629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785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Association</a:t>
            </a:r>
            <a:r>
              <a:rPr spc="-40" dirty="0">
                <a:solidFill>
                  <a:srgbClr val="00B0F0"/>
                </a:solidFill>
              </a:rPr>
              <a:t> </a:t>
            </a:r>
            <a:r>
              <a:rPr spc="-5" dirty="0">
                <a:solidFill>
                  <a:srgbClr val="00B0F0"/>
                </a:solidFill>
              </a:rPr>
              <a:t>mapping</a:t>
            </a:r>
          </a:p>
        </p:txBody>
      </p:sp>
      <p:sp>
        <p:nvSpPr>
          <p:cNvPr id="3" name="object 3"/>
          <p:cNvSpPr/>
          <p:nvPr/>
        </p:nvSpPr>
        <p:spPr>
          <a:xfrm>
            <a:off x="2843276" y="2708275"/>
            <a:ext cx="4967605" cy="2520950"/>
          </a:xfrm>
          <a:custGeom>
            <a:avLst/>
            <a:gdLst/>
            <a:ahLst/>
            <a:cxnLst/>
            <a:rect l="l" t="t" r="r" b="b"/>
            <a:pathLst>
              <a:path w="4967605" h="2520950">
                <a:moveTo>
                  <a:pt x="0" y="2520950"/>
                </a:moveTo>
                <a:lnTo>
                  <a:pt x="4967224" y="2520950"/>
                </a:lnTo>
                <a:lnTo>
                  <a:pt x="4967224" y="0"/>
                </a:lnTo>
                <a:lnTo>
                  <a:pt x="0" y="0"/>
                </a:lnTo>
                <a:lnTo>
                  <a:pt x="0" y="2520950"/>
                </a:lnTo>
                <a:close/>
              </a:path>
            </a:pathLst>
          </a:custGeom>
          <a:solidFill>
            <a:srgbClr val="E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43276" y="2708275"/>
            <a:ext cx="4967605" cy="2520950"/>
          </a:xfrm>
          <a:custGeom>
            <a:avLst/>
            <a:gdLst/>
            <a:ahLst/>
            <a:cxnLst/>
            <a:rect l="l" t="t" r="r" b="b"/>
            <a:pathLst>
              <a:path w="4967605" h="2520950">
                <a:moveTo>
                  <a:pt x="0" y="2520950"/>
                </a:moveTo>
                <a:lnTo>
                  <a:pt x="4967224" y="2520950"/>
                </a:lnTo>
                <a:lnTo>
                  <a:pt x="4967224" y="0"/>
                </a:lnTo>
                <a:lnTo>
                  <a:pt x="0" y="0"/>
                </a:lnTo>
                <a:lnTo>
                  <a:pt x="0" y="25209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1000" y="2896996"/>
            <a:ext cx="363220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&lt;set </a:t>
            </a:r>
            <a:r>
              <a:rPr sz="1400" spc="-5" dirty="0">
                <a:latin typeface="Arial"/>
                <a:cs typeface="Arial"/>
              </a:rPr>
              <a:t>name=”persons”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table=”event_persons”&gt;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7595" y="3537077"/>
            <a:ext cx="207391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&lt;key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column=”event_id”/&gt;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7595" y="3963796"/>
            <a:ext cx="397954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</a:pPr>
            <a:r>
              <a:rPr sz="1400" spc="-5" dirty="0" smtClean="0">
                <a:latin typeface="Arial"/>
                <a:cs typeface="Arial"/>
              </a:rPr>
              <a:t>&lt;many-to-many column=”</a:t>
            </a:r>
            <a:r>
              <a:rPr sz="1400" spc="-5" dirty="0" err="1" smtClean="0">
                <a:latin typeface="Arial"/>
                <a:cs typeface="Arial"/>
              </a:rPr>
              <a:t>person_id</a:t>
            </a:r>
            <a:r>
              <a:rPr sz="1400" spc="-5" dirty="0" smtClean="0">
                <a:latin typeface="Arial"/>
                <a:cs typeface="Arial"/>
              </a:rPr>
              <a:t>”  class=”</a:t>
            </a:r>
            <a:r>
              <a:rPr lang="en-US" sz="1400" spc="-5" dirty="0" err="1" smtClean="0">
                <a:latin typeface="Arial"/>
                <a:cs typeface="Arial"/>
              </a:rPr>
              <a:t>com.tctvn</a:t>
            </a:r>
            <a:r>
              <a:rPr sz="1400" spc="-5" dirty="0" err="1" smtClean="0">
                <a:latin typeface="Arial"/>
                <a:cs typeface="Arial"/>
              </a:rPr>
              <a:t>.example.model.Person</a:t>
            </a:r>
            <a:r>
              <a:rPr sz="1400" spc="-5" dirty="0" smtClean="0">
                <a:latin typeface="Arial"/>
                <a:cs typeface="Arial"/>
              </a:rPr>
              <a:t>”/&gt;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1000" y="4604257"/>
            <a:ext cx="52260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et&gt;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44800" y="1412875"/>
            <a:ext cx="2376805" cy="863600"/>
          </a:xfrm>
          <a:custGeom>
            <a:avLst/>
            <a:gdLst/>
            <a:ahLst/>
            <a:cxnLst/>
            <a:rect l="l" t="t" r="r" b="b"/>
            <a:pathLst>
              <a:path w="2376804" h="863600">
                <a:moveTo>
                  <a:pt x="0" y="863600"/>
                </a:moveTo>
                <a:lnTo>
                  <a:pt x="2376551" y="863600"/>
                </a:lnTo>
                <a:lnTo>
                  <a:pt x="2376551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44800" y="1412875"/>
            <a:ext cx="2376805" cy="86360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300355" marR="198120" indent="-14033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name </a:t>
            </a:r>
            <a:r>
              <a:rPr sz="1400" dirty="0">
                <a:latin typeface="Arial"/>
                <a:cs typeface="Arial"/>
              </a:rPr>
              <a:t>property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refers  to the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get/set-methods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02684" y="2130805"/>
            <a:ext cx="437515" cy="866775"/>
          </a:xfrm>
          <a:custGeom>
            <a:avLst/>
            <a:gdLst/>
            <a:ahLst/>
            <a:cxnLst/>
            <a:rect l="l" t="t" r="r" b="b"/>
            <a:pathLst>
              <a:path w="437514" h="866775">
                <a:moveTo>
                  <a:pt x="397773" y="801010"/>
                </a:moveTo>
                <a:lnTo>
                  <a:pt x="369315" y="815213"/>
                </a:lnTo>
                <a:lnTo>
                  <a:pt x="437514" y="866394"/>
                </a:lnTo>
                <a:lnTo>
                  <a:pt x="437514" y="812419"/>
                </a:lnTo>
                <a:lnTo>
                  <a:pt x="403478" y="812419"/>
                </a:lnTo>
                <a:lnTo>
                  <a:pt x="397773" y="801010"/>
                </a:lnTo>
                <a:close/>
              </a:path>
              <a:path w="437514" h="866775">
                <a:moveTo>
                  <a:pt x="409107" y="795354"/>
                </a:moveTo>
                <a:lnTo>
                  <a:pt x="397773" y="801010"/>
                </a:lnTo>
                <a:lnTo>
                  <a:pt x="403478" y="812419"/>
                </a:lnTo>
                <a:lnTo>
                  <a:pt x="414781" y="806704"/>
                </a:lnTo>
                <a:lnTo>
                  <a:pt x="409107" y="795354"/>
                </a:lnTo>
                <a:close/>
              </a:path>
              <a:path w="437514" h="866775">
                <a:moveTo>
                  <a:pt x="437514" y="781177"/>
                </a:moveTo>
                <a:lnTo>
                  <a:pt x="409107" y="795354"/>
                </a:lnTo>
                <a:lnTo>
                  <a:pt x="414781" y="806704"/>
                </a:lnTo>
                <a:lnTo>
                  <a:pt x="403478" y="812419"/>
                </a:lnTo>
                <a:lnTo>
                  <a:pt x="437514" y="812419"/>
                </a:lnTo>
                <a:lnTo>
                  <a:pt x="437514" y="781177"/>
                </a:lnTo>
                <a:close/>
              </a:path>
              <a:path w="437514" h="866775">
                <a:moveTo>
                  <a:pt x="11429" y="0"/>
                </a:moveTo>
                <a:lnTo>
                  <a:pt x="0" y="5588"/>
                </a:lnTo>
                <a:lnTo>
                  <a:pt x="397773" y="801010"/>
                </a:lnTo>
                <a:lnTo>
                  <a:pt x="409107" y="795354"/>
                </a:lnTo>
                <a:lnTo>
                  <a:pt x="11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80126" y="1412875"/>
            <a:ext cx="2376805" cy="8636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459740" marR="94615" indent="-35687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Many-to-many </a:t>
            </a:r>
            <a:r>
              <a:rPr sz="1400" dirty="0">
                <a:latin typeface="Arial"/>
                <a:cs typeface="Arial"/>
              </a:rPr>
              <a:t>associations  require a link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51498" y="2272538"/>
            <a:ext cx="589280" cy="725170"/>
          </a:xfrm>
          <a:custGeom>
            <a:avLst/>
            <a:gdLst/>
            <a:ahLst/>
            <a:cxnLst/>
            <a:rect l="l" t="t" r="r" b="b"/>
            <a:pathLst>
              <a:path w="589279" h="725169">
                <a:moveTo>
                  <a:pt x="18414" y="641476"/>
                </a:moveTo>
                <a:lnTo>
                  <a:pt x="0" y="724662"/>
                </a:lnTo>
                <a:lnTo>
                  <a:pt x="77597" y="689483"/>
                </a:lnTo>
                <a:lnTo>
                  <a:pt x="65071" y="679323"/>
                </a:lnTo>
                <a:lnTo>
                  <a:pt x="44958" y="679323"/>
                </a:lnTo>
                <a:lnTo>
                  <a:pt x="35051" y="671322"/>
                </a:lnTo>
                <a:lnTo>
                  <a:pt x="43049" y="661459"/>
                </a:lnTo>
                <a:lnTo>
                  <a:pt x="18414" y="641476"/>
                </a:lnTo>
                <a:close/>
              </a:path>
              <a:path w="589279" h="725169">
                <a:moveTo>
                  <a:pt x="43049" y="661459"/>
                </a:moveTo>
                <a:lnTo>
                  <a:pt x="35051" y="671322"/>
                </a:lnTo>
                <a:lnTo>
                  <a:pt x="44958" y="679323"/>
                </a:lnTo>
                <a:lnTo>
                  <a:pt x="52936" y="669479"/>
                </a:lnTo>
                <a:lnTo>
                  <a:pt x="43049" y="661459"/>
                </a:lnTo>
                <a:close/>
              </a:path>
              <a:path w="589279" h="725169">
                <a:moveTo>
                  <a:pt x="52936" y="669479"/>
                </a:moveTo>
                <a:lnTo>
                  <a:pt x="44958" y="679323"/>
                </a:lnTo>
                <a:lnTo>
                  <a:pt x="65071" y="679323"/>
                </a:lnTo>
                <a:lnTo>
                  <a:pt x="52936" y="669479"/>
                </a:lnTo>
                <a:close/>
              </a:path>
              <a:path w="589279" h="725169">
                <a:moveTo>
                  <a:pt x="579374" y="0"/>
                </a:moveTo>
                <a:lnTo>
                  <a:pt x="43049" y="661459"/>
                </a:lnTo>
                <a:lnTo>
                  <a:pt x="52936" y="669479"/>
                </a:lnTo>
                <a:lnTo>
                  <a:pt x="589152" y="7874"/>
                </a:lnTo>
                <a:lnTo>
                  <a:pt x="579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5287" y="2636901"/>
            <a:ext cx="1800225" cy="115252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350520" marR="342900" indent="-30480" algn="just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Column name  </a:t>
            </a:r>
            <a:r>
              <a:rPr sz="1400" dirty="0">
                <a:latin typeface="Arial"/>
                <a:cs typeface="Arial"/>
              </a:rPr>
              <a:t>for ”this” side  of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association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95448" y="3608196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80" h="76200">
                <a:moveTo>
                  <a:pt x="716004" y="44425"/>
                </a:moveTo>
                <a:lnTo>
                  <a:pt x="715899" y="76200"/>
                </a:lnTo>
                <a:lnTo>
                  <a:pt x="779717" y="44450"/>
                </a:lnTo>
                <a:lnTo>
                  <a:pt x="728726" y="44450"/>
                </a:lnTo>
                <a:lnTo>
                  <a:pt x="716004" y="44425"/>
                </a:lnTo>
                <a:close/>
              </a:path>
              <a:path w="792480" h="76200">
                <a:moveTo>
                  <a:pt x="716047" y="31725"/>
                </a:moveTo>
                <a:lnTo>
                  <a:pt x="716004" y="44425"/>
                </a:lnTo>
                <a:lnTo>
                  <a:pt x="728726" y="44450"/>
                </a:lnTo>
                <a:lnTo>
                  <a:pt x="728726" y="31750"/>
                </a:lnTo>
                <a:lnTo>
                  <a:pt x="716047" y="31725"/>
                </a:lnTo>
                <a:close/>
              </a:path>
              <a:path w="792480" h="76200">
                <a:moveTo>
                  <a:pt x="716152" y="0"/>
                </a:moveTo>
                <a:lnTo>
                  <a:pt x="716047" y="31725"/>
                </a:lnTo>
                <a:lnTo>
                  <a:pt x="728726" y="31750"/>
                </a:lnTo>
                <a:lnTo>
                  <a:pt x="728726" y="44450"/>
                </a:lnTo>
                <a:lnTo>
                  <a:pt x="779717" y="44450"/>
                </a:lnTo>
                <a:lnTo>
                  <a:pt x="792226" y="38226"/>
                </a:lnTo>
                <a:lnTo>
                  <a:pt x="716152" y="0"/>
                </a:lnTo>
                <a:close/>
              </a:path>
              <a:path w="792480" h="76200">
                <a:moveTo>
                  <a:pt x="126" y="30352"/>
                </a:moveTo>
                <a:lnTo>
                  <a:pt x="0" y="43052"/>
                </a:lnTo>
                <a:lnTo>
                  <a:pt x="716004" y="44425"/>
                </a:lnTo>
                <a:lnTo>
                  <a:pt x="716047" y="31725"/>
                </a:lnTo>
                <a:lnTo>
                  <a:pt x="126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5287" y="3933761"/>
            <a:ext cx="1800225" cy="122428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295910" marR="335280" indent="24130" algn="just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Column name  </a:t>
            </a:r>
            <a:r>
              <a:rPr sz="1400" dirty="0">
                <a:latin typeface="Arial"/>
                <a:cs typeface="Arial"/>
              </a:rPr>
              <a:t>for ”other”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side  of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association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95448" y="4039996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80" h="76200">
                <a:moveTo>
                  <a:pt x="716004" y="44425"/>
                </a:moveTo>
                <a:lnTo>
                  <a:pt x="715899" y="76200"/>
                </a:lnTo>
                <a:lnTo>
                  <a:pt x="779717" y="44450"/>
                </a:lnTo>
                <a:lnTo>
                  <a:pt x="728726" y="44450"/>
                </a:lnTo>
                <a:lnTo>
                  <a:pt x="716004" y="44425"/>
                </a:lnTo>
                <a:close/>
              </a:path>
              <a:path w="792480" h="76200">
                <a:moveTo>
                  <a:pt x="716047" y="31725"/>
                </a:moveTo>
                <a:lnTo>
                  <a:pt x="716004" y="44425"/>
                </a:lnTo>
                <a:lnTo>
                  <a:pt x="728726" y="44450"/>
                </a:lnTo>
                <a:lnTo>
                  <a:pt x="728726" y="31750"/>
                </a:lnTo>
                <a:lnTo>
                  <a:pt x="716047" y="31725"/>
                </a:lnTo>
                <a:close/>
              </a:path>
              <a:path w="792480" h="76200">
                <a:moveTo>
                  <a:pt x="716152" y="0"/>
                </a:moveTo>
                <a:lnTo>
                  <a:pt x="716047" y="31725"/>
                </a:lnTo>
                <a:lnTo>
                  <a:pt x="728726" y="31750"/>
                </a:lnTo>
                <a:lnTo>
                  <a:pt x="728726" y="44450"/>
                </a:lnTo>
                <a:lnTo>
                  <a:pt x="779717" y="44450"/>
                </a:lnTo>
                <a:lnTo>
                  <a:pt x="792226" y="38226"/>
                </a:lnTo>
                <a:lnTo>
                  <a:pt x="716152" y="0"/>
                </a:lnTo>
                <a:close/>
              </a:path>
              <a:path w="792480" h="76200">
                <a:moveTo>
                  <a:pt x="126" y="30352"/>
                </a:moveTo>
                <a:lnTo>
                  <a:pt x="0" y="43052"/>
                </a:lnTo>
                <a:lnTo>
                  <a:pt x="716004" y="44425"/>
                </a:lnTo>
                <a:lnTo>
                  <a:pt x="716047" y="31725"/>
                </a:lnTo>
                <a:lnTo>
                  <a:pt x="126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43276" y="5589587"/>
            <a:ext cx="2376805" cy="8636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530860" marR="520700" indent="-317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Reference to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 associated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62095" y="4503673"/>
            <a:ext cx="797560" cy="1094740"/>
          </a:xfrm>
          <a:custGeom>
            <a:avLst/>
            <a:gdLst/>
            <a:ahLst/>
            <a:cxnLst/>
            <a:rect l="l" t="t" r="r" b="b"/>
            <a:pathLst>
              <a:path w="797560" h="1094739">
                <a:moveTo>
                  <a:pt x="747324" y="57991"/>
                </a:moveTo>
                <a:lnTo>
                  <a:pt x="0" y="1086942"/>
                </a:lnTo>
                <a:lnTo>
                  <a:pt x="10159" y="1094409"/>
                </a:lnTo>
                <a:lnTo>
                  <a:pt x="757570" y="65412"/>
                </a:lnTo>
                <a:lnTo>
                  <a:pt x="747324" y="57991"/>
                </a:lnTo>
                <a:close/>
              </a:path>
              <a:path w="797560" h="1094739">
                <a:moveTo>
                  <a:pt x="789316" y="47751"/>
                </a:moveTo>
                <a:lnTo>
                  <a:pt x="754760" y="47751"/>
                </a:lnTo>
                <a:lnTo>
                  <a:pt x="765047" y="55118"/>
                </a:lnTo>
                <a:lnTo>
                  <a:pt x="757570" y="65412"/>
                </a:lnTo>
                <a:lnTo>
                  <a:pt x="783335" y="84074"/>
                </a:lnTo>
                <a:lnTo>
                  <a:pt x="789316" y="47751"/>
                </a:lnTo>
                <a:close/>
              </a:path>
              <a:path w="797560" h="1094739">
                <a:moveTo>
                  <a:pt x="754760" y="47751"/>
                </a:moveTo>
                <a:lnTo>
                  <a:pt x="747324" y="57991"/>
                </a:lnTo>
                <a:lnTo>
                  <a:pt x="757570" y="65412"/>
                </a:lnTo>
                <a:lnTo>
                  <a:pt x="765047" y="55118"/>
                </a:lnTo>
                <a:lnTo>
                  <a:pt x="754760" y="47751"/>
                </a:lnTo>
                <a:close/>
              </a:path>
              <a:path w="797560" h="1094739">
                <a:moveTo>
                  <a:pt x="797178" y="0"/>
                </a:moveTo>
                <a:lnTo>
                  <a:pt x="721613" y="39369"/>
                </a:lnTo>
                <a:lnTo>
                  <a:pt x="747324" y="57991"/>
                </a:lnTo>
                <a:lnTo>
                  <a:pt x="754760" y="47751"/>
                </a:lnTo>
                <a:lnTo>
                  <a:pt x="789316" y="47751"/>
                </a:lnTo>
                <a:lnTo>
                  <a:pt x="797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0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Hibernate mapping</a:t>
            </a:r>
            <a:r>
              <a:rPr spc="10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9061"/>
            <a:ext cx="699325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marR="508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Hibernate will translate Java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types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to SQL / database</a:t>
            </a:r>
            <a:r>
              <a:rPr sz="2000" spc="-254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types 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for the properties of your mapped</a:t>
            </a:r>
            <a:r>
              <a:rPr sz="2000" spc="-1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classes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3323" y="2707385"/>
          <a:ext cx="7778813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387"/>
                <a:gridCol w="2593975"/>
                <a:gridCol w="2592451"/>
              </a:tblGrid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Java</a:t>
                      </a:r>
                      <a:r>
                        <a:rPr sz="11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type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8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Hibernate</a:t>
                      </a:r>
                      <a:r>
                        <a:rPr sz="11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type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SQL</a:t>
                      </a:r>
                      <a:r>
                        <a:rPr sz="11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type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8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java.lang.String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8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string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VARCHAR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8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java.util.Date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8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date,</a:t>
                      </a:r>
                      <a:r>
                        <a:rPr sz="11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DATE,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8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java.lang.Integer,</a:t>
                      </a:r>
                      <a:r>
                        <a:rPr sz="11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8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integer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8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java.lang.Class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8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class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varchar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8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java.io.Serializable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8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serializable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7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BLOB,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BINARY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77">
                      <a:solidFill>
                        <a:srgbClr val="000000"/>
                      </a:solidFill>
                      <a:prstDash val="solid"/>
                    </a:lnL>
                    <a:lnR w="1778">
                      <a:solidFill>
                        <a:srgbClr val="000000"/>
                      </a:solidFill>
                      <a:prstDash val="solid"/>
                    </a:lnR>
                    <a:lnT w="1777">
                      <a:solidFill>
                        <a:srgbClr val="000000"/>
                      </a:solidFill>
                      <a:prstDash val="solid"/>
                    </a:lnT>
                    <a:lnB w="177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2636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Example app: The</a:t>
            </a:r>
            <a:r>
              <a:rPr spc="-30" dirty="0">
                <a:solidFill>
                  <a:srgbClr val="00B0F0"/>
                </a:solidFill>
              </a:rPr>
              <a:t> </a:t>
            </a:r>
            <a:r>
              <a:rPr spc="-5" dirty="0">
                <a:solidFill>
                  <a:srgbClr val="00B0F0"/>
                </a:solidFill>
              </a:rPr>
              <a:t>EventManager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9250" y="2349500"/>
            <a:ext cx="1871980" cy="12954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08330" marR="602615" indent="107950">
              <a:lnSpc>
                <a:spcPct val="100000"/>
              </a:lnSpc>
              <a:spcBef>
                <a:spcPts val="1265"/>
              </a:spcBef>
            </a:pPr>
            <a:r>
              <a:rPr sz="1600" spc="-5" dirty="0">
                <a:latin typeface="Arial"/>
                <a:cs typeface="Arial"/>
              </a:rPr>
              <a:t>Java  objects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9250" y="4365625"/>
            <a:ext cx="1871980" cy="12954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32740" marR="326390" indent="158115">
              <a:lnSpc>
                <a:spcPct val="100000"/>
              </a:lnSpc>
              <a:spcBef>
                <a:spcPts val="1270"/>
              </a:spcBef>
            </a:pPr>
            <a:r>
              <a:rPr sz="1600" spc="-5" dirty="0">
                <a:latin typeface="Arial"/>
                <a:cs typeface="Arial"/>
              </a:rPr>
              <a:t>Hibernate  mapping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6825" y="4365625"/>
            <a:ext cx="1871980" cy="1295400"/>
          </a:xfrm>
          <a:prstGeom prst="rect">
            <a:avLst/>
          </a:prstGeom>
          <a:solidFill>
            <a:srgbClr val="FFCCCC"/>
          </a:solidFill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49885" marR="342265" indent="141605">
              <a:lnSpc>
                <a:spcPct val="100000"/>
              </a:lnSpc>
              <a:spcBef>
                <a:spcPts val="1270"/>
              </a:spcBef>
            </a:pPr>
            <a:r>
              <a:rPr sz="1600" spc="-5" dirty="0">
                <a:latin typeface="Arial"/>
                <a:cs typeface="Arial"/>
              </a:rPr>
              <a:t>Hibernate  configuration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6825" y="2349500"/>
            <a:ext cx="1871980" cy="129540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767080" marR="483870" indent="-276225">
              <a:lnSpc>
                <a:spcPct val="100000"/>
              </a:lnSpc>
              <a:spcBef>
                <a:spcPts val="1265"/>
              </a:spcBef>
            </a:pPr>
            <a:r>
              <a:rPr sz="1600" spc="-5" dirty="0">
                <a:latin typeface="Arial"/>
                <a:cs typeface="Arial"/>
              </a:rPr>
              <a:t>Hibernate  API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19172" y="3855973"/>
            <a:ext cx="76200" cy="514984"/>
          </a:xfrm>
          <a:custGeom>
            <a:avLst/>
            <a:gdLst/>
            <a:ahLst/>
            <a:cxnLst/>
            <a:rect l="l" t="t" r="r" b="b"/>
            <a:pathLst>
              <a:path w="76200" h="514985">
                <a:moveTo>
                  <a:pt x="31710" y="76252"/>
                </a:moveTo>
                <a:lnTo>
                  <a:pt x="30352" y="514350"/>
                </a:lnTo>
                <a:lnTo>
                  <a:pt x="43052" y="514476"/>
                </a:lnTo>
                <a:lnTo>
                  <a:pt x="44410" y="76274"/>
                </a:lnTo>
                <a:lnTo>
                  <a:pt x="31710" y="76252"/>
                </a:lnTo>
                <a:close/>
              </a:path>
              <a:path w="76200" h="514985">
                <a:moveTo>
                  <a:pt x="69818" y="63500"/>
                </a:moveTo>
                <a:lnTo>
                  <a:pt x="31750" y="63500"/>
                </a:lnTo>
                <a:lnTo>
                  <a:pt x="44450" y="63626"/>
                </a:lnTo>
                <a:lnTo>
                  <a:pt x="44410" y="76274"/>
                </a:lnTo>
                <a:lnTo>
                  <a:pt x="76200" y="76326"/>
                </a:lnTo>
                <a:lnTo>
                  <a:pt x="69818" y="63500"/>
                </a:lnTo>
                <a:close/>
              </a:path>
              <a:path w="76200" h="514985">
                <a:moveTo>
                  <a:pt x="31750" y="63500"/>
                </a:moveTo>
                <a:lnTo>
                  <a:pt x="31710" y="76252"/>
                </a:lnTo>
                <a:lnTo>
                  <a:pt x="44410" y="76274"/>
                </a:lnTo>
                <a:lnTo>
                  <a:pt x="44450" y="63626"/>
                </a:lnTo>
                <a:lnTo>
                  <a:pt x="31750" y="63500"/>
                </a:lnTo>
                <a:close/>
              </a:path>
              <a:path w="76200" h="514985">
                <a:moveTo>
                  <a:pt x="38226" y="0"/>
                </a:moveTo>
                <a:lnTo>
                  <a:pt x="0" y="76200"/>
                </a:lnTo>
                <a:lnTo>
                  <a:pt x="31710" y="76252"/>
                </a:lnTo>
                <a:lnTo>
                  <a:pt x="31750" y="63500"/>
                </a:lnTo>
                <a:lnTo>
                  <a:pt x="69818" y="63500"/>
                </a:lnTo>
                <a:lnTo>
                  <a:pt x="3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6448" y="5048122"/>
            <a:ext cx="1233805" cy="76200"/>
          </a:xfrm>
          <a:custGeom>
            <a:avLst/>
            <a:gdLst/>
            <a:ahLst/>
            <a:cxnLst/>
            <a:rect l="l" t="t" r="r" b="b"/>
            <a:pathLst>
              <a:path w="1233804" h="76200">
                <a:moveTo>
                  <a:pt x="76200" y="0"/>
                </a:moveTo>
                <a:lnTo>
                  <a:pt x="0" y="38226"/>
                </a:lnTo>
                <a:lnTo>
                  <a:pt x="76326" y="76200"/>
                </a:lnTo>
                <a:lnTo>
                  <a:pt x="76274" y="44450"/>
                </a:lnTo>
                <a:lnTo>
                  <a:pt x="63626" y="44450"/>
                </a:lnTo>
                <a:lnTo>
                  <a:pt x="63500" y="31750"/>
                </a:lnTo>
                <a:lnTo>
                  <a:pt x="76252" y="31733"/>
                </a:lnTo>
                <a:lnTo>
                  <a:pt x="76200" y="0"/>
                </a:lnTo>
                <a:close/>
              </a:path>
              <a:path w="1233804" h="76200">
                <a:moveTo>
                  <a:pt x="76252" y="31733"/>
                </a:moveTo>
                <a:lnTo>
                  <a:pt x="63500" y="31750"/>
                </a:lnTo>
                <a:lnTo>
                  <a:pt x="63626" y="44450"/>
                </a:lnTo>
                <a:lnTo>
                  <a:pt x="76274" y="44433"/>
                </a:lnTo>
                <a:lnTo>
                  <a:pt x="76252" y="31733"/>
                </a:lnTo>
                <a:close/>
              </a:path>
              <a:path w="1233804" h="76200">
                <a:moveTo>
                  <a:pt x="76274" y="44433"/>
                </a:moveTo>
                <a:lnTo>
                  <a:pt x="63626" y="44450"/>
                </a:lnTo>
                <a:lnTo>
                  <a:pt x="76274" y="44450"/>
                </a:lnTo>
                <a:close/>
              </a:path>
              <a:path w="1233804" h="76200">
                <a:moveTo>
                  <a:pt x="1233551" y="30225"/>
                </a:moveTo>
                <a:lnTo>
                  <a:pt x="76252" y="31733"/>
                </a:lnTo>
                <a:lnTo>
                  <a:pt x="76274" y="44433"/>
                </a:lnTo>
                <a:lnTo>
                  <a:pt x="1233551" y="42925"/>
                </a:lnTo>
                <a:lnTo>
                  <a:pt x="1233551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5096" y="3644900"/>
            <a:ext cx="76200" cy="504825"/>
          </a:xfrm>
          <a:custGeom>
            <a:avLst/>
            <a:gdLst/>
            <a:ahLst/>
            <a:cxnLst/>
            <a:rect l="l" t="t" r="r" b="b"/>
            <a:pathLst>
              <a:path w="76200" h="504825">
                <a:moveTo>
                  <a:pt x="31709" y="428646"/>
                </a:moveTo>
                <a:lnTo>
                  <a:pt x="0" y="428751"/>
                </a:lnTo>
                <a:lnTo>
                  <a:pt x="38353" y="504825"/>
                </a:lnTo>
                <a:lnTo>
                  <a:pt x="69839" y="441325"/>
                </a:lnTo>
                <a:lnTo>
                  <a:pt x="31750" y="441325"/>
                </a:lnTo>
                <a:lnTo>
                  <a:pt x="31709" y="428646"/>
                </a:lnTo>
                <a:close/>
              </a:path>
              <a:path w="76200" h="504825">
                <a:moveTo>
                  <a:pt x="44409" y="428603"/>
                </a:moveTo>
                <a:lnTo>
                  <a:pt x="31709" y="428646"/>
                </a:lnTo>
                <a:lnTo>
                  <a:pt x="31750" y="441325"/>
                </a:lnTo>
                <a:lnTo>
                  <a:pt x="44450" y="441325"/>
                </a:lnTo>
                <a:lnTo>
                  <a:pt x="44409" y="428603"/>
                </a:lnTo>
                <a:close/>
              </a:path>
              <a:path w="76200" h="504825">
                <a:moveTo>
                  <a:pt x="76200" y="428498"/>
                </a:moveTo>
                <a:lnTo>
                  <a:pt x="44409" y="428603"/>
                </a:lnTo>
                <a:lnTo>
                  <a:pt x="44450" y="441325"/>
                </a:lnTo>
                <a:lnTo>
                  <a:pt x="69839" y="441325"/>
                </a:lnTo>
                <a:lnTo>
                  <a:pt x="76200" y="428498"/>
                </a:lnTo>
                <a:close/>
              </a:path>
              <a:path w="76200" h="504825">
                <a:moveTo>
                  <a:pt x="43052" y="0"/>
                </a:moveTo>
                <a:lnTo>
                  <a:pt x="30352" y="0"/>
                </a:lnTo>
                <a:lnTo>
                  <a:pt x="31709" y="428646"/>
                </a:lnTo>
                <a:lnTo>
                  <a:pt x="44409" y="428603"/>
                </a:lnTo>
                <a:lnTo>
                  <a:pt x="43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62040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1575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Hibernate</a:t>
            </a:r>
            <a:r>
              <a:rPr spc="5" dirty="0">
                <a:solidFill>
                  <a:srgbClr val="00B0F0"/>
                </a:solidFill>
              </a:rPr>
              <a:t> </a:t>
            </a:r>
            <a:r>
              <a:rPr spc="-5" dirty="0">
                <a:solidFill>
                  <a:srgbClr val="00B0F0"/>
                </a:solidFill>
              </a:rPr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6394450" cy="77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Each database has a</a:t>
            </a: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2060"/>
                </a:solidFill>
                <a:latin typeface="Arial"/>
                <a:cs typeface="Arial"/>
              </a:rPr>
              <a:t>dialect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  <a:tabLst>
                <a:tab pos="751840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–	hibernate.dialect =</a:t>
            </a:r>
            <a:r>
              <a:rPr sz="2000" spc="-10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org.hibernate.dialect.H2Dialect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916046"/>
            <a:ext cx="2783205" cy="195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also</a:t>
            </a:r>
            <a:r>
              <a:rPr sz="2400" spc="-1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specify:</a:t>
            </a:r>
          </a:p>
          <a:p>
            <a:pPr marL="751840" lvl="1" indent="-281940">
              <a:lnSpc>
                <a:spcPct val="100000"/>
              </a:lnSpc>
              <a:spcBef>
                <a:spcPts val="710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JDBC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driver</a:t>
            </a:r>
            <a:r>
              <a:rPr sz="2000" spc="-114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class</a:t>
            </a:r>
          </a:p>
          <a:p>
            <a:pPr marL="751840" lvl="1" indent="-281940">
              <a:lnSpc>
                <a:spcPct val="100000"/>
              </a:lnSpc>
              <a:spcBef>
                <a:spcPts val="695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Connection</a:t>
            </a:r>
            <a:r>
              <a:rPr sz="2000" spc="-10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URL</a:t>
            </a:r>
          </a:p>
          <a:p>
            <a:pPr marL="751840" lvl="1" indent="-281940">
              <a:lnSpc>
                <a:spcPct val="100000"/>
              </a:lnSpc>
              <a:spcBef>
                <a:spcPts val="695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Username</a:t>
            </a:r>
          </a:p>
          <a:p>
            <a:pPr marL="751840" lvl="1" indent="-281940">
              <a:lnSpc>
                <a:spcPct val="100000"/>
              </a:lnSpc>
              <a:spcBef>
                <a:spcPts val="705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Password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51275" y="3141726"/>
            <a:ext cx="4681855" cy="16306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6995" marR="1882139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latin typeface="Arial"/>
                <a:cs typeface="Arial"/>
              </a:rPr>
              <a:t>hibernate.connection.username=  hibernate.connection.password=  hibernate.dialect=org.hisp.dhis.dialect.H2Dialect</a:t>
            </a:r>
            <a:endParaRPr sz="1000" dirty="0">
              <a:latin typeface="Arial"/>
              <a:cs typeface="Arial"/>
            </a:endParaRPr>
          </a:p>
          <a:p>
            <a:pPr marL="86995" marR="28638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hibernate.connection.url=jdbc:h2:C:/database/demo;AUTO_SERVER=TRUE  hibernate.connection.driver_class=org.h2.Driver  hibernate.hbm2ddl.auto=update</a:t>
            </a:r>
            <a:endParaRPr sz="1000" dirty="0">
              <a:latin typeface="Arial"/>
              <a:cs typeface="Arial"/>
            </a:endParaRPr>
          </a:p>
          <a:p>
            <a:pPr marL="86995" marR="251777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hibernate.connection.pool_size = 10  hibernate.format_sql = true  hibernate.show_sql = false  hibernate.use_sql_comments =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false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550" y="304800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Example app: The</a:t>
            </a:r>
            <a:r>
              <a:rPr spc="-30" dirty="0">
                <a:solidFill>
                  <a:srgbClr val="00B0F0"/>
                </a:solidFill>
              </a:rPr>
              <a:t> </a:t>
            </a:r>
            <a:r>
              <a:rPr spc="-5" dirty="0">
                <a:solidFill>
                  <a:srgbClr val="00B0F0"/>
                </a:solidFill>
              </a:rPr>
              <a:t>EventManager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9250" y="2349500"/>
            <a:ext cx="1871980" cy="12954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08330" marR="602615" indent="107950">
              <a:lnSpc>
                <a:spcPct val="100000"/>
              </a:lnSpc>
              <a:spcBef>
                <a:spcPts val="1265"/>
              </a:spcBef>
            </a:pPr>
            <a:r>
              <a:rPr sz="1600" spc="-5" dirty="0">
                <a:latin typeface="Arial"/>
                <a:cs typeface="Arial"/>
              </a:rPr>
              <a:t>Java  objects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9250" y="4365625"/>
            <a:ext cx="1871980" cy="12954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32740" marR="326390" indent="158115">
              <a:lnSpc>
                <a:spcPct val="100000"/>
              </a:lnSpc>
              <a:spcBef>
                <a:spcPts val="1270"/>
              </a:spcBef>
            </a:pPr>
            <a:r>
              <a:rPr sz="1600" spc="-5" dirty="0">
                <a:latin typeface="Arial"/>
                <a:cs typeface="Arial"/>
              </a:rPr>
              <a:t>Hibernate  mapping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6825" y="4365625"/>
            <a:ext cx="1871980" cy="12954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49885" marR="342265" indent="141605">
              <a:lnSpc>
                <a:spcPct val="100000"/>
              </a:lnSpc>
              <a:spcBef>
                <a:spcPts val="1270"/>
              </a:spcBef>
            </a:pPr>
            <a:r>
              <a:rPr sz="1600" spc="-5" dirty="0">
                <a:latin typeface="Arial"/>
                <a:cs typeface="Arial"/>
              </a:rPr>
              <a:t>Hibernate  configuration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6825" y="2349500"/>
            <a:ext cx="1871980" cy="1295400"/>
          </a:xfrm>
          <a:prstGeom prst="rect">
            <a:avLst/>
          </a:prstGeom>
          <a:solidFill>
            <a:srgbClr val="FFCCCC"/>
          </a:solidFill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767080" marR="483870" indent="-276225">
              <a:lnSpc>
                <a:spcPct val="100000"/>
              </a:lnSpc>
              <a:spcBef>
                <a:spcPts val="1265"/>
              </a:spcBef>
            </a:pPr>
            <a:r>
              <a:rPr sz="1600" spc="-5" dirty="0">
                <a:latin typeface="Arial"/>
                <a:cs typeface="Arial"/>
              </a:rPr>
              <a:t>Hibernate  API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19172" y="3855973"/>
            <a:ext cx="76200" cy="514984"/>
          </a:xfrm>
          <a:custGeom>
            <a:avLst/>
            <a:gdLst/>
            <a:ahLst/>
            <a:cxnLst/>
            <a:rect l="l" t="t" r="r" b="b"/>
            <a:pathLst>
              <a:path w="76200" h="514985">
                <a:moveTo>
                  <a:pt x="31710" y="76252"/>
                </a:moveTo>
                <a:lnTo>
                  <a:pt x="30352" y="514350"/>
                </a:lnTo>
                <a:lnTo>
                  <a:pt x="43052" y="514476"/>
                </a:lnTo>
                <a:lnTo>
                  <a:pt x="44410" y="76274"/>
                </a:lnTo>
                <a:lnTo>
                  <a:pt x="31710" y="76252"/>
                </a:lnTo>
                <a:close/>
              </a:path>
              <a:path w="76200" h="514985">
                <a:moveTo>
                  <a:pt x="69818" y="63500"/>
                </a:moveTo>
                <a:lnTo>
                  <a:pt x="31750" y="63500"/>
                </a:lnTo>
                <a:lnTo>
                  <a:pt x="44450" y="63626"/>
                </a:lnTo>
                <a:lnTo>
                  <a:pt x="44410" y="76274"/>
                </a:lnTo>
                <a:lnTo>
                  <a:pt x="76200" y="76326"/>
                </a:lnTo>
                <a:lnTo>
                  <a:pt x="69818" y="63500"/>
                </a:lnTo>
                <a:close/>
              </a:path>
              <a:path w="76200" h="514985">
                <a:moveTo>
                  <a:pt x="31750" y="63500"/>
                </a:moveTo>
                <a:lnTo>
                  <a:pt x="31710" y="76252"/>
                </a:lnTo>
                <a:lnTo>
                  <a:pt x="44410" y="76274"/>
                </a:lnTo>
                <a:lnTo>
                  <a:pt x="44450" y="63626"/>
                </a:lnTo>
                <a:lnTo>
                  <a:pt x="31750" y="63500"/>
                </a:lnTo>
                <a:close/>
              </a:path>
              <a:path w="76200" h="514985">
                <a:moveTo>
                  <a:pt x="38226" y="0"/>
                </a:moveTo>
                <a:lnTo>
                  <a:pt x="0" y="76200"/>
                </a:lnTo>
                <a:lnTo>
                  <a:pt x="31710" y="76252"/>
                </a:lnTo>
                <a:lnTo>
                  <a:pt x="31750" y="63500"/>
                </a:lnTo>
                <a:lnTo>
                  <a:pt x="69818" y="63500"/>
                </a:lnTo>
                <a:lnTo>
                  <a:pt x="3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6448" y="5048122"/>
            <a:ext cx="1233805" cy="76200"/>
          </a:xfrm>
          <a:custGeom>
            <a:avLst/>
            <a:gdLst/>
            <a:ahLst/>
            <a:cxnLst/>
            <a:rect l="l" t="t" r="r" b="b"/>
            <a:pathLst>
              <a:path w="1233804" h="76200">
                <a:moveTo>
                  <a:pt x="76200" y="0"/>
                </a:moveTo>
                <a:lnTo>
                  <a:pt x="0" y="38226"/>
                </a:lnTo>
                <a:lnTo>
                  <a:pt x="76326" y="76200"/>
                </a:lnTo>
                <a:lnTo>
                  <a:pt x="76274" y="44450"/>
                </a:lnTo>
                <a:lnTo>
                  <a:pt x="63626" y="44450"/>
                </a:lnTo>
                <a:lnTo>
                  <a:pt x="63500" y="31750"/>
                </a:lnTo>
                <a:lnTo>
                  <a:pt x="76252" y="31733"/>
                </a:lnTo>
                <a:lnTo>
                  <a:pt x="76200" y="0"/>
                </a:lnTo>
                <a:close/>
              </a:path>
              <a:path w="1233804" h="76200">
                <a:moveTo>
                  <a:pt x="76252" y="31733"/>
                </a:moveTo>
                <a:lnTo>
                  <a:pt x="63500" y="31750"/>
                </a:lnTo>
                <a:lnTo>
                  <a:pt x="63626" y="44450"/>
                </a:lnTo>
                <a:lnTo>
                  <a:pt x="76274" y="44433"/>
                </a:lnTo>
                <a:lnTo>
                  <a:pt x="76252" y="31733"/>
                </a:lnTo>
                <a:close/>
              </a:path>
              <a:path w="1233804" h="76200">
                <a:moveTo>
                  <a:pt x="76274" y="44433"/>
                </a:moveTo>
                <a:lnTo>
                  <a:pt x="63626" y="44450"/>
                </a:lnTo>
                <a:lnTo>
                  <a:pt x="76274" y="44450"/>
                </a:lnTo>
                <a:close/>
              </a:path>
              <a:path w="1233804" h="76200">
                <a:moveTo>
                  <a:pt x="1233551" y="30225"/>
                </a:moveTo>
                <a:lnTo>
                  <a:pt x="76252" y="31733"/>
                </a:lnTo>
                <a:lnTo>
                  <a:pt x="76274" y="44433"/>
                </a:lnTo>
                <a:lnTo>
                  <a:pt x="1233551" y="42925"/>
                </a:lnTo>
                <a:lnTo>
                  <a:pt x="1233551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5096" y="3644900"/>
            <a:ext cx="76200" cy="504825"/>
          </a:xfrm>
          <a:custGeom>
            <a:avLst/>
            <a:gdLst/>
            <a:ahLst/>
            <a:cxnLst/>
            <a:rect l="l" t="t" r="r" b="b"/>
            <a:pathLst>
              <a:path w="76200" h="504825">
                <a:moveTo>
                  <a:pt x="31709" y="428646"/>
                </a:moveTo>
                <a:lnTo>
                  <a:pt x="0" y="428751"/>
                </a:lnTo>
                <a:lnTo>
                  <a:pt x="38353" y="504825"/>
                </a:lnTo>
                <a:lnTo>
                  <a:pt x="69839" y="441325"/>
                </a:lnTo>
                <a:lnTo>
                  <a:pt x="31750" y="441325"/>
                </a:lnTo>
                <a:lnTo>
                  <a:pt x="31709" y="428646"/>
                </a:lnTo>
                <a:close/>
              </a:path>
              <a:path w="76200" h="504825">
                <a:moveTo>
                  <a:pt x="44409" y="428603"/>
                </a:moveTo>
                <a:lnTo>
                  <a:pt x="31709" y="428646"/>
                </a:lnTo>
                <a:lnTo>
                  <a:pt x="31750" y="441325"/>
                </a:lnTo>
                <a:lnTo>
                  <a:pt x="44450" y="441325"/>
                </a:lnTo>
                <a:lnTo>
                  <a:pt x="44409" y="428603"/>
                </a:lnTo>
                <a:close/>
              </a:path>
              <a:path w="76200" h="504825">
                <a:moveTo>
                  <a:pt x="76200" y="428498"/>
                </a:moveTo>
                <a:lnTo>
                  <a:pt x="44409" y="428603"/>
                </a:lnTo>
                <a:lnTo>
                  <a:pt x="44450" y="441325"/>
                </a:lnTo>
                <a:lnTo>
                  <a:pt x="69839" y="441325"/>
                </a:lnTo>
                <a:lnTo>
                  <a:pt x="76200" y="428498"/>
                </a:lnTo>
                <a:close/>
              </a:path>
              <a:path w="76200" h="504825">
                <a:moveTo>
                  <a:pt x="43052" y="0"/>
                </a:moveTo>
                <a:lnTo>
                  <a:pt x="30352" y="0"/>
                </a:lnTo>
                <a:lnTo>
                  <a:pt x="31709" y="428646"/>
                </a:lnTo>
                <a:lnTo>
                  <a:pt x="44409" y="428603"/>
                </a:lnTo>
                <a:lnTo>
                  <a:pt x="43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4665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The SessionFactory</a:t>
            </a:r>
            <a:r>
              <a:rPr spc="25" dirty="0">
                <a:solidFill>
                  <a:srgbClr val="00B0F0"/>
                </a:solidFill>
              </a:rPr>
              <a:t> </a:t>
            </a:r>
            <a:r>
              <a:rPr spc="-5" dirty="0">
                <a:solidFill>
                  <a:srgbClr val="00B0F0"/>
                </a:solidFill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6477635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Provides Session instances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2400" spc="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application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5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Shared among application</a:t>
            </a:r>
            <a:r>
              <a:rPr sz="2400" spc="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threads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0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important method is</a:t>
            </a:r>
            <a:r>
              <a:rPr sz="2400" spc="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2060"/>
                </a:solidFill>
                <a:latin typeface="Arial"/>
                <a:cs typeface="Arial"/>
              </a:rPr>
              <a:t>getCurrentSession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585" y="314071"/>
            <a:ext cx="632079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300" algn="l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Statements</a:t>
            </a:r>
            <a:endParaRPr spc="-5" dirty="0">
              <a:solidFill>
                <a:srgbClr val="00B0F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927340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25" dirty="0">
                <a:solidFill>
                  <a:srgbClr val="002060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need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persist our</a:t>
            </a:r>
            <a:r>
              <a:rPr sz="24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002060"/>
                </a:solidFill>
                <a:latin typeface="Arial"/>
                <a:cs typeface="Arial"/>
              </a:rPr>
              <a:t>objects</a:t>
            </a:r>
            <a:r>
              <a:rPr lang="en-US" sz="24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2400" spc="-5" dirty="0" smtClean="0">
                <a:solidFill>
                  <a:srgbClr val="002060"/>
                </a:solidFill>
                <a:latin typeface="Arial"/>
                <a:cs typeface="Arial"/>
              </a:rPr>
              <a:t>when being on </a:t>
            </a:r>
          </a:p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lang="en-US" sz="2400" spc="-5" dirty="0" smtClean="0">
                <a:solidFill>
                  <a:srgbClr val="002060"/>
                </a:solidFill>
                <a:latin typeface="Arial"/>
                <a:cs typeface="Arial"/>
              </a:rPr>
              <a:t>Transaction?</a:t>
            </a:r>
          </a:p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endParaRPr sz="2700" dirty="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b="1" i="1" spc="-5" dirty="0">
                <a:solidFill>
                  <a:schemeClr val="accent1"/>
                </a:solidFill>
                <a:latin typeface="Arial"/>
                <a:cs typeface="Arial"/>
              </a:rPr>
              <a:t>How do we map one </a:t>
            </a:r>
            <a:r>
              <a:rPr sz="2400" b="1" i="1" dirty="0">
                <a:solidFill>
                  <a:schemeClr val="accent1"/>
                </a:solidFill>
                <a:latin typeface="Arial"/>
                <a:cs typeface="Arial"/>
              </a:rPr>
              <a:t>to the</a:t>
            </a:r>
            <a:r>
              <a:rPr sz="2400" b="1" i="1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chemeClr val="accent1"/>
                </a:solidFill>
                <a:latin typeface="Arial"/>
                <a:cs typeface="Arial"/>
              </a:rPr>
              <a:t>other?</a:t>
            </a:r>
            <a:endParaRPr sz="2400" b="1" i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187" y="3911600"/>
            <a:ext cx="3311525" cy="165608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565"/>
              </a:spcBef>
            </a:pPr>
            <a:r>
              <a:rPr sz="1400" dirty="0">
                <a:latin typeface="Arial"/>
                <a:cs typeface="Arial"/>
              </a:rPr>
              <a:t>public class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Student</a:t>
            </a:r>
            <a:endParaRPr sz="14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private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name;</a:t>
            </a:r>
            <a:endParaRPr sz="14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private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address;</a:t>
            </a:r>
            <a:endParaRPr sz="1400">
              <a:latin typeface="Arial"/>
              <a:cs typeface="Arial"/>
            </a:endParaRPr>
          </a:p>
          <a:p>
            <a:pPr marL="281940" marR="63627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private </a:t>
            </a:r>
            <a:r>
              <a:rPr sz="1400" dirty="0">
                <a:latin typeface="Arial"/>
                <a:cs typeface="Arial"/>
              </a:rPr>
              <a:t>Set&lt;Course&gt; courses;  </a:t>
            </a:r>
            <a:r>
              <a:rPr sz="1400" spc="-5" dirty="0">
                <a:latin typeface="Arial"/>
                <a:cs typeface="Arial"/>
              </a:rPr>
              <a:t>private </a:t>
            </a:r>
            <a:r>
              <a:rPr sz="1400" dirty="0">
                <a:latin typeface="Arial"/>
                <a:cs typeface="Arial"/>
              </a:rPr>
              <a:t>Set&lt;Degree&gt;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degrees;</a:t>
            </a:r>
            <a:endParaRPr sz="14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187" y="5949950"/>
            <a:ext cx="2952750" cy="6477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600" spc="-5" dirty="0">
                <a:latin typeface="Arial"/>
                <a:cs typeface="Arial"/>
              </a:rPr>
              <a:t>Java object </a:t>
            </a:r>
            <a:r>
              <a:rPr sz="1600" spc="-10" dirty="0">
                <a:latin typeface="Arial"/>
                <a:cs typeface="Arial"/>
              </a:rPr>
              <a:t>with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properties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and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associations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8192" y="5656262"/>
            <a:ext cx="76200" cy="299085"/>
          </a:xfrm>
          <a:custGeom>
            <a:avLst/>
            <a:gdLst/>
            <a:ahLst/>
            <a:cxnLst/>
            <a:rect l="l" t="t" r="r" b="b"/>
            <a:pathLst>
              <a:path w="76200" h="299085">
                <a:moveTo>
                  <a:pt x="31808" y="76166"/>
                </a:moveTo>
                <a:lnTo>
                  <a:pt x="30606" y="298411"/>
                </a:lnTo>
                <a:lnTo>
                  <a:pt x="43306" y="298488"/>
                </a:lnTo>
                <a:lnTo>
                  <a:pt x="44508" y="76234"/>
                </a:lnTo>
                <a:lnTo>
                  <a:pt x="31808" y="76166"/>
                </a:lnTo>
                <a:close/>
              </a:path>
              <a:path w="76200" h="299085">
                <a:moveTo>
                  <a:pt x="69832" y="63461"/>
                </a:moveTo>
                <a:lnTo>
                  <a:pt x="31876" y="63461"/>
                </a:lnTo>
                <a:lnTo>
                  <a:pt x="44576" y="63525"/>
                </a:lnTo>
                <a:lnTo>
                  <a:pt x="44508" y="76234"/>
                </a:lnTo>
                <a:lnTo>
                  <a:pt x="76200" y="76403"/>
                </a:lnTo>
                <a:lnTo>
                  <a:pt x="69832" y="63461"/>
                </a:lnTo>
                <a:close/>
              </a:path>
              <a:path w="76200" h="299085">
                <a:moveTo>
                  <a:pt x="31876" y="63461"/>
                </a:moveTo>
                <a:lnTo>
                  <a:pt x="31808" y="76166"/>
                </a:lnTo>
                <a:lnTo>
                  <a:pt x="44508" y="76234"/>
                </a:lnTo>
                <a:lnTo>
                  <a:pt x="44576" y="63525"/>
                </a:lnTo>
                <a:lnTo>
                  <a:pt x="31876" y="63461"/>
                </a:lnTo>
                <a:close/>
              </a:path>
              <a:path w="76200" h="299085">
                <a:moveTo>
                  <a:pt x="38607" y="0"/>
                </a:moveTo>
                <a:lnTo>
                  <a:pt x="0" y="75996"/>
                </a:lnTo>
                <a:lnTo>
                  <a:pt x="31808" y="76166"/>
                </a:lnTo>
                <a:lnTo>
                  <a:pt x="31876" y="63461"/>
                </a:lnTo>
                <a:lnTo>
                  <a:pt x="69832" y="63461"/>
                </a:lnTo>
                <a:lnTo>
                  <a:pt x="38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4175" y="3686175"/>
            <a:ext cx="1666875" cy="166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91375" y="4119498"/>
            <a:ext cx="15875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48326" y="5876925"/>
            <a:ext cx="2592705" cy="72072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50"/>
              </a:spcBef>
            </a:pPr>
            <a:r>
              <a:rPr sz="1600" spc="-5" dirty="0">
                <a:latin typeface="Arial"/>
                <a:cs typeface="Arial"/>
              </a:rPr>
              <a:t>Relational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database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tables and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columns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35521" y="5368925"/>
            <a:ext cx="76200" cy="513080"/>
          </a:xfrm>
          <a:custGeom>
            <a:avLst/>
            <a:gdLst/>
            <a:ahLst/>
            <a:cxnLst/>
            <a:rect l="l" t="t" r="r" b="b"/>
            <a:pathLst>
              <a:path w="76200" h="513079">
                <a:moveTo>
                  <a:pt x="31710" y="76178"/>
                </a:moveTo>
                <a:lnTo>
                  <a:pt x="30352" y="512737"/>
                </a:lnTo>
                <a:lnTo>
                  <a:pt x="43052" y="512775"/>
                </a:lnTo>
                <a:lnTo>
                  <a:pt x="44410" y="76221"/>
                </a:lnTo>
                <a:lnTo>
                  <a:pt x="31710" y="76178"/>
                </a:lnTo>
                <a:close/>
              </a:path>
              <a:path w="76200" h="513079">
                <a:moveTo>
                  <a:pt x="69818" y="63500"/>
                </a:moveTo>
                <a:lnTo>
                  <a:pt x="44450" y="63500"/>
                </a:lnTo>
                <a:lnTo>
                  <a:pt x="44410" y="76221"/>
                </a:lnTo>
                <a:lnTo>
                  <a:pt x="76200" y="76327"/>
                </a:lnTo>
                <a:lnTo>
                  <a:pt x="69818" y="63500"/>
                </a:lnTo>
                <a:close/>
              </a:path>
              <a:path w="76200" h="513079">
                <a:moveTo>
                  <a:pt x="44450" y="63500"/>
                </a:moveTo>
                <a:lnTo>
                  <a:pt x="31750" y="63500"/>
                </a:lnTo>
                <a:lnTo>
                  <a:pt x="31710" y="76178"/>
                </a:lnTo>
                <a:lnTo>
                  <a:pt x="44410" y="76221"/>
                </a:lnTo>
                <a:lnTo>
                  <a:pt x="44450" y="63500"/>
                </a:lnTo>
                <a:close/>
              </a:path>
              <a:path w="76200" h="513079">
                <a:moveTo>
                  <a:pt x="38226" y="0"/>
                </a:moveTo>
                <a:lnTo>
                  <a:pt x="0" y="76072"/>
                </a:lnTo>
                <a:lnTo>
                  <a:pt x="31710" y="76178"/>
                </a:lnTo>
                <a:lnTo>
                  <a:pt x="31750" y="63500"/>
                </a:lnTo>
                <a:lnTo>
                  <a:pt x="69818" y="63500"/>
                </a:lnTo>
                <a:lnTo>
                  <a:pt x="3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7123" y="4656201"/>
            <a:ext cx="1224280" cy="78105"/>
          </a:xfrm>
          <a:custGeom>
            <a:avLst/>
            <a:gdLst/>
            <a:ahLst/>
            <a:cxnLst/>
            <a:rect l="l" t="t" r="r" b="b"/>
            <a:pathLst>
              <a:path w="1224279" h="78104">
                <a:moveTo>
                  <a:pt x="1147826" y="45830"/>
                </a:moveTo>
                <a:lnTo>
                  <a:pt x="1147826" y="77597"/>
                </a:lnTo>
                <a:lnTo>
                  <a:pt x="1211538" y="45847"/>
                </a:lnTo>
                <a:lnTo>
                  <a:pt x="1160526" y="45847"/>
                </a:lnTo>
                <a:lnTo>
                  <a:pt x="1147826" y="45830"/>
                </a:lnTo>
                <a:close/>
              </a:path>
              <a:path w="1224279" h="78104">
                <a:moveTo>
                  <a:pt x="76326" y="0"/>
                </a:moveTo>
                <a:lnTo>
                  <a:pt x="0" y="37973"/>
                </a:lnTo>
                <a:lnTo>
                  <a:pt x="76200" y="76200"/>
                </a:lnTo>
                <a:lnTo>
                  <a:pt x="76252" y="44466"/>
                </a:lnTo>
                <a:lnTo>
                  <a:pt x="63500" y="44450"/>
                </a:lnTo>
                <a:lnTo>
                  <a:pt x="63626" y="31750"/>
                </a:lnTo>
                <a:lnTo>
                  <a:pt x="76274" y="31750"/>
                </a:lnTo>
                <a:lnTo>
                  <a:pt x="76326" y="0"/>
                </a:lnTo>
                <a:close/>
              </a:path>
              <a:path w="1224279" h="78104">
                <a:moveTo>
                  <a:pt x="1147826" y="33130"/>
                </a:moveTo>
                <a:lnTo>
                  <a:pt x="1147826" y="45830"/>
                </a:lnTo>
                <a:lnTo>
                  <a:pt x="1160526" y="45847"/>
                </a:lnTo>
                <a:lnTo>
                  <a:pt x="1160526" y="33147"/>
                </a:lnTo>
                <a:lnTo>
                  <a:pt x="1147826" y="33130"/>
                </a:lnTo>
                <a:close/>
              </a:path>
              <a:path w="1224279" h="78104">
                <a:moveTo>
                  <a:pt x="1147826" y="1397"/>
                </a:moveTo>
                <a:lnTo>
                  <a:pt x="1147826" y="33130"/>
                </a:lnTo>
                <a:lnTo>
                  <a:pt x="1160526" y="33147"/>
                </a:lnTo>
                <a:lnTo>
                  <a:pt x="1160526" y="45847"/>
                </a:lnTo>
                <a:lnTo>
                  <a:pt x="1211538" y="45847"/>
                </a:lnTo>
                <a:lnTo>
                  <a:pt x="1224026" y="39624"/>
                </a:lnTo>
                <a:lnTo>
                  <a:pt x="1147826" y="1397"/>
                </a:lnTo>
                <a:close/>
              </a:path>
              <a:path w="1224279" h="78104">
                <a:moveTo>
                  <a:pt x="76274" y="31766"/>
                </a:moveTo>
                <a:lnTo>
                  <a:pt x="76252" y="44466"/>
                </a:lnTo>
                <a:lnTo>
                  <a:pt x="1147826" y="45830"/>
                </a:lnTo>
                <a:lnTo>
                  <a:pt x="1147826" y="33130"/>
                </a:lnTo>
                <a:lnTo>
                  <a:pt x="76274" y="31766"/>
                </a:lnTo>
                <a:close/>
              </a:path>
              <a:path w="1224279" h="78104">
                <a:moveTo>
                  <a:pt x="63626" y="31750"/>
                </a:moveTo>
                <a:lnTo>
                  <a:pt x="63500" y="44450"/>
                </a:lnTo>
                <a:lnTo>
                  <a:pt x="76252" y="44466"/>
                </a:lnTo>
                <a:lnTo>
                  <a:pt x="76274" y="31766"/>
                </a:lnTo>
                <a:lnTo>
                  <a:pt x="63626" y="31750"/>
                </a:lnTo>
                <a:close/>
              </a:path>
              <a:path w="1224279" h="78104">
                <a:moveTo>
                  <a:pt x="76274" y="31750"/>
                </a:moveTo>
                <a:lnTo>
                  <a:pt x="63626" y="31750"/>
                </a:lnTo>
                <a:lnTo>
                  <a:pt x="76274" y="31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950" y="228600"/>
            <a:ext cx="73152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0485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The Session</a:t>
            </a:r>
            <a:r>
              <a:rPr spc="-50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736840" cy="2433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Obtained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24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SessionFactory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0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Main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runtime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interface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between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a Java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application</a:t>
            </a:r>
            <a:r>
              <a:rPr sz="2400" spc="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and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Hibernate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0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Responsible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storing and retrieving</a:t>
            </a:r>
            <a:r>
              <a:rPr sz="2400" spc="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objects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0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Think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it as a collection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loaded objects related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to</a:t>
            </a:r>
            <a:r>
              <a:rPr sz="2400" spc="1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</a:pPr>
            <a:r>
              <a:rPr sz="2400" i="1" spc="-5" dirty="0">
                <a:solidFill>
                  <a:srgbClr val="002060"/>
                </a:solidFill>
                <a:latin typeface="Arial"/>
                <a:cs typeface="Arial"/>
              </a:rPr>
              <a:t>single unit </a:t>
            </a:r>
            <a:r>
              <a:rPr sz="2400" i="1" dirty="0">
                <a:solidFill>
                  <a:srgbClr val="002060"/>
                </a:solidFill>
                <a:latin typeface="Arial"/>
                <a:cs typeface="Arial"/>
              </a:rPr>
              <a:t>of</a:t>
            </a:r>
            <a:r>
              <a:rPr sz="2400" i="1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2060"/>
                </a:solidFill>
                <a:latin typeface="Arial"/>
                <a:cs typeface="Arial"/>
              </a:rPr>
              <a:t>work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0612" y="4572063"/>
            <a:ext cx="4853305" cy="922655"/>
          </a:xfrm>
          <a:prstGeom prst="rect">
            <a:avLst/>
          </a:prstGeom>
          <a:solidFill>
            <a:srgbClr val="EBECFF"/>
          </a:solidFill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Session </a:t>
            </a:r>
            <a:r>
              <a:rPr sz="1200" dirty="0">
                <a:latin typeface="Arial"/>
                <a:cs typeface="Arial"/>
              </a:rPr>
              <a:t>session =</a:t>
            </a:r>
            <a:r>
              <a:rPr sz="1200" spc="229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sessionFactory.getCurrentSession();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086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7880">
              <a:lnSpc>
                <a:spcPct val="100000"/>
              </a:lnSpc>
            </a:pPr>
            <a:r>
              <a:rPr dirty="0">
                <a:solidFill>
                  <a:srgbClr val="00B0F0"/>
                </a:solidFill>
              </a:rPr>
              <a:t>Instance</a:t>
            </a:r>
            <a:r>
              <a:rPr spc="-95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912734" cy="402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An object instance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state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is related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to the</a:t>
            </a:r>
            <a:r>
              <a:rPr sz="2400" spc="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2060"/>
                </a:solidFill>
                <a:latin typeface="Arial"/>
                <a:cs typeface="Arial"/>
              </a:rPr>
              <a:t>persistence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</a:pPr>
            <a:r>
              <a:rPr sz="2400" i="1" spc="-5" dirty="0">
                <a:solidFill>
                  <a:srgbClr val="002060"/>
                </a:solidFill>
                <a:latin typeface="Arial"/>
                <a:cs typeface="Arial"/>
              </a:rPr>
              <a:t>context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0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persistence context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2400" i="1" spc="-5" dirty="0">
                <a:solidFill>
                  <a:srgbClr val="002060"/>
                </a:solidFill>
                <a:latin typeface="Arial"/>
                <a:cs typeface="Arial"/>
              </a:rPr>
              <a:t>Hibernate Session</a:t>
            </a:r>
            <a:r>
              <a:rPr sz="2400" i="1" spc="1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instance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0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Three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types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of instance</a:t>
            </a:r>
            <a:r>
              <a:rPr sz="24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states:</a:t>
            </a: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Transient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151255" lvl="2" indent="-224154">
              <a:lnSpc>
                <a:spcPct val="100000"/>
              </a:lnSpc>
              <a:spcBef>
                <a:spcPts val="500"/>
              </a:spcBef>
              <a:buChar char="•"/>
              <a:tabLst>
                <a:tab pos="1151255" algn="l"/>
                <a:tab pos="1151890" algn="l"/>
              </a:tabLst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instance is </a:t>
            </a:r>
            <a:r>
              <a:rPr sz="1800" i="1" spc="-5" dirty="0">
                <a:solidFill>
                  <a:srgbClr val="002060"/>
                </a:solidFill>
                <a:latin typeface="Arial"/>
                <a:cs typeface="Arial"/>
              </a:rPr>
              <a:t>not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associated 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any persistence</a:t>
            </a:r>
            <a:r>
              <a:rPr sz="1800" spc="114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context</a:t>
            </a:r>
            <a:endParaRPr sz="18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751840" lvl="1" indent="-281940">
              <a:lnSpc>
                <a:spcPct val="100000"/>
              </a:lnSpc>
              <a:spcBef>
                <a:spcPts val="495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Persistent</a:t>
            </a:r>
          </a:p>
          <a:p>
            <a:pPr marL="1151255" lvl="2" indent="-224154">
              <a:lnSpc>
                <a:spcPct val="100000"/>
              </a:lnSpc>
              <a:spcBef>
                <a:spcPts val="509"/>
              </a:spcBef>
              <a:buChar char="•"/>
              <a:tabLst>
                <a:tab pos="1151255" algn="l"/>
                <a:tab pos="1151890" algn="l"/>
              </a:tabLst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instance is associated 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a persistence</a:t>
            </a:r>
            <a:r>
              <a:rPr sz="1800" spc="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context</a:t>
            </a:r>
            <a:endParaRPr sz="18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751840" lvl="1" indent="-281940">
              <a:lnSpc>
                <a:spcPct val="100000"/>
              </a:lnSpc>
              <a:spcBef>
                <a:spcPts val="484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Detached</a:t>
            </a:r>
          </a:p>
          <a:p>
            <a:pPr marL="1151255" lvl="2" indent="-224154">
              <a:lnSpc>
                <a:spcPct val="100000"/>
              </a:lnSpc>
              <a:spcBef>
                <a:spcPts val="509"/>
              </a:spcBef>
              <a:buChar char="•"/>
              <a:tabLst>
                <a:tab pos="1151255" algn="l"/>
                <a:tab pos="1151890" algn="l"/>
              </a:tabLst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instance 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was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associated 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a persistence context 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which</a:t>
            </a:r>
            <a:r>
              <a:rPr sz="1800" spc="1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has</a:t>
            </a:r>
            <a:endParaRPr sz="18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151255">
              <a:lnSpc>
                <a:spcPct val="100000"/>
              </a:lnSpc>
            </a:pP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been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closed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currently </a:t>
            </a:r>
            <a:r>
              <a:rPr sz="1800" i="1" spc="-10" dirty="0">
                <a:solidFill>
                  <a:srgbClr val="002060"/>
                </a:solidFill>
                <a:latin typeface="Arial"/>
                <a:cs typeface="Arial"/>
              </a:rPr>
              <a:t>not</a:t>
            </a:r>
            <a:r>
              <a:rPr sz="1800" i="1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associated</a:t>
            </a:r>
            <a:endParaRPr sz="18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3691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0485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The Session</a:t>
            </a:r>
            <a:r>
              <a:rPr spc="-50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95801" y="1916048"/>
            <a:ext cx="4248150" cy="1006475"/>
          </a:xfrm>
          <a:prstGeom prst="rect">
            <a:avLst/>
          </a:prstGeom>
          <a:solidFill>
            <a:srgbClr val="EBECFF"/>
          </a:solidFill>
          <a:ln w="936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5725" marR="1064260">
              <a:lnSpc>
                <a:spcPct val="200000"/>
              </a:lnSpc>
              <a:spcBef>
                <a:spcPts val="295"/>
              </a:spcBef>
            </a:pPr>
            <a:r>
              <a:rPr sz="1200" spc="-5" dirty="0">
                <a:latin typeface="Arial"/>
                <a:cs typeface="Arial"/>
              </a:rPr>
              <a:t>Event event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new Event( </a:t>
            </a:r>
            <a:r>
              <a:rPr sz="1200" dirty="0">
                <a:latin typeface="Arial"/>
                <a:cs typeface="Arial"/>
              </a:rPr>
              <a:t>”title”, </a:t>
            </a:r>
            <a:r>
              <a:rPr sz="1200" spc="-5" dirty="0">
                <a:latin typeface="Arial"/>
                <a:cs typeface="Arial"/>
              </a:rPr>
              <a:t>new </a:t>
            </a:r>
            <a:r>
              <a:rPr sz="1200" dirty="0">
                <a:latin typeface="Arial"/>
                <a:cs typeface="Arial"/>
              </a:rPr>
              <a:t>Date() );  Integer </a:t>
            </a:r>
            <a:r>
              <a:rPr sz="1200" spc="-5" dirty="0">
                <a:latin typeface="Arial"/>
                <a:cs typeface="Arial"/>
              </a:rPr>
              <a:t>id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(Integer) </a:t>
            </a:r>
            <a:r>
              <a:rPr sz="1200" dirty="0">
                <a:latin typeface="Arial"/>
                <a:cs typeface="Arial"/>
              </a:rPr>
              <a:t>session.</a:t>
            </a:r>
            <a:r>
              <a:rPr sz="1200" b="1" dirty="0">
                <a:latin typeface="Arial"/>
                <a:cs typeface="Arial"/>
              </a:rPr>
              <a:t>save</a:t>
            </a:r>
            <a:r>
              <a:rPr sz="1200" dirty="0">
                <a:latin typeface="Arial"/>
                <a:cs typeface="Arial"/>
              </a:rPr>
              <a:t>( </a:t>
            </a:r>
            <a:r>
              <a:rPr sz="1200" spc="-5" dirty="0">
                <a:latin typeface="Arial"/>
                <a:cs typeface="Arial"/>
              </a:rPr>
              <a:t>event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312" y="1916112"/>
            <a:ext cx="2519680" cy="86550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869315" marR="352425" indent="-55372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Make </a:t>
            </a:r>
            <a:r>
              <a:rPr sz="1400" dirty="0">
                <a:latin typeface="Arial"/>
                <a:cs typeface="Arial"/>
              </a:rPr>
              <a:t>a transient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object  persistent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7675" y="2384298"/>
            <a:ext cx="863600" cy="76200"/>
          </a:xfrm>
          <a:custGeom>
            <a:avLst/>
            <a:gdLst/>
            <a:ahLst/>
            <a:cxnLst/>
            <a:rect l="l" t="t" r="r" b="b"/>
            <a:pathLst>
              <a:path w="863600" h="76200">
                <a:moveTo>
                  <a:pt x="787378" y="44425"/>
                </a:moveTo>
                <a:lnTo>
                  <a:pt x="787273" y="76200"/>
                </a:lnTo>
                <a:lnTo>
                  <a:pt x="851091" y="44450"/>
                </a:lnTo>
                <a:lnTo>
                  <a:pt x="800100" y="44450"/>
                </a:lnTo>
                <a:lnTo>
                  <a:pt x="787378" y="44425"/>
                </a:lnTo>
                <a:close/>
              </a:path>
              <a:path w="863600" h="76200">
                <a:moveTo>
                  <a:pt x="787421" y="31725"/>
                </a:moveTo>
                <a:lnTo>
                  <a:pt x="787378" y="44425"/>
                </a:lnTo>
                <a:lnTo>
                  <a:pt x="800100" y="44450"/>
                </a:lnTo>
                <a:lnTo>
                  <a:pt x="800100" y="31750"/>
                </a:lnTo>
                <a:lnTo>
                  <a:pt x="787421" y="31725"/>
                </a:lnTo>
                <a:close/>
              </a:path>
              <a:path w="863600" h="76200">
                <a:moveTo>
                  <a:pt x="787526" y="0"/>
                </a:moveTo>
                <a:lnTo>
                  <a:pt x="787421" y="31725"/>
                </a:lnTo>
                <a:lnTo>
                  <a:pt x="800100" y="31750"/>
                </a:lnTo>
                <a:lnTo>
                  <a:pt x="800100" y="44450"/>
                </a:lnTo>
                <a:lnTo>
                  <a:pt x="851091" y="44450"/>
                </a:lnTo>
                <a:lnTo>
                  <a:pt x="863600" y="38226"/>
                </a:lnTo>
                <a:lnTo>
                  <a:pt x="787526" y="0"/>
                </a:lnTo>
                <a:close/>
              </a:path>
              <a:path w="863600" h="76200">
                <a:moveTo>
                  <a:pt x="0" y="30225"/>
                </a:moveTo>
                <a:lnTo>
                  <a:pt x="0" y="42925"/>
                </a:lnTo>
                <a:lnTo>
                  <a:pt x="787378" y="44425"/>
                </a:lnTo>
                <a:lnTo>
                  <a:pt x="787421" y="31725"/>
                </a:lnTo>
                <a:lnTo>
                  <a:pt x="0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95801" y="3140138"/>
            <a:ext cx="4248150" cy="576580"/>
          </a:xfrm>
          <a:prstGeom prst="rect">
            <a:avLst/>
          </a:prstGeom>
          <a:solidFill>
            <a:srgbClr val="E4E8FF"/>
          </a:solidFill>
          <a:ln w="936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Event event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(Event) </a:t>
            </a:r>
            <a:r>
              <a:rPr sz="1200" dirty="0">
                <a:latin typeface="Arial"/>
                <a:cs typeface="Arial"/>
              </a:rPr>
              <a:t>session.</a:t>
            </a:r>
            <a:r>
              <a:rPr sz="1200" b="1" dirty="0">
                <a:latin typeface="Arial"/>
                <a:cs typeface="Arial"/>
              </a:rPr>
              <a:t>load</a:t>
            </a:r>
            <a:r>
              <a:rPr sz="1200" dirty="0">
                <a:latin typeface="Arial"/>
                <a:cs typeface="Arial"/>
              </a:rPr>
              <a:t>( </a:t>
            </a:r>
            <a:r>
              <a:rPr sz="1200" spc="-5" dirty="0">
                <a:latin typeface="Arial"/>
                <a:cs typeface="Arial"/>
              </a:rPr>
              <a:t>Event.class, id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312" y="2997200"/>
            <a:ext cx="2519680" cy="8636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475615" marR="470534" indent="5461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Load an object – if  matching row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exists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7675" y="3392296"/>
            <a:ext cx="863600" cy="76200"/>
          </a:xfrm>
          <a:custGeom>
            <a:avLst/>
            <a:gdLst/>
            <a:ahLst/>
            <a:cxnLst/>
            <a:rect l="l" t="t" r="r" b="b"/>
            <a:pathLst>
              <a:path w="863600" h="76200">
                <a:moveTo>
                  <a:pt x="787378" y="44552"/>
                </a:moveTo>
                <a:lnTo>
                  <a:pt x="787273" y="76200"/>
                </a:lnTo>
                <a:lnTo>
                  <a:pt x="850836" y="44576"/>
                </a:lnTo>
                <a:lnTo>
                  <a:pt x="800100" y="44576"/>
                </a:lnTo>
                <a:lnTo>
                  <a:pt x="787378" y="44552"/>
                </a:lnTo>
                <a:close/>
              </a:path>
              <a:path w="863600" h="76200">
                <a:moveTo>
                  <a:pt x="787420" y="31852"/>
                </a:moveTo>
                <a:lnTo>
                  <a:pt x="787378" y="44552"/>
                </a:lnTo>
                <a:lnTo>
                  <a:pt x="800100" y="44576"/>
                </a:lnTo>
                <a:lnTo>
                  <a:pt x="800100" y="31876"/>
                </a:lnTo>
                <a:lnTo>
                  <a:pt x="787420" y="31852"/>
                </a:lnTo>
                <a:close/>
              </a:path>
              <a:path w="863600" h="76200">
                <a:moveTo>
                  <a:pt x="787526" y="0"/>
                </a:moveTo>
                <a:lnTo>
                  <a:pt x="787420" y="31852"/>
                </a:lnTo>
                <a:lnTo>
                  <a:pt x="800100" y="31876"/>
                </a:lnTo>
                <a:lnTo>
                  <a:pt x="800100" y="44576"/>
                </a:lnTo>
                <a:lnTo>
                  <a:pt x="850836" y="44576"/>
                </a:lnTo>
                <a:lnTo>
                  <a:pt x="863600" y="38226"/>
                </a:lnTo>
                <a:lnTo>
                  <a:pt x="787526" y="0"/>
                </a:lnTo>
                <a:close/>
              </a:path>
              <a:path w="863600" h="76200">
                <a:moveTo>
                  <a:pt x="0" y="30352"/>
                </a:moveTo>
                <a:lnTo>
                  <a:pt x="0" y="43052"/>
                </a:lnTo>
                <a:lnTo>
                  <a:pt x="787378" y="44552"/>
                </a:lnTo>
                <a:lnTo>
                  <a:pt x="787420" y="31852"/>
                </a:lnTo>
                <a:lnTo>
                  <a:pt x="0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8312" y="4076700"/>
            <a:ext cx="2519680" cy="8636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Load an object –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endParaRPr sz="14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unsure about matching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row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87675" y="4471796"/>
            <a:ext cx="863600" cy="76200"/>
          </a:xfrm>
          <a:custGeom>
            <a:avLst/>
            <a:gdLst/>
            <a:ahLst/>
            <a:cxnLst/>
            <a:rect l="l" t="t" r="r" b="b"/>
            <a:pathLst>
              <a:path w="863600" h="76200">
                <a:moveTo>
                  <a:pt x="787378" y="44552"/>
                </a:moveTo>
                <a:lnTo>
                  <a:pt x="787273" y="76200"/>
                </a:lnTo>
                <a:lnTo>
                  <a:pt x="850836" y="44576"/>
                </a:lnTo>
                <a:lnTo>
                  <a:pt x="800100" y="44576"/>
                </a:lnTo>
                <a:lnTo>
                  <a:pt x="787378" y="44552"/>
                </a:lnTo>
                <a:close/>
              </a:path>
              <a:path w="863600" h="76200">
                <a:moveTo>
                  <a:pt x="787420" y="31852"/>
                </a:moveTo>
                <a:lnTo>
                  <a:pt x="787378" y="44552"/>
                </a:lnTo>
                <a:lnTo>
                  <a:pt x="800100" y="44576"/>
                </a:lnTo>
                <a:lnTo>
                  <a:pt x="800100" y="31876"/>
                </a:lnTo>
                <a:lnTo>
                  <a:pt x="787420" y="31852"/>
                </a:lnTo>
                <a:close/>
              </a:path>
              <a:path w="863600" h="76200">
                <a:moveTo>
                  <a:pt x="787526" y="0"/>
                </a:moveTo>
                <a:lnTo>
                  <a:pt x="787420" y="31852"/>
                </a:lnTo>
                <a:lnTo>
                  <a:pt x="800100" y="31876"/>
                </a:lnTo>
                <a:lnTo>
                  <a:pt x="800100" y="44576"/>
                </a:lnTo>
                <a:lnTo>
                  <a:pt x="850836" y="44576"/>
                </a:lnTo>
                <a:lnTo>
                  <a:pt x="863600" y="38226"/>
                </a:lnTo>
                <a:lnTo>
                  <a:pt x="787526" y="0"/>
                </a:lnTo>
                <a:close/>
              </a:path>
              <a:path w="863600" h="76200">
                <a:moveTo>
                  <a:pt x="0" y="30352"/>
                </a:moveTo>
                <a:lnTo>
                  <a:pt x="0" y="43052"/>
                </a:lnTo>
                <a:lnTo>
                  <a:pt x="787378" y="44552"/>
                </a:lnTo>
                <a:lnTo>
                  <a:pt x="787420" y="31852"/>
                </a:lnTo>
                <a:lnTo>
                  <a:pt x="0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95801" y="4221162"/>
            <a:ext cx="4248150" cy="576580"/>
          </a:xfrm>
          <a:prstGeom prst="rect">
            <a:avLst/>
          </a:prstGeom>
          <a:solidFill>
            <a:srgbClr val="E4E8FF"/>
          </a:solidFill>
          <a:ln w="936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Event event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(Event) </a:t>
            </a:r>
            <a:r>
              <a:rPr sz="1200" dirty="0">
                <a:latin typeface="Arial"/>
                <a:cs typeface="Arial"/>
              </a:rPr>
              <a:t>session.</a:t>
            </a:r>
            <a:r>
              <a:rPr sz="1200" b="1" dirty="0">
                <a:latin typeface="Arial"/>
                <a:cs typeface="Arial"/>
              </a:rPr>
              <a:t>get</a:t>
            </a:r>
            <a:r>
              <a:rPr sz="1200" dirty="0">
                <a:latin typeface="Arial"/>
                <a:cs typeface="Arial"/>
              </a:rPr>
              <a:t>( </a:t>
            </a:r>
            <a:r>
              <a:rPr sz="1200" spc="-5" dirty="0">
                <a:latin typeface="Arial"/>
                <a:cs typeface="Arial"/>
              </a:rPr>
              <a:t>Event.class, id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312" y="5157787"/>
            <a:ext cx="2519680" cy="8636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603250" marR="290195" indent="-3048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Delete an object –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make  </a:t>
            </a:r>
            <a:r>
              <a:rPr sz="1400" dirty="0">
                <a:latin typeface="Arial"/>
                <a:cs typeface="Arial"/>
              </a:rPr>
              <a:t>it transient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again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87675" y="5552947"/>
            <a:ext cx="863600" cy="76200"/>
          </a:xfrm>
          <a:custGeom>
            <a:avLst/>
            <a:gdLst/>
            <a:ahLst/>
            <a:cxnLst/>
            <a:rect l="l" t="t" r="r" b="b"/>
            <a:pathLst>
              <a:path w="863600" h="76200">
                <a:moveTo>
                  <a:pt x="787378" y="44439"/>
                </a:moveTo>
                <a:lnTo>
                  <a:pt x="787273" y="76187"/>
                </a:lnTo>
                <a:lnTo>
                  <a:pt x="851061" y="44462"/>
                </a:lnTo>
                <a:lnTo>
                  <a:pt x="800100" y="44462"/>
                </a:lnTo>
                <a:lnTo>
                  <a:pt x="787378" y="44439"/>
                </a:lnTo>
                <a:close/>
              </a:path>
              <a:path w="863600" h="76200">
                <a:moveTo>
                  <a:pt x="787421" y="31725"/>
                </a:moveTo>
                <a:lnTo>
                  <a:pt x="787378" y="44439"/>
                </a:lnTo>
                <a:lnTo>
                  <a:pt x="800100" y="44462"/>
                </a:lnTo>
                <a:lnTo>
                  <a:pt x="800100" y="31749"/>
                </a:lnTo>
                <a:lnTo>
                  <a:pt x="787421" y="31725"/>
                </a:lnTo>
                <a:close/>
              </a:path>
              <a:path w="863600" h="76200">
                <a:moveTo>
                  <a:pt x="787526" y="0"/>
                </a:moveTo>
                <a:lnTo>
                  <a:pt x="787421" y="31725"/>
                </a:lnTo>
                <a:lnTo>
                  <a:pt x="800100" y="31749"/>
                </a:lnTo>
                <a:lnTo>
                  <a:pt x="800100" y="44462"/>
                </a:lnTo>
                <a:lnTo>
                  <a:pt x="851061" y="44462"/>
                </a:lnTo>
                <a:lnTo>
                  <a:pt x="863600" y="38226"/>
                </a:lnTo>
                <a:lnTo>
                  <a:pt x="787526" y="0"/>
                </a:lnTo>
                <a:close/>
              </a:path>
              <a:path w="863600" h="76200">
                <a:moveTo>
                  <a:pt x="0" y="30225"/>
                </a:moveTo>
                <a:lnTo>
                  <a:pt x="0" y="42989"/>
                </a:lnTo>
                <a:lnTo>
                  <a:pt x="787378" y="44439"/>
                </a:lnTo>
                <a:lnTo>
                  <a:pt x="787421" y="31725"/>
                </a:lnTo>
                <a:lnTo>
                  <a:pt x="0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95801" y="5300662"/>
            <a:ext cx="4248150" cy="576580"/>
          </a:xfrm>
          <a:prstGeom prst="rect">
            <a:avLst/>
          </a:prstGeom>
          <a:solidFill>
            <a:srgbClr val="E4E8FF"/>
          </a:solidFill>
          <a:ln w="936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session.</a:t>
            </a:r>
            <a:r>
              <a:rPr sz="1200" b="1" dirty="0">
                <a:latin typeface="Arial"/>
                <a:cs typeface="Arial"/>
              </a:rPr>
              <a:t>delete</a:t>
            </a:r>
            <a:r>
              <a:rPr sz="1200" dirty="0">
                <a:latin typeface="Arial"/>
                <a:cs typeface="Arial"/>
              </a:rPr>
              <a:t>( </a:t>
            </a:r>
            <a:r>
              <a:rPr sz="1200" spc="-5" dirty="0">
                <a:latin typeface="Arial"/>
                <a:cs typeface="Arial"/>
              </a:rPr>
              <a:t>event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60" y="226734"/>
            <a:ext cx="736022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0485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The Session</a:t>
            </a:r>
            <a:r>
              <a:rPr spc="-50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95801" y="2058987"/>
            <a:ext cx="4248150" cy="576580"/>
          </a:xfrm>
          <a:prstGeom prst="rect">
            <a:avLst/>
          </a:prstGeom>
          <a:solidFill>
            <a:srgbClr val="E4E8FF"/>
          </a:solidFill>
          <a:ln w="936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session.</a:t>
            </a:r>
            <a:r>
              <a:rPr sz="1200" b="1" dirty="0">
                <a:latin typeface="Arial"/>
                <a:cs typeface="Arial"/>
              </a:rPr>
              <a:t>update</a:t>
            </a:r>
            <a:r>
              <a:rPr sz="1200" dirty="0">
                <a:latin typeface="Arial"/>
                <a:cs typeface="Arial"/>
              </a:rPr>
              <a:t>( </a:t>
            </a:r>
            <a:r>
              <a:rPr sz="1200" spc="-5" dirty="0">
                <a:latin typeface="Arial"/>
                <a:cs typeface="Arial"/>
              </a:rPr>
              <a:t>event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312" y="1916048"/>
            <a:ext cx="2519680" cy="8636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889000" marR="321310" indent="-5613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Update an object – if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  detached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7675" y="2384298"/>
            <a:ext cx="863600" cy="76200"/>
          </a:xfrm>
          <a:custGeom>
            <a:avLst/>
            <a:gdLst/>
            <a:ahLst/>
            <a:cxnLst/>
            <a:rect l="l" t="t" r="r" b="b"/>
            <a:pathLst>
              <a:path w="863600" h="76200">
                <a:moveTo>
                  <a:pt x="787378" y="44425"/>
                </a:moveTo>
                <a:lnTo>
                  <a:pt x="787273" y="76200"/>
                </a:lnTo>
                <a:lnTo>
                  <a:pt x="851091" y="44450"/>
                </a:lnTo>
                <a:lnTo>
                  <a:pt x="800100" y="44450"/>
                </a:lnTo>
                <a:lnTo>
                  <a:pt x="787378" y="44425"/>
                </a:lnTo>
                <a:close/>
              </a:path>
              <a:path w="863600" h="76200">
                <a:moveTo>
                  <a:pt x="787421" y="31725"/>
                </a:moveTo>
                <a:lnTo>
                  <a:pt x="787378" y="44425"/>
                </a:lnTo>
                <a:lnTo>
                  <a:pt x="800100" y="44450"/>
                </a:lnTo>
                <a:lnTo>
                  <a:pt x="800100" y="31750"/>
                </a:lnTo>
                <a:lnTo>
                  <a:pt x="787421" y="31725"/>
                </a:lnTo>
                <a:close/>
              </a:path>
              <a:path w="863600" h="76200">
                <a:moveTo>
                  <a:pt x="787526" y="0"/>
                </a:moveTo>
                <a:lnTo>
                  <a:pt x="787421" y="31725"/>
                </a:lnTo>
                <a:lnTo>
                  <a:pt x="800100" y="31750"/>
                </a:lnTo>
                <a:lnTo>
                  <a:pt x="800100" y="44450"/>
                </a:lnTo>
                <a:lnTo>
                  <a:pt x="851091" y="44450"/>
                </a:lnTo>
                <a:lnTo>
                  <a:pt x="863600" y="38226"/>
                </a:lnTo>
                <a:lnTo>
                  <a:pt x="787526" y="0"/>
                </a:lnTo>
                <a:close/>
              </a:path>
              <a:path w="863600" h="76200">
                <a:moveTo>
                  <a:pt x="0" y="30225"/>
                </a:moveTo>
                <a:lnTo>
                  <a:pt x="0" y="42925"/>
                </a:lnTo>
                <a:lnTo>
                  <a:pt x="787378" y="44425"/>
                </a:lnTo>
                <a:lnTo>
                  <a:pt x="787421" y="31725"/>
                </a:lnTo>
                <a:lnTo>
                  <a:pt x="0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8312" y="4076700"/>
            <a:ext cx="2519680" cy="8636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Synchronize database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persistence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87675" y="4471796"/>
            <a:ext cx="863600" cy="76200"/>
          </a:xfrm>
          <a:custGeom>
            <a:avLst/>
            <a:gdLst/>
            <a:ahLst/>
            <a:cxnLst/>
            <a:rect l="l" t="t" r="r" b="b"/>
            <a:pathLst>
              <a:path w="863600" h="76200">
                <a:moveTo>
                  <a:pt x="787378" y="44552"/>
                </a:moveTo>
                <a:lnTo>
                  <a:pt x="787273" y="76200"/>
                </a:lnTo>
                <a:lnTo>
                  <a:pt x="850836" y="44576"/>
                </a:lnTo>
                <a:lnTo>
                  <a:pt x="800100" y="44576"/>
                </a:lnTo>
                <a:lnTo>
                  <a:pt x="787378" y="44552"/>
                </a:lnTo>
                <a:close/>
              </a:path>
              <a:path w="863600" h="76200">
                <a:moveTo>
                  <a:pt x="787420" y="31852"/>
                </a:moveTo>
                <a:lnTo>
                  <a:pt x="787378" y="44552"/>
                </a:lnTo>
                <a:lnTo>
                  <a:pt x="800100" y="44576"/>
                </a:lnTo>
                <a:lnTo>
                  <a:pt x="800100" y="31876"/>
                </a:lnTo>
                <a:lnTo>
                  <a:pt x="787420" y="31852"/>
                </a:lnTo>
                <a:close/>
              </a:path>
              <a:path w="863600" h="76200">
                <a:moveTo>
                  <a:pt x="787526" y="0"/>
                </a:moveTo>
                <a:lnTo>
                  <a:pt x="787420" y="31852"/>
                </a:lnTo>
                <a:lnTo>
                  <a:pt x="800100" y="31876"/>
                </a:lnTo>
                <a:lnTo>
                  <a:pt x="800100" y="44576"/>
                </a:lnTo>
                <a:lnTo>
                  <a:pt x="850836" y="44576"/>
                </a:lnTo>
                <a:lnTo>
                  <a:pt x="863600" y="38226"/>
                </a:lnTo>
                <a:lnTo>
                  <a:pt x="787526" y="0"/>
                </a:lnTo>
                <a:close/>
              </a:path>
              <a:path w="863600" h="76200">
                <a:moveTo>
                  <a:pt x="0" y="30352"/>
                </a:moveTo>
                <a:lnTo>
                  <a:pt x="0" y="43052"/>
                </a:lnTo>
                <a:lnTo>
                  <a:pt x="787378" y="44552"/>
                </a:lnTo>
                <a:lnTo>
                  <a:pt x="787420" y="31852"/>
                </a:lnTo>
                <a:lnTo>
                  <a:pt x="0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95801" y="4221162"/>
            <a:ext cx="4248150" cy="576580"/>
          </a:xfrm>
          <a:prstGeom prst="rect">
            <a:avLst/>
          </a:prstGeom>
          <a:solidFill>
            <a:srgbClr val="E4E8FF"/>
          </a:solidFill>
          <a:ln w="936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session.</a:t>
            </a:r>
            <a:r>
              <a:rPr sz="1200" b="1" spc="-5" dirty="0">
                <a:latin typeface="Arial"/>
                <a:cs typeface="Arial"/>
              </a:rPr>
              <a:t>flush</a:t>
            </a:r>
            <a:r>
              <a:rPr sz="1200" spc="-5" dirty="0">
                <a:latin typeface="Arial"/>
                <a:cs typeface="Arial"/>
              </a:rPr>
              <a:t>(); </a:t>
            </a:r>
            <a:r>
              <a:rPr sz="1200" dirty="0">
                <a:latin typeface="Arial"/>
                <a:cs typeface="Arial"/>
              </a:rPr>
              <a:t>// </a:t>
            </a:r>
            <a:r>
              <a:rPr sz="1200" spc="-5" dirty="0">
                <a:latin typeface="Arial"/>
                <a:cs typeface="Arial"/>
              </a:rPr>
              <a:t>Happens </a:t>
            </a:r>
            <a:r>
              <a:rPr sz="1200" dirty="0">
                <a:latin typeface="Arial"/>
                <a:cs typeface="Arial"/>
              </a:rPr>
              <a:t>auto. at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transaction.commit()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5801" y="3140138"/>
            <a:ext cx="4248150" cy="576580"/>
          </a:xfrm>
          <a:prstGeom prst="rect">
            <a:avLst/>
          </a:prstGeom>
          <a:solidFill>
            <a:srgbClr val="E4E8FF"/>
          </a:solidFill>
          <a:ln w="936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session.</a:t>
            </a:r>
            <a:r>
              <a:rPr sz="1200" b="1" spc="-5" dirty="0">
                <a:latin typeface="Arial"/>
                <a:cs typeface="Arial"/>
              </a:rPr>
              <a:t>saveOrUpdate</a:t>
            </a:r>
            <a:r>
              <a:rPr sz="1200" spc="-5" dirty="0">
                <a:latin typeface="Arial"/>
                <a:cs typeface="Arial"/>
              </a:rPr>
              <a:t>( event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312" y="2997200"/>
            <a:ext cx="2519680" cy="8636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06680" marR="99060" indent="-50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Update or </a:t>
            </a:r>
            <a:r>
              <a:rPr sz="1400" spc="-5" dirty="0">
                <a:latin typeface="Arial"/>
                <a:cs typeface="Arial"/>
              </a:rPr>
              <a:t>save </a:t>
            </a:r>
            <a:r>
              <a:rPr sz="1400" dirty="0">
                <a:latin typeface="Arial"/>
                <a:cs typeface="Arial"/>
              </a:rPr>
              <a:t>an object – if  </a:t>
            </a:r>
            <a:r>
              <a:rPr sz="1400" spc="-5" dirty="0">
                <a:latin typeface="Arial"/>
                <a:cs typeface="Arial"/>
              </a:rPr>
              <a:t>you’re </a:t>
            </a:r>
            <a:r>
              <a:rPr sz="1400" dirty="0">
                <a:latin typeface="Arial"/>
                <a:cs typeface="Arial"/>
              </a:rPr>
              <a:t>unsure about the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7675" y="3392296"/>
            <a:ext cx="863600" cy="76200"/>
          </a:xfrm>
          <a:custGeom>
            <a:avLst/>
            <a:gdLst/>
            <a:ahLst/>
            <a:cxnLst/>
            <a:rect l="l" t="t" r="r" b="b"/>
            <a:pathLst>
              <a:path w="863600" h="76200">
                <a:moveTo>
                  <a:pt x="787378" y="44552"/>
                </a:moveTo>
                <a:lnTo>
                  <a:pt x="787273" y="76200"/>
                </a:lnTo>
                <a:lnTo>
                  <a:pt x="850836" y="44576"/>
                </a:lnTo>
                <a:lnTo>
                  <a:pt x="800100" y="44576"/>
                </a:lnTo>
                <a:lnTo>
                  <a:pt x="787378" y="44552"/>
                </a:lnTo>
                <a:close/>
              </a:path>
              <a:path w="863600" h="76200">
                <a:moveTo>
                  <a:pt x="787420" y="31852"/>
                </a:moveTo>
                <a:lnTo>
                  <a:pt x="787378" y="44552"/>
                </a:lnTo>
                <a:lnTo>
                  <a:pt x="800100" y="44576"/>
                </a:lnTo>
                <a:lnTo>
                  <a:pt x="800100" y="31876"/>
                </a:lnTo>
                <a:lnTo>
                  <a:pt x="787420" y="31852"/>
                </a:lnTo>
                <a:close/>
              </a:path>
              <a:path w="863600" h="76200">
                <a:moveTo>
                  <a:pt x="787526" y="0"/>
                </a:moveTo>
                <a:lnTo>
                  <a:pt x="787420" y="31852"/>
                </a:lnTo>
                <a:lnTo>
                  <a:pt x="800100" y="31876"/>
                </a:lnTo>
                <a:lnTo>
                  <a:pt x="800100" y="44576"/>
                </a:lnTo>
                <a:lnTo>
                  <a:pt x="850836" y="44576"/>
                </a:lnTo>
                <a:lnTo>
                  <a:pt x="863600" y="38226"/>
                </a:lnTo>
                <a:lnTo>
                  <a:pt x="787526" y="0"/>
                </a:lnTo>
                <a:close/>
              </a:path>
              <a:path w="863600" h="76200">
                <a:moveTo>
                  <a:pt x="0" y="30352"/>
                </a:moveTo>
                <a:lnTo>
                  <a:pt x="0" y="43052"/>
                </a:lnTo>
                <a:lnTo>
                  <a:pt x="787378" y="44552"/>
                </a:lnTo>
                <a:lnTo>
                  <a:pt x="787420" y="31852"/>
                </a:lnTo>
                <a:lnTo>
                  <a:pt x="0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32946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5575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The Criteria</a:t>
            </a:r>
            <a:r>
              <a:rPr spc="-30" dirty="0">
                <a:solidFill>
                  <a:srgbClr val="00B0F0"/>
                </a:solidFill>
              </a:rPr>
              <a:t> </a:t>
            </a:r>
            <a:r>
              <a:rPr dirty="0">
                <a:solidFill>
                  <a:srgbClr val="00B0F0"/>
                </a:solidFill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912734" cy="118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80" dirty="0">
                <a:solidFill>
                  <a:srgbClr val="002060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need a </a:t>
            </a:r>
            <a:r>
              <a:rPr sz="2400" i="1" spc="-5" dirty="0">
                <a:solidFill>
                  <a:srgbClr val="002060"/>
                </a:solidFill>
                <a:latin typeface="Arial"/>
                <a:cs typeface="Arial"/>
              </a:rPr>
              <a:t>query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when you don’t know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identifiers</a:t>
            </a:r>
            <a:r>
              <a:rPr sz="2400" spc="2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of</a:t>
            </a:r>
          </a:p>
          <a:p>
            <a:pPr marL="350520">
              <a:lnSpc>
                <a:spcPct val="100000"/>
              </a:lnSpc>
            </a:pP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objects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you are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looking</a:t>
            </a:r>
            <a:r>
              <a:rPr sz="24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for</a:t>
            </a:r>
          </a:p>
          <a:p>
            <a:pPr marL="350520" indent="-337820">
              <a:lnSpc>
                <a:spcPct val="100000"/>
              </a:lnSpc>
              <a:spcBef>
                <a:spcPts val="60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Criteria used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for </a:t>
            </a:r>
            <a:r>
              <a:rPr sz="2400" i="1" spc="-5" dirty="0">
                <a:solidFill>
                  <a:srgbClr val="002060"/>
                </a:solidFill>
                <a:latin typeface="Arial"/>
                <a:cs typeface="Arial"/>
              </a:rPr>
              <a:t>programmatic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query</a:t>
            </a:r>
            <a:r>
              <a:rPr sz="2400" spc="1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creation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4726" y="3141662"/>
            <a:ext cx="4464050" cy="935355"/>
          </a:xfrm>
          <a:prstGeom prst="rect">
            <a:avLst/>
          </a:prstGeom>
          <a:solidFill>
            <a:srgbClr val="E4E8FF"/>
          </a:solidFill>
          <a:ln w="936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85725" marR="657860">
              <a:lnSpc>
                <a:spcPct val="200199"/>
              </a:lnSpc>
              <a:spcBef>
                <a:spcPts val="10"/>
              </a:spcBef>
            </a:pPr>
            <a:r>
              <a:rPr sz="1200" spc="-5" dirty="0">
                <a:latin typeface="Arial"/>
                <a:cs typeface="Arial"/>
              </a:rPr>
              <a:t>Criteria criteria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session.</a:t>
            </a:r>
            <a:r>
              <a:rPr sz="1200" b="1" spc="-5" dirty="0">
                <a:latin typeface="Arial"/>
                <a:cs typeface="Arial"/>
              </a:rPr>
              <a:t>createCriteria</a:t>
            </a:r>
            <a:r>
              <a:rPr sz="1200" spc="-5" dirty="0">
                <a:latin typeface="Arial"/>
                <a:cs typeface="Arial"/>
              </a:rPr>
              <a:t>( Event.class </a:t>
            </a:r>
            <a:r>
              <a:rPr sz="1200" dirty="0">
                <a:latin typeface="Arial"/>
                <a:cs typeface="Arial"/>
              </a:rPr>
              <a:t>);  List </a:t>
            </a:r>
            <a:r>
              <a:rPr sz="1200" spc="-5" dirty="0">
                <a:latin typeface="Arial"/>
                <a:cs typeface="Arial"/>
              </a:rPr>
              <a:t>events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criteria.list();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312" y="3141662"/>
            <a:ext cx="3095625" cy="93535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  <a:spcBef>
                <a:spcPts val="1155"/>
              </a:spcBef>
            </a:pPr>
            <a:r>
              <a:rPr sz="1400" spc="-5" dirty="0">
                <a:latin typeface="Arial"/>
                <a:cs typeface="Arial"/>
              </a:rPr>
              <a:t>Retrieve </a:t>
            </a:r>
            <a:r>
              <a:rPr sz="1400" dirty="0">
                <a:latin typeface="Arial"/>
                <a:cs typeface="Arial"/>
              </a:rPr>
              <a:t>all instances of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Event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63873" y="3608196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79" y="44409"/>
                </a:moveTo>
                <a:lnTo>
                  <a:pt x="426974" y="76200"/>
                </a:lnTo>
                <a:lnTo>
                  <a:pt x="490792" y="44450"/>
                </a:lnTo>
                <a:lnTo>
                  <a:pt x="439800" y="44450"/>
                </a:lnTo>
                <a:lnTo>
                  <a:pt x="427079" y="44409"/>
                </a:lnTo>
                <a:close/>
              </a:path>
              <a:path w="503554" h="76200">
                <a:moveTo>
                  <a:pt x="427122" y="31709"/>
                </a:moveTo>
                <a:lnTo>
                  <a:pt x="427079" y="44409"/>
                </a:lnTo>
                <a:lnTo>
                  <a:pt x="439800" y="44450"/>
                </a:lnTo>
                <a:lnTo>
                  <a:pt x="439800" y="31750"/>
                </a:lnTo>
                <a:lnTo>
                  <a:pt x="427122" y="31709"/>
                </a:lnTo>
                <a:close/>
              </a:path>
              <a:path w="503554" h="76200">
                <a:moveTo>
                  <a:pt x="427227" y="0"/>
                </a:moveTo>
                <a:lnTo>
                  <a:pt x="427122" y="31709"/>
                </a:lnTo>
                <a:lnTo>
                  <a:pt x="439800" y="31750"/>
                </a:lnTo>
                <a:lnTo>
                  <a:pt x="439800" y="44450"/>
                </a:lnTo>
                <a:lnTo>
                  <a:pt x="490792" y="44450"/>
                </a:lnTo>
                <a:lnTo>
                  <a:pt x="503300" y="38226"/>
                </a:lnTo>
                <a:lnTo>
                  <a:pt x="427227" y="0"/>
                </a:lnTo>
                <a:close/>
              </a:path>
              <a:path w="503554" h="76200">
                <a:moveTo>
                  <a:pt x="126" y="30352"/>
                </a:moveTo>
                <a:lnTo>
                  <a:pt x="0" y="43052"/>
                </a:lnTo>
                <a:lnTo>
                  <a:pt x="427079" y="44409"/>
                </a:lnTo>
                <a:lnTo>
                  <a:pt x="427122" y="31709"/>
                </a:lnTo>
                <a:lnTo>
                  <a:pt x="126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84726" y="4292600"/>
            <a:ext cx="4464050" cy="2016125"/>
          </a:xfrm>
          <a:prstGeom prst="rect">
            <a:avLst/>
          </a:prstGeom>
          <a:solidFill>
            <a:srgbClr val="E4E8FF"/>
          </a:solidFill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730"/>
              </a:spcBef>
            </a:pPr>
            <a:r>
              <a:rPr sz="1200" spc="-5" dirty="0">
                <a:latin typeface="Arial"/>
                <a:cs typeface="Arial"/>
              </a:rPr>
              <a:t>Criteria criteria </a:t>
            </a: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session.createCriteria( Event.class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85725" marR="61595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criteria.</a:t>
            </a:r>
            <a:r>
              <a:rPr sz="1200" b="1" spc="-5" dirty="0">
                <a:latin typeface="Arial"/>
                <a:cs typeface="Arial"/>
              </a:rPr>
              <a:t>add</a:t>
            </a:r>
            <a:r>
              <a:rPr sz="1200" spc="-5" dirty="0">
                <a:latin typeface="Arial"/>
                <a:cs typeface="Arial"/>
              </a:rPr>
              <a:t>( Restrictions.</a:t>
            </a:r>
            <a:r>
              <a:rPr sz="1200" b="1" spc="-5" dirty="0">
                <a:latin typeface="Arial"/>
                <a:cs typeface="Arial"/>
              </a:rPr>
              <a:t>eq</a:t>
            </a:r>
            <a:r>
              <a:rPr sz="1200" spc="-5" dirty="0">
                <a:latin typeface="Arial"/>
                <a:cs typeface="Arial"/>
              </a:rPr>
              <a:t>( ”title”, ”Rolling </a:t>
            </a:r>
            <a:r>
              <a:rPr sz="1200" dirty="0">
                <a:latin typeface="Arial"/>
                <a:cs typeface="Arial"/>
              </a:rPr>
              <a:t>Stones” ) );;  </a:t>
            </a:r>
            <a:r>
              <a:rPr sz="1200" spc="-5" dirty="0">
                <a:latin typeface="Arial"/>
                <a:cs typeface="Arial"/>
              </a:rPr>
              <a:t>criteria.</a:t>
            </a:r>
            <a:r>
              <a:rPr sz="1200" b="1" spc="-5" dirty="0">
                <a:latin typeface="Arial"/>
                <a:cs typeface="Arial"/>
              </a:rPr>
              <a:t>add</a:t>
            </a:r>
            <a:r>
              <a:rPr sz="1200" spc="-5" dirty="0">
                <a:latin typeface="Arial"/>
                <a:cs typeface="Arial"/>
              </a:rPr>
              <a:t>( Restrictions.</a:t>
            </a:r>
            <a:r>
              <a:rPr sz="1200" b="1" spc="-5" dirty="0">
                <a:latin typeface="Arial"/>
                <a:cs typeface="Arial"/>
              </a:rPr>
              <a:t>gt</a:t>
            </a:r>
            <a:r>
              <a:rPr sz="1200" spc="-5" dirty="0">
                <a:latin typeface="Arial"/>
                <a:cs typeface="Arial"/>
              </a:rPr>
              <a:t>( </a:t>
            </a:r>
            <a:r>
              <a:rPr sz="1200" dirty="0">
                <a:latin typeface="Arial"/>
                <a:cs typeface="Arial"/>
              </a:rPr>
              <a:t>”date”, </a:t>
            </a:r>
            <a:r>
              <a:rPr sz="1200" spc="-5" dirty="0">
                <a:latin typeface="Arial"/>
                <a:cs typeface="Arial"/>
              </a:rPr>
              <a:t>new </a:t>
            </a:r>
            <a:r>
              <a:rPr sz="1200" dirty="0">
                <a:latin typeface="Arial"/>
                <a:cs typeface="Arial"/>
              </a:rPr>
              <a:t>Date() )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85725" marR="2402840">
              <a:lnSpc>
                <a:spcPct val="200000"/>
              </a:lnSpc>
            </a:pPr>
            <a:r>
              <a:rPr sz="1200" spc="-5" dirty="0">
                <a:latin typeface="Arial"/>
                <a:cs typeface="Arial"/>
              </a:rPr>
              <a:t>criteria.</a:t>
            </a:r>
            <a:r>
              <a:rPr sz="1200" b="1" spc="-5" dirty="0">
                <a:latin typeface="Arial"/>
                <a:cs typeface="Arial"/>
              </a:rPr>
              <a:t>setMaxResults</a:t>
            </a:r>
            <a:r>
              <a:rPr sz="1200" spc="-5" dirty="0">
                <a:latin typeface="Arial"/>
                <a:cs typeface="Arial"/>
              </a:rPr>
              <a:t>( 10 </a:t>
            </a:r>
            <a:r>
              <a:rPr sz="1200" dirty="0">
                <a:latin typeface="Arial"/>
                <a:cs typeface="Arial"/>
              </a:rPr>
              <a:t>);  List </a:t>
            </a:r>
            <a:r>
              <a:rPr sz="1200" spc="-5" dirty="0">
                <a:latin typeface="Arial"/>
                <a:cs typeface="Arial"/>
              </a:rPr>
              <a:t>events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criteria.list();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312" y="4868862"/>
            <a:ext cx="3095625" cy="93662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701675">
              <a:lnSpc>
                <a:spcPct val="100000"/>
              </a:lnSpc>
              <a:spcBef>
                <a:spcPts val="1165"/>
              </a:spcBef>
            </a:pPr>
            <a:r>
              <a:rPr sz="1400" dirty="0">
                <a:latin typeface="Arial"/>
                <a:cs typeface="Arial"/>
              </a:rPr>
              <a:t>Narrow the result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63873" y="5336921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79" y="44409"/>
                </a:moveTo>
                <a:lnTo>
                  <a:pt x="426974" y="76199"/>
                </a:lnTo>
                <a:lnTo>
                  <a:pt x="491006" y="44449"/>
                </a:lnTo>
                <a:lnTo>
                  <a:pt x="439800" y="44449"/>
                </a:lnTo>
                <a:lnTo>
                  <a:pt x="427079" y="44409"/>
                </a:lnTo>
                <a:close/>
              </a:path>
              <a:path w="503554" h="76200">
                <a:moveTo>
                  <a:pt x="427122" y="31709"/>
                </a:moveTo>
                <a:lnTo>
                  <a:pt x="427079" y="44409"/>
                </a:lnTo>
                <a:lnTo>
                  <a:pt x="439800" y="44449"/>
                </a:lnTo>
                <a:lnTo>
                  <a:pt x="439800" y="31749"/>
                </a:lnTo>
                <a:lnTo>
                  <a:pt x="427122" y="31709"/>
                </a:lnTo>
                <a:close/>
              </a:path>
              <a:path w="503554" h="76200">
                <a:moveTo>
                  <a:pt x="427227" y="0"/>
                </a:moveTo>
                <a:lnTo>
                  <a:pt x="427122" y="31709"/>
                </a:lnTo>
                <a:lnTo>
                  <a:pt x="439800" y="31749"/>
                </a:lnTo>
                <a:lnTo>
                  <a:pt x="439800" y="44449"/>
                </a:lnTo>
                <a:lnTo>
                  <a:pt x="491006" y="44449"/>
                </a:lnTo>
                <a:lnTo>
                  <a:pt x="503300" y="38353"/>
                </a:lnTo>
                <a:lnTo>
                  <a:pt x="427227" y="0"/>
                </a:lnTo>
                <a:close/>
              </a:path>
              <a:path w="503554" h="76200">
                <a:moveTo>
                  <a:pt x="126" y="30352"/>
                </a:moveTo>
                <a:lnTo>
                  <a:pt x="0" y="43052"/>
                </a:lnTo>
                <a:lnTo>
                  <a:pt x="427079" y="44409"/>
                </a:lnTo>
                <a:lnTo>
                  <a:pt x="427122" y="31709"/>
                </a:lnTo>
                <a:lnTo>
                  <a:pt x="126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4621"/>
            <a:ext cx="693534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2675">
              <a:lnSpc>
                <a:spcPct val="100000"/>
              </a:lnSpc>
            </a:pPr>
            <a:r>
              <a:rPr spc="-15" dirty="0">
                <a:solidFill>
                  <a:srgbClr val="00B0F0"/>
                </a:solidFill>
              </a:rPr>
              <a:t>Transactions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992745" cy="199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Transaction: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set of database operations which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must</a:t>
            </a:r>
            <a:r>
              <a:rPr sz="2400" spc="-2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be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executed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in entirety or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not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at</a:t>
            </a:r>
            <a:r>
              <a:rPr sz="2400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all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0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Should end either with a </a:t>
            </a:r>
            <a:r>
              <a:rPr sz="2400" i="1" spc="-10" dirty="0">
                <a:solidFill>
                  <a:srgbClr val="002060"/>
                </a:solidFill>
                <a:latin typeface="Arial"/>
                <a:cs typeface="Arial"/>
              </a:rPr>
              <a:t>commit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or a</a:t>
            </a:r>
            <a:r>
              <a:rPr sz="2400" spc="1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2060"/>
                </a:solidFill>
                <a:latin typeface="Arial"/>
                <a:cs typeface="Arial"/>
              </a:rPr>
              <a:t>rollback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50520" marR="58419" indent="-337820">
              <a:lnSpc>
                <a:spcPct val="100000"/>
              </a:lnSpc>
              <a:spcBef>
                <a:spcPts val="60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All communication with a database has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occur inside a  transaction!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1775" y="3860800"/>
            <a:ext cx="2449830" cy="43180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581025">
              <a:lnSpc>
                <a:spcPct val="100000"/>
              </a:lnSpc>
              <a:spcBef>
                <a:spcPts val="915"/>
              </a:spcBef>
            </a:pPr>
            <a:r>
              <a:rPr sz="1200" spc="-5" dirty="0">
                <a:latin typeface="Arial"/>
                <a:cs typeface="Arial"/>
              </a:rPr>
              <a:t>Transaction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begins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1775" y="4651375"/>
            <a:ext cx="2449830" cy="431800"/>
          </a:xfrm>
          <a:prstGeom prst="rect">
            <a:avLst/>
          </a:prstGeom>
          <a:solidFill>
            <a:srgbClr val="E4E8FF"/>
          </a:solidFill>
          <a:ln w="9360">
            <a:solidFill>
              <a:srgbClr val="00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915"/>
              </a:spcBef>
            </a:pPr>
            <a:r>
              <a:rPr sz="1200" dirty="0">
                <a:latin typeface="Arial"/>
                <a:cs typeface="Arial"/>
              </a:rPr>
              <a:t>Operation A: </a:t>
            </a:r>
            <a:r>
              <a:rPr sz="1200" spc="-5" dirty="0">
                <a:latin typeface="Arial"/>
                <a:cs typeface="Arial"/>
              </a:rPr>
              <a:t>INSERT</a:t>
            </a:r>
            <a:r>
              <a:rPr sz="1200" spc="-2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INTO...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1775" y="5154676"/>
            <a:ext cx="2449830" cy="431800"/>
          </a:xfrm>
          <a:prstGeom prst="rect">
            <a:avLst/>
          </a:prstGeom>
          <a:solidFill>
            <a:srgbClr val="E4E8FF"/>
          </a:solidFill>
          <a:ln w="9360">
            <a:solidFill>
              <a:srgbClr val="00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915"/>
              </a:spcBef>
            </a:pPr>
            <a:r>
              <a:rPr sz="1200" dirty="0">
                <a:latin typeface="Arial"/>
                <a:cs typeface="Arial"/>
              </a:rPr>
              <a:t>Operation B: </a:t>
            </a:r>
            <a:r>
              <a:rPr sz="1200" spc="-5" dirty="0">
                <a:latin typeface="Arial"/>
                <a:cs typeface="Arial"/>
              </a:rPr>
              <a:t>INSERT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INTO...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1775" y="6164262"/>
            <a:ext cx="2449830" cy="431800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915"/>
              </a:spcBef>
            </a:pPr>
            <a:r>
              <a:rPr sz="1200" spc="-5" dirty="0">
                <a:latin typeface="Arial"/>
                <a:cs typeface="Arial"/>
              </a:rPr>
              <a:t>Transaction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commit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7342" y="4292600"/>
            <a:ext cx="76200" cy="287655"/>
          </a:xfrm>
          <a:custGeom>
            <a:avLst/>
            <a:gdLst/>
            <a:ahLst/>
            <a:cxnLst/>
            <a:rect l="l" t="t" r="r" b="b"/>
            <a:pathLst>
              <a:path w="76200" h="287654">
                <a:moveTo>
                  <a:pt x="31804" y="211168"/>
                </a:moveTo>
                <a:lnTo>
                  <a:pt x="0" y="211327"/>
                </a:lnTo>
                <a:lnTo>
                  <a:pt x="38481" y="287274"/>
                </a:lnTo>
                <a:lnTo>
                  <a:pt x="69798" y="223900"/>
                </a:lnTo>
                <a:lnTo>
                  <a:pt x="31877" y="223900"/>
                </a:lnTo>
                <a:lnTo>
                  <a:pt x="31804" y="211168"/>
                </a:lnTo>
                <a:close/>
              </a:path>
              <a:path w="76200" h="287654">
                <a:moveTo>
                  <a:pt x="44505" y="211105"/>
                </a:moveTo>
                <a:lnTo>
                  <a:pt x="31804" y="211168"/>
                </a:lnTo>
                <a:lnTo>
                  <a:pt x="31877" y="223900"/>
                </a:lnTo>
                <a:lnTo>
                  <a:pt x="44577" y="223774"/>
                </a:lnTo>
                <a:lnTo>
                  <a:pt x="44505" y="211105"/>
                </a:lnTo>
                <a:close/>
              </a:path>
              <a:path w="76200" h="287654">
                <a:moveTo>
                  <a:pt x="76200" y="210947"/>
                </a:moveTo>
                <a:lnTo>
                  <a:pt x="44505" y="211105"/>
                </a:lnTo>
                <a:lnTo>
                  <a:pt x="44577" y="223774"/>
                </a:lnTo>
                <a:lnTo>
                  <a:pt x="31877" y="223900"/>
                </a:lnTo>
                <a:lnTo>
                  <a:pt x="69798" y="223900"/>
                </a:lnTo>
                <a:lnTo>
                  <a:pt x="76200" y="210947"/>
                </a:lnTo>
                <a:close/>
              </a:path>
              <a:path w="76200" h="287654">
                <a:moveTo>
                  <a:pt x="43307" y="0"/>
                </a:moveTo>
                <a:lnTo>
                  <a:pt x="30607" y="0"/>
                </a:lnTo>
                <a:lnTo>
                  <a:pt x="31804" y="211168"/>
                </a:lnTo>
                <a:lnTo>
                  <a:pt x="44505" y="211105"/>
                </a:lnTo>
                <a:lnTo>
                  <a:pt x="43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596" y="5588000"/>
            <a:ext cx="76200" cy="504825"/>
          </a:xfrm>
          <a:custGeom>
            <a:avLst/>
            <a:gdLst/>
            <a:ahLst/>
            <a:cxnLst/>
            <a:rect l="l" t="t" r="r" b="b"/>
            <a:pathLst>
              <a:path w="76200" h="504825">
                <a:moveTo>
                  <a:pt x="31709" y="428638"/>
                </a:moveTo>
                <a:lnTo>
                  <a:pt x="0" y="428739"/>
                </a:lnTo>
                <a:lnTo>
                  <a:pt x="38226" y="504825"/>
                </a:lnTo>
                <a:lnTo>
                  <a:pt x="69812" y="441337"/>
                </a:lnTo>
                <a:lnTo>
                  <a:pt x="31750" y="441337"/>
                </a:lnTo>
                <a:lnTo>
                  <a:pt x="31709" y="428638"/>
                </a:lnTo>
                <a:close/>
              </a:path>
              <a:path w="76200" h="504825">
                <a:moveTo>
                  <a:pt x="44409" y="428598"/>
                </a:moveTo>
                <a:lnTo>
                  <a:pt x="31709" y="428638"/>
                </a:lnTo>
                <a:lnTo>
                  <a:pt x="31750" y="441337"/>
                </a:lnTo>
                <a:lnTo>
                  <a:pt x="44450" y="441299"/>
                </a:lnTo>
                <a:lnTo>
                  <a:pt x="44409" y="428598"/>
                </a:lnTo>
                <a:close/>
              </a:path>
              <a:path w="76200" h="504825">
                <a:moveTo>
                  <a:pt x="76200" y="428497"/>
                </a:moveTo>
                <a:lnTo>
                  <a:pt x="44409" y="428598"/>
                </a:lnTo>
                <a:lnTo>
                  <a:pt x="44450" y="441299"/>
                </a:lnTo>
                <a:lnTo>
                  <a:pt x="31750" y="441337"/>
                </a:lnTo>
                <a:lnTo>
                  <a:pt x="69812" y="441337"/>
                </a:lnTo>
                <a:lnTo>
                  <a:pt x="76200" y="428497"/>
                </a:lnTo>
                <a:close/>
              </a:path>
              <a:path w="76200" h="504825">
                <a:moveTo>
                  <a:pt x="43052" y="0"/>
                </a:moveTo>
                <a:lnTo>
                  <a:pt x="30352" y="12"/>
                </a:lnTo>
                <a:lnTo>
                  <a:pt x="31709" y="428638"/>
                </a:lnTo>
                <a:lnTo>
                  <a:pt x="44409" y="428598"/>
                </a:lnTo>
                <a:lnTo>
                  <a:pt x="43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9702" y="5775959"/>
            <a:ext cx="8642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(SUCCESS)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64098" y="5048122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16004" y="44423"/>
                </a:moveTo>
                <a:lnTo>
                  <a:pt x="715899" y="76200"/>
                </a:lnTo>
                <a:lnTo>
                  <a:pt x="779717" y="44450"/>
                </a:lnTo>
                <a:lnTo>
                  <a:pt x="728726" y="44450"/>
                </a:lnTo>
                <a:lnTo>
                  <a:pt x="716004" y="44423"/>
                </a:lnTo>
                <a:close/>
              </a:path>
              <a:path w="792479" h="76200">
                <a:moveTo>
                  <a:pt x="716047" y="31723"/>
                </a:moveTo>
                <a:lnTo>
                  <a:pt x="716004" y="44423"/>
                </a:lnTo>
                <a:lnTo>
                  <a:pt x="728726" y="44450"/>
                </a:lnTo>
                <a:lnTo>
                  <a:pt x="728726" y="31750"/>
                </a:lnTo>
                <a:lnTo>
                  <a:pt x="716047" y="31723"/>
                </a:lnTo>
                <a:close/>
              </a:path>
              <a:path w="792479" h="76200">
                <a:moveTo>
                  <a:pt x="716152" y="0"/>
                </a:moveTo>
                <a:lnTo>
                  <a:pt x="716047" y="31723"/>
                </a:lnTo>
                <a:lnTo>
                  <a:pt x="728726" y="31750"/>
                </a:lnTo>
                <a:lnTo>
                  <a:pt x="728726" y="44450"/>
                </a:lnTo>
                <a:lnTo>
                  <a:pt x="779717" y="44450"/>
                </a:lnTo>
                <a:lnTo>
                  <a:pt x="792226" y="38226"/>
                </a:lnTo>
                <a:lnTo>
                  <a:pt x="716152" y="0"/>
                </a:lnTo>
                <a:close/>
              </a:path>
              <a:path w="792479" h="76200">
                <a:moveTo>
                  <a:pt x="126" y="30225"/>
                </a:moveTo>
                <a:lnTo>
                  <a:pt x="0" y="42925"/>
                </a:lnTo>
                <a:lnTo>
                  <a:pt x="716004" y="44423"/>
                </a:lnTo>
                <a:lnTo>
                  <a:pt x="716047" y="31723"/>
                </a:lnTo>
                <a:lnTo>
                  <a:pt x="126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43854" y="5344033"/>
            <a:ext cx="6769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(ER</a:t>
            </a:r>
            <a:r>
              <a:rPr sz="1200" b="1" spc="-10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OR)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9350" y="4868926"/>
            <a:ext cx="2449830" cy="431800"/>
          </a:xfrm>
          <a:prstGeom prst="rect">
            <a:avLst/>
          </a:prstGeom>
          <a:solidFill>
            <a:srgbClr val="FFCCCC"/>
          </a:solidFill>
          <a:ln w="9360">
            <a:solidFill>
              <a:srgbClr val="00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915"/>
              </a:spcBef>
            </a:pPr>
            <a:r>
              <a:rPr sz="1200" spc="-5" dirty="0">
                <a:latin typeface="Arial"/>
                <a:cs typeface="Arial"/>
              </a:rPr>
              <a:t>Transaction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rollback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4621"/>
            <a:ext cx="693534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2675">
              <a:lnSpc>
                <a:spcPct val="100000"/>
              </a:lnSpc>
            </a:pPr>
            <a:r>
              <a:rPr lang="en-US" spc="-15" dirty="0" smtClean="0">
                <a:solidFill>
                  <a:srgbClr val="00B0F0"/>
                </a:solidFill>
              </a:rPr>
              <a:t>Caching</a:t>
            </a:r>
            <a:endParaRPr spc="-15" dirty="0">
              <a:solidFill>
                <a:srgbClr val="00B0F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9927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lang="en-US" sz="2400" b="1" spc="-10" dirty="0" smtClean="0">
                <a:solidFill>
                  <a:srgbClr val="002060"/>
                </a:solidFill>
                <a:latin typeface="Arial"/>
                <a:cs typeface="Arial"/>
              </a:rPr>
              <a:t>First level cache: </a:t>
            </a:r>
            <a:r>
              <a:rPr lang="en-US" sz="2400" spc="-10" dirty="0" smtClean="0">
                <a:solidFill>
                  <a:srgbClr val="002060"/>
                </a:solidFill>
                <a:latin typeface="Arial"/>
                <a:cs typeface="Arial"/>
              </a:rPr>
              <a:t>hibernate session is a cache of its persistent instances</a:t>
            </a:r>
          </a:p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lang="en-US" sz="2400" spc="-10" dirty="0" smtClean="0">
                <a:solidFill>
                  <a:srgbClr val="002060"/>
                </a:solidFill>
                <a:latin typeface="Arial"/>
                <a:cs typeface="Arial"/>
              </a:rPr>
              <a:t>Hibernate session remembers all its persistent instances</a:t>
            </a:r>
          </a:p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lang="en-US" sz="2400" b="1" spc="-10" dirty="0" smtClean="0">
                <a:solidFill>
                  <a:srgbClr val="002060"/>
                </a:solidFill>
                <a:latin typeface="Arial"/>
                <a:cs typeface="Arial"/>
              </a:rPr>
              <a:t>Second level cache: </a:t>
            </a:r>
            <a:r>
              <a:rPr lang="en-US" sz="2400" spc="-10" dirty="0" smtClean="0">
                <a:solidFill>
                  <a:srgbClr val="002060"/>
                </a:solidFill>
                <a:latin typeface="Arial"/>
                <a:cs typeface="Arial"/>
              </a:rPr>
              <a:t>used providers across sessions </a:t>
            </a:r>
            <a:endParaRPr lang="en-US" sz="2400" b="1" spc="-10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Kết quả hình ảnh cho cache in hibern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78799"/>
            <a:ext cx="6290072" cy="33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2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4621"/>
            <a:ext cx="693534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2675">
              <a:lnSpc>
                <a:spcPct val="100000"/>
              </a:lnSpc>
            </a:pPr>
            <a:r>
              <a:rPr lang="en-US" spc="-15" dirty="0" smtClean="0">
                <a:solidFill>
                  <a:srgbClr val="00B0F0"/>
                </a:solidFill>
              </a:rPr>
              <a:t>Caching</a:t>
            </a:r>
            <a:endParaRPr spc="-15" dirty="0">
              <a:solidFill>
                <a:srgbClr val="00B0F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4400" y="1931204"/>
            <a:ext cx="801074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shared-cache-mode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&gt;ENABLE_SELECTIVE&lt;/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shared-cache-mode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hibernate.cache.use_second_level_cache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hibernate.cache.use_query_cache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/&gt;    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hibernate.cache.infinispan.cachemanager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java:jboss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infinispan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/hibernate"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hibernate.cache.region.factory_class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org.hibernate.cache.infinispan.JndiInfinispanRegionFactory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        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5939" y="1403341"/>
            <a:ext cx="799274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lang="en-US" sz="2400" b="1" spc="-10" dirty="0" smtClean="0">
                <a:solidFill>
                  <a:srgbClr val="002060"/>
                </a:solidFill>
                <a:latin typeface="Arial"/>
                <a:cs typeface="Arial"/>
              </a:rPr>
              <a:t>Second level cache: </a:t>
            </a:r>
            <a:r>
              <a:rPr lang="en-US" sz="2400" spc="-10" dirty="0" smtClean="0">
                <a:solidFill>
                  <a:srgbClr val="002060"/>
                </a:solidFill>
                <a:latin typeface="Arial"/>
                <a:cs typeface="Arial"/>
              </a:rPr>
              <a:t>used </a:t>
            </a:r>
            <a:r>
              <a:rPr lang="en-US" sz="2400" spc="-10" dirty="0" err="1" smtClean="0">
                <a:solidFill>
                  <a:srgbClr val="002060"/>
                </a:solidFill>
                <a:latin typeface="Arial"/>
                <a:cs typeface="Arial"/>
              </a:rPr>
              <a:t>Infinispan</a:t>
            </a:r>
            <a:endParaRPr lang="en-US" sz="2400" b="1" spc="-10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399" y="4025125"/>
            <a:ext cx="91440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subsystem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"urn:jboss:domain:infinispan:1.0"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default-cache-container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"cluster"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. . . . 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cache-container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"hibernate"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default-cache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"local-query"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invalidation-cache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"SYNC"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"entity"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locking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isolation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"REPEATABLE_READ"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eviction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strategy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"LRU"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max-entries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"10000"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  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expiration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max-idle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"100000"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invalidation-cache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local-cache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"local-query"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eviction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strategy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"LRU"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max-entries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"10000"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expiration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max-idle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"100000"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local-cache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replicated-cache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"ASYNC"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"timestamps"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eviction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strategy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"NONE"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replicated-cache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cache-container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subsystem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535939" y="3320841"/>
            <a:ext cx="799274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lang="en-GB" sz="2400" dirty="0">
                <a:solidFill>
                  <a:srgbClr val="002060"/>
                </a:solidFill>
              </a:rPr>
              <a:t>In </a:t>
            </a:r>
            <a:r>
              <a:rPr lang="en-GB" sz="2400" dirty="0" err="1">
                <a:solidFill>
                  <a:srgbClr val="002060"/>
                </a:solidFill>
              </a:rPr>
              <a:t>JBoss</a:t>
            </a:r>
            <a:r>
              <a:rPr lang="en-GB" sz="2400" dirty="0">
                <a:solidFill>
                  <a:srgbClr val="002060"/>
                </a:solidFill>
              </a:rPr>
              <a:t> 7 the </a:t>
            </a:r>
            <a:r>
              <a:rPr lang="en-GB" sz="2400" dirty="0" err="1">
                <a:solidFill>
                  <a:srgbClr val="002060"/>
                </a:solidFill>
              </a:rPr>
              <a:t>Infinispan</a:t>
            </a:r>
            <a:r>
              <a:rPr lang="en-GB" sz="2400" dirty="0">
                <a:solidFill>
                  <a:srgbClr val="002060"/>
                </a:solidFill>
              </a:rPr>
              <a:t> cache manager is bound under the</a:t>
            </a:r>
            <a:r>
              <a:rPr lang="en-GB" sz="2400" b="1" dirty="0">
                <a:solidFill>
                  <a:srgbClr val="002060"/>
                </a:solidFill>
              </a:rPr>
              <a:t> </a:t>
            </a:r>
            <a:r>
              <a:rPr lang="en-GB" sz="2400" b="1" dirty="0" err="1">
                <a:solidFill>
                  <a:srgbClr val="002060"/>
                </a:solidFill>
              </a:rPr>
              <a:t>java:jboss</a:t>
            </a:r>
            <a:r>
              <a:rPr lang="en-GB" sz="2400" b="1" dirty="0">
                <a:solidFill>
                  <a:srgbClr val="002060"/>
                </a:solidFill>
              </a:rPr>
              <a:t>/</a:t>
            </a:r>
            <a:r>
              <a:rPr lang="en-GB" sz="2400" b="1" dirty="0" err="1">
                <a:solidFill>
                  <a:srgbClr val="002060"/>
                </a:solidFill>
              </a:rPr>
              <a:t>infinispan</a:t>
            </a:r>
            <a:r>
              <a:rPr lang="en-GB" sz="2400" b="1" dirty="0">
                <a:solidFill>
                  <a:srgbClr val="002060"/>
                </a:solidFill>
              </a:rPr>
              <a:t>/hibernate</a:t>
            </a:r>
            <a:r>
              <a:rPr lang="en-GB" sz="2400" dirty="0"/>
              <a:t> 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0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4621"/>
            <a:ext cx="693534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2675">
              <a:lnSpc>
                <a:spcPct val="100000"/>
              </a:lnSpc>
            </a:pPr>
            <a:r>
              <a:rPr lang="en-US" spc="-15" dirty="0" smtClean="0">
                <a:solidFill>
                  <a:srgbClr val="00B0F0"/>
                </a:solidFill>
              </a:rPr>
              <a:t>Caching</a:t>
            </a:r>
            <a:endParaRPr spc="-15" dirty="0">
              <a:solidFill>
                <a:srgbClr val="00B0F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9200" y="2314550"/>
            <a:ext cx="65851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getSessionFactory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openSession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Transaction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session.beginTransaction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 user1 = (User)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session.load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1L);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(user1.getName());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 user2 = (User)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session.load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1L);  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(user2.getName());      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session.close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357642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GB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cache is associated with the current session and is used to reduce the number of SQL statements within the same transaction.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9530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GB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issuing two </a:t>
            </a:r>
            <a:r>
              <a:rPr lang="en-GB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session.load</a:t>
            </a:r>
            <a:r>
              <a:rPr lang="en-GB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retrieve the User object using its primary </a:t>
            </a:r>
            <a:r>
              <a:rPr lang="en-GB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that can </a:t>
            </a:r>
            <a:r>
              <a:rPr lang="en-GB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verified by adding the following property to </a:t>
            </a:r>
            <a:r>
              <a:rPr lang="en-GB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persistence.xml</a:t>
            </a:r>
            <a:r>
              <a:rPr lang="en-GB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GB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the </a:t>
            </a:r>
            <a:r>
              <a:rPr lang="en-GB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GB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which is sent to the DB</a:t>
            </a:r>
          </a:p>
        </p:txBody>
      </p:sp>
    </p:spTree>
    <p:extLst>
      <p:ext uri="{BB962C8B-B14F-4D97-AF65-F5344CB8AC3E}">
        <p14:creationId xmlns:p14="http://schemas.microsoft.com/office/powerpoint/2010/main" val="21143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682" y="304800"/>
            <a:ext cx="6858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0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Advantages of</a:t>
            </a:r>
            <a:r>
              <a:rPr spc="-35" dirty="0">
                <a:solidFill>
                  <a:srgbClr val="00B0F0"/>
                </a:solidFill>
              </a:rPr>
              <a:t> </a:t>
            </a:r>
            <a:r>
              <a:rPr spc="-5" dirty="0">
                <a:solidFill>
                  <a:srgbClr val="00B0F0"/>
                </a:solidFill>
              </a:rPr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309484" cy="2292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Productivity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751840" lvl="1" indent="-281940">
              <a:lnSpc>
                <a:spcPct val="100000"/>
              </a:lnSpc>
              <a:spcBef>
                <a:spcPts val="509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Eliminates lots of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repetitive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code – focus on business</a:t>
            </a:r>
            <a:r>
              <a:rPr sz="2000" spc="-1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logic</a:t>
            </a:r>
          </a:p>
          <a:p>
            <a:pPr marL="751840" lvl="1" indent="-281940">
              <a:lnSpc>
                <a:spcPct val="100000"/>
              </a:lnSpc>
              <a:spcBef>
                <a:spcPts val="490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Database schema is generated</a:t>
            </a:r>
            <a:r>
              <a:rPr sz="2000" spc="-1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automatically</a:t>
            </a:r>
          </a:p>
          <a:p>
            <a:pPr marL="350520" indent="-337820">
              <a:lnSpc>
                <a:spcPct val="100000"/>
              </a:lnSpc>
              <a:spcBef>
                <a:spcPts val="595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Maintainability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Fewer lines of code – easier to</a:t>
            </a:r>
            <a:r>
              <a:rPr sz="2000" spc="-1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understand</a:t>
            </a: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Easier to manage change in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object</a:t>
            </a:r>
            <a:r>
              <a:rPr sz="2000" spc="-1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38553"/>
            <a:ext cx="7128509" cy="1113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map associations between</a:t>
            </a:r>
            <a:r>
              <a:rPr sz="2400" spc="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objects</a:t>
            </a:r>
            <a:r>
              <a:rPr sz="2400" spc="-5" dirty="0" smtClean="0">
                <a:solidFill>
                  <a:srgbClr val="002060"/>
                </a:solidFill>
                <a:latin typeface="Arial"/>
                <a:cs typeface="Arial"/>
              </a:rPr>
              <a:t>?</a:t>
            </a:r>
          </a:p>
          <a:p>
            <a:pPr marL="751840" lvl="1" indent="-281940">
              <a:lnSpc>
                <a:spcPct val="100000"/>
              </a:lnSpc>
              <a:spcBef>
                <a:spcPts val="509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 smtClean="0">
                <a:solidFill>
                  <a:srgbClr val="002060"/>
                </a:solidFill>
                <a:latin typeface="Arial"/>
                <a:cs typeface="Arial"/>
              </a:rPr>
              <a:t>References are directional, foreign keys</a:t>
            </a:r>
            <a:r>
              <a:rPr sz="2000" spc="-185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002060"/>
                </a:solidFill>
                <a:latin typeface="Arial"/>
                <a:cs typeface="Arial"/>
              </a:rPr>
              <a:t>not</a:t>
            </a:r>
          </a:p>
          <a:p>
            <a:pPr marL="751840" lvl="1" indent="-281940">
              <a:lnSpc>
                <a:spcPct val="100000"/>
              </a:lnSpc>
              <a:spcBef>
                <a:spcPts val="490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 smtClean="0">
                <a:solidFill>
                  <a:srgbClr val="002060"/>
                </a:solidFill>
                <a:latin typeface="Arial"/>
                <a:cs typeface="Arial"/>
              </a:rPr>
              <a:t>Foreign keys can’t represent many-to-many</a:t>
            </a:r>
            <a:r>
              <a:rPr sz="2000" spc="-180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002060"/>
                </a:solidFill>
                <a:latin typeface="Arial"/>
                <a:cs typeface="Arial"/>
              </a:rPr>
              <a:t>associations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750" y="3428936"/>
            <a:ext cx="1298575" cy="1081405"/>
          </a:xfrm>
          <a:prstGeom prst="rect">
            <a:avLst/>
          </a:prstGeom>
          <a:solidFill>
            <a:srgbClr val="CCFF99"/>
          </a:solidFill>
          <a:ln w="936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Student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4501" y="3428936"/>
            <a:ext cx="1295400" cy="1081405"/>
          </a:xfrm>
          <a:prstGeom prst="rect">
            <a:avLst/>
          </a:prstGeom>
          <a:solidFill>
            <a:srgbClr val="CCFF99"/>
          </a:solidFill>
          <a:ln w="936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Degree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6673" y="3968622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71552" y="44417"/>
                </a:moveTo>
                <a:lnTo>
                  <a:pt x="571500" y="76200"/>
                </a:lnTo>
                <a:lnTo>
                  <a:pt x="635212" y="44450"/>
                </a:lnTo>
                <a:lnTo>
                  <a:pt x="584200" y="44450"/>
                </a:lnTo>
                <a:lnTo>
                  <a:pt x="571552" y="44417"/>
                </a:lnTo>
                <a:close/>
              </a:path>
              <a:path w="647700" h="76200">
                <a:moveTo>
                  <a:pt x="571574" y="31716"/>
                </a:moveTo>
                <a:lnTo>
                  <a:pt x="571552" y="44417"/>
                </a:lnTo>
                <a:lnTo>
                  <a:pt x="584200" y="44450"/>
                </a:lnTo>
                <a:lnTo>
                  <a:pt x="584326" y="31750"/>
                </a:lnTo>
                <a:lnTo>
                  <a:pt x="571574" y="31716"/>
                </a:lnTo>
                <a:close/>
              </a:path>
              <a:path w="647700" h="76200">
                <a:moveTo>
                  <a:pt x="571626" y="0"/>
                </a:moveTo>
                <a:lnTo>
                  <a:pt x="571574" y="31716"/>
                </a:lnTo>
                <a:lnTo>
                  <a:pt x="584326" y="31750"/>
                </a:lnTo>
                <a:lnTo>
                  <a:pt x="584200" y="44450"/>
                </a:lnTo>
                <a:lnTo>
                  <a:pt x="635212" y="44450"/>
                </a:lnTo>
                <a:lnTo>
                  <a:pt x="647700" y="38226"/>
                </a:lnTo>
                <a:lnTo>
                  <a:pt x="571626" y="0"/>
                </a:lnTo>
                <a:close/>
              </a:path>
              <a:path w="647700" h="76200">
                <a:moveTo>
                  <a:pt x="126" y="30225"/>
                </a:moveTo>
                <a:lnTo>
                  <a:pt x="0" y="42925"/>
                </a:lnTo>
                <a:lnTo>
                  <a:pt x="571552" y="44417"/>
                </a:lnTo>
                <a:lnTo>
                  <a:pt x="571574" y="31716"/>
                </a:lnTo>
                <a:lnTo>
                  <a:pt x="126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66722" y="3686809"/>
            <a:ext cx="3911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N</a:t>
            </a:r>
            <a:r>
              <a:rPr sz="1400" spc="3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1701" y="3429000"/>
            <a:ext cx="3313429" cy="107950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latin typeface="Arial"/>
                <a:cs typeface="Arial"/>
              </a:rPr>
              <a:t>public class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Student</a:t>
            </a:r>
            <a:endParaRPr sz="1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private </a:t>
            </a:r>
            <a:r>
              <a:rPr sz="1400" dirty="0">
                <a:latin typeface="Arial"/>
                <a:cs typeface="Arial"/>
              </a:rPr>
              <a:t>Collection&lt;Degree&gt;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degrees;</a:t>
            </a:r>
            <a:endParaRPr sz="14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4501" y="4941887"/>
            <a:ext cx="1295400" cy="129540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DEGREE</a:t>
            </a:r>
            <a:endParaRPr sz="1200">
              <a:latin typeface="Arial"/>
              <a:cs typeface="Arial"/>
            </a:endParaRPr>
          </a:p>
          <a:p>
            <a:pPr marL="85725" marR="51562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de</a:t>
            </a:r>
            <a:r>
              <a:rPr sz="1200" spc="-15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ree_</a:t>
            </a:r>
            <a:r>
              <a:rPr sz="1200" spc="-2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d  type  </a:t>
            </a:r>
            <a:r>
              <a:rPr sz="1200" dirty="0"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9750" y="4941887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1295400"/>
                </a:moveTo>
                <a:lnTo>
                  <a:pt x="1295400" y="1295400"/>
                </a:lnTo>
                <a:lnTo>
                  <a:pt x="12954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7016" y="5128895"/>
            <a:ext cx="747395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U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ENT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student_id  name  </a:t>
            </a:r>
            <a:r>
              <a:rPr sz="1200" spc="-5" dirty="0">
                <a:latin typeface="Arial"/>
                <a:cs typeface="Arial"/>
              </a:rPr>
              <a:t>address  </a:t>
            </a:r>
            <a:r>
              <a:rPr sz="1200" b="1" dirty="0">
                <a:latin typeface="Arial"/>
                <a:cs typeface="Arial"/>
              </a:rPr>
              <a:t>degr</a:t>
            </a:r>
            <a:r>
              <a:rPr sz="1200" b="1" spc="-5" dirty="0">
                <a:latin typeface="Arial"/>
                <a:cs typeface="Arial"/>
              </a:rPr>
              <a:t>ee_</a:t>
            </a:r>
            <a:r>
              <a:rPr sz="1200" b="1" dirty="0"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35150" y="6021387"/>
            <a:ext cx="288925" cy="1905"/>
          </a:xfrm>
          <a:custGeom>
            <a:avLst/>
            <a:gdLst/>
            <a:ahLst/>
            <a:cxnLst/>
            <a:rect l="l" t="t" r="r" b="b"/>
            <a:pathLst>
              <a:path w="288925" h="1904">
                <a:moveTo>
                  <a:pt x="0" y="0"/>
                </a:moveTo>
                <a:lnTo>
                  <a:pt x="288925" y="1587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24075" y="5440426"/>
            <a:ext cx="1905" cy="586105"/>
          </a:xfrm>
          <a:custGeom>
            <a:avLst/>
            <a:gdLst/>
            <a:ahLst/>
            <a:cxnLst/>
            <a:rect l="l" t="t" r="r" b="b"/>
            <a:pathLst>
              <a:path w="1905" h="586104">
                <a:moveTo>
                  <a:pt x="0" y="585724"/>
                </a:moveTo>
                <a:lnTo>
                  <a:pt x="1650" y="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24075" y="5408295"/>
            <a:ext cx="360680" cy="76200"/>
          </a:xfrm>
          <a:custGeom>
            <a:avLst/>
            <a:gdLst/>
            <a:ahLst/>
            <a:cxnLst/>
            <a:rect l="l" t="t" r="r" b="b"/>
            <a:pathLst>
              <a:path w="360680" h="76200">
                <a:moveTo>
                  <a:pt x="284352" y="0"/>
                </a:moveTo>
                <a:lnTo>
                  <a:pt x="284194" y="31695"/>
                </a:lnTo>
                <a:lnTo>
                  <a:pt x="296925" y="31749"/>
                </a:lnTo>
                <a:lnTo>
                  <a:pt x="296799" y="44449"/>
                </a:lnTo>
                <a:lnTo>
                  <a:pt x="284130" y="44449"/>
                </a:lnTo>
                <a:lnTo>
                  <a:pt x="283972" y="76199"/>
                </a:lnTo>
                <a:lnTo>
                  <a:pt x="348004" y="44449"/>
                </a:lnTo>
                <a:lnTo>
                  <a:pt x="296799" y="44449"/>
                </a:lnTo>
                <a:lnTo>
                  <a:pt x="348114" y="44395"/>
                </a:lnTo>
                <a:lnTo>
                  <a:pt x="360299" y="38353"/>
                </a:lnTo>
                <a:lnTo>
                  <a:pt x="284352" y="0"/>
                </a:lnTo>
                <a:close/>
              </a:path>
              <a:path w="360680" h="76200">
                <a:moveTo>
                  <a:pt x="284194" y="31695"/>
                </a:moveTo>
                <a:lnTo>
                  <a:pt x="284131" y="44395"/>
                </a:lnTo>
                <a:lnTo>
                  <a:pt x="296799" y="44449"/>
                </a:lnTo>
                <a:lnTo>
                  <a:pt x="296925" y="31749"/>
                </a:lnTo>
                <a:lnTo>
                  <a:pt x="284194" y="31695"/>
                </a:lnTo>
                <a:close/>
              </a:path>
              <a:path w="360680" h="76200">
                <a:moveTo>
                  <a:pt x="0" y="30479"/>
                </a:moveTo>
                <a:lnTo>
                  <a:pt x="0" y="43179"/>
                </a:lnTo>
                <a:lnTo>
                  <a:pt x="284131" y="44395"/>
                </a:lnTo>
                <a:lnTo>
                  <a:pt x="284194" y="31695"/>
                </a:lnTo>
                <a:lnTo>
                  <a:pt x="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28051" y="3428936"/>
            <a:ext cx="865505" cy="79248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Java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62798" y="3823970"/>
            <a:ext cx="370205" cy="76200"/>
          </a:xfrm>
          <a:custGeom>
            <a:avLst/>
            <a:gdLst/>
            <a:ahLst/>
            <a:cxnLst/>
            <a:rect l="l" t="t" r="r" b="b"/>
            <a:pathLst>
              <a:path w="370204" h="76200">
                <a:moveTo>
                  <a:pt x="76073" y="0"/>
                </a:moveTo>
                <a:lnTo>
                  <a:pt x="0" y="38353"/>
                </a:lnTo>
                <a:lnTo>
                  <a:pt x="76453" y="76199"/>
                </a:lnTo>
                <a:lnTo>
                  <a:pt x="76295" y="44449"/>
                </a:lnTo>
                <a:lnTo>
                  <a:pt x="63626" y="44449"/>
                </a:lnTo>
                <a:lnTo>
                  <a:pt x="63500" y="31749"/>
                </a:lnTo>
                <a:lnTo>
                  <a:pt x="76231" y="31697"/>
                </a:lnTo>
                <a:lnTo>
                  <a:pt x="76073" y="0"/>
                </a:lnTo>
                <a:close/>
              </a:path>
              <a:path w="370204" h="76200">
                <a:moveTo>
                  <a:pt x="76231" y="31697"/>
                </a:moveTo>
                <a:lnTo>
                  <a:pt x="63500" y="31749"/>
                </a:lnTo>
                <a:lnTo>
                  <a:pt x="63626" y="44449"/>
                </a:lnTo>
                <a:lnTo>
                  <a:pt x="76294" y="44397"/>
                </a:lnTo>
                <a:lnTo>
                  <a:pt x="76231" y="31697"/>
                </a:lnTo>
                <a:close/>
              </a:path>
              <a:path w="370204" h="76200">
                <a:moveTo>
                  <a:pt x="76294" y="44397"/>
                </a:moveTo>
                <a:lnTo>
                  <a:pt x="63626" y="44449"/>
                </a:lnTo>
                <a:lnTo>
                  <a:pt x="76295" y="44449"/>
                </a:lnTo>
                <a:close/>
              </a:path>
              <a:path w="370204" h="76200">
                <a:moveTo>
                  <a:pt x="369950" y="30479"/>
                </a:moveTo>
                <a:lnTo>
                  <a:pt x="76231" y="31697"/>
                </a:lnTo>
                <a:lnTo>
                  <a:pt x="76294" y="44397"/>
                </a:lnTo>
                <a:lnTo>
                  <a:pt x="369950" y="43179"/>
                </a:lnTo>
                <a:lnTo>
                  <a:pt x="36995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87900" y="4941887"/>
            <a:ext cx="1513205" cy="86360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36525" marR="127635" indent="19621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Relational  database /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SQL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35373" y="5337047"/>
            <a:ext cx="657860" cy="76200"/>
          </a:xfrm>
          <a:custGeom>
            <a:avLst/>
            <a:gdLst/>
            <a:ahLst/>
            <a:cxnLst/>
            <a:rect l="l" t="t" r="r" b="b"/>
            <a:pathLst>
              <a:path w="657860" h="76200">
                <a:moveTo>
                  <a:pt x="76200" y="0"/>
                </a:moveTo>
                <a:lnTo>
                  <a:pt x="0" y="38226"/>
                </a:lnTo>
                <a:lnTo>
                  <a:pt x="76326" y="76199"/>
                </a:lnTo>
                <a:lnTo>
                  <a:pt x="76274" y="44449"/>
                </a:lnTo>
                <a:lnTo>
                  <a:pt x="63626" y="44449"/>
                </a:lnTo>
                <a:lnTo>
                  <a:pt x="63500" y="31749"/>
                </a:lnTo>
                <a:lnTo>
                  <a:pt x="76252" y="31717"/>
                </a:lnTo>
                <a:lnTo>
                  <a:pt x="76200" y="0"/>
                </a:lnTo>
                <a:close/>
              </a:path>
              <a:path w="657860" h="76200">
                <a:moveTo>
                  <a:pt x="76252" y="31717"/>
                </a:moveTo>
                <a:lnTo>
                  <a:pt x="63500" y="31749"/>
                </a:lnTo>
                <a:lnTo>
                  <a:pt x="63626" y="44449"/>
                </a:lnTo>
                <a:lnTo>
                  <a:pt x="76274" y="44417"/>
                </a:lnTo>
                <a:lnTo>
                  <a:pt x="76252" y="31717"/>
                </a:lnTo>
                <a:close/>
              </a:path>
              <a:path w="657860" h="76200">
                <a:moveTo>
                  <a:pt x="76274" y="44417"/>
                </a:moveTo>
                <a:lnTo>
                  <a:pt x="63626" y="44449"/>
                </a:lnTo>
                <a:lnTo>
                  <a:pt x="76274" y="44449"/>
                </a:lnTo>
                <a:close/>
              </a:path>
              <a:path w="657860" h="76200">
                <a:moveTo>
                  <a:pt x="657225" y="30225"/>
                </a:moveTo>
                <a:lnTo>
                  <a:pt x="76252" y="31717"/>
                </a:lnTo>
                <a:lnTo>
                  <a:pt x="76274" y="44417"/>
                </a:lnTo>
                <a:lnTo>
                  <a:pt x="657351" y="42925"/>
                </a:lnTo>
                <a:lnTo>
                  <a:pt x="657225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"/>
          <p:cNvSpPr txBox="1">
            <a:spLocks noGrp="1"/>
          </p:cNvSpPr>
          <p:nvPr>
            <p:ph type="title"/>
          </p:nvPr>
        </p:nvSpPr>
        <p:spPr>
          <a:xfrm>
            <a:off x="870585" y="314071"/>
            <a:ext cx="632079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300" algn="l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Statements</a:t>
            </a:r>
            <a:endParaRPr spc="-5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938" y="309146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0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Advantages of</a:t>
            </a:r>
            <a:r>
              <a:rPr spc="-35" dirty="0">
                <a:solidFill>
                  <a:srgbClr val="00B0F0"/>
                </a:solidFill>
              </a:rPr>
              <a:t> </a:t>
            </a:r>
            <a:r>
              <a:rPr spc="-5" dirty="0">
                <a:solidFill>
                  <a:srgbClr val="00B0F0"/>
                </a:solidFill>
              </a:rPr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6803390" cy="2292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Performance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751840" lvl="1" indent="-281940">
              <a:lnSpc>
                <a:spcPct val="100000"/>
              </a:lnSpc>
              <a:spcBef>
                <a:spcPts val="509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Lazy loading – associations are fetched when</a:t>
            </a:r>
            <a:r>
              <a:rPr sz="2000" spc="-1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needed</a:t>
            </a:r>
          </a:p>
          <a:p>
            <a:pPr marL="751840" lvl="1" indent="-281940">
              <a:lnSpc>
                <a:spcPct val="100000"/>
              </a:lnSpc>
              <a:spcBef>
                <a:spcPts val="490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Caching</a:t>
            </a:r>
          </a:p>
          <a:p>
            <a:pPr marL="350520" indent="-337820">
              <a:lnSpc>
                <a:spcPct val="100000"/>
              </a:lnSpc>
              <a:spcBef>
                <a:spcPts val="595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Database vendor</a:t>
            </a:r>
            <a:r>
              <a:rPr sz="24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independence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The underlying database is abstracted</a:t>
            </a:r>
            <a:r>
              <a:rPr sz="2000" spc="-1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away</a:t>
            </a: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Can be configured outside the</a:t>
            </a:r>
            <a:r>
              <a:rPr sz="2000" spc="-1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5334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3180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384415" cy="373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 smtClean="0">
                <a:solidFill>
                  <a:srgbClr val="002060"/>
                </a:solidFill>
                <a:latin typeface="Arial"/>
                <a:cs typeface="Arial"/>
              </a:rPr>
              <a:t>Sprin</a:t>
            </a:r>
            <a:r>
              <a:rPr lang="en-US" sz="2400" spc="-5" dirty="0" smtClean="0">
                <a:solidFill>
                  <a:srgbClr val="002060"/>
                </a:solidFill>
                <a:latin typeface="Arial"/>
                <a:cs typeface="Arial"/>
              </a:rPr>
              <a:t>g.io</a:t>
            </a:r>
            <a:endParaRPr lang="en-US"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807720" lvl="1" indent="-337820">
              <a:spcBef>
                <a:spcPts val="1775"/>
              </a:spcBef>
              <a:buChar char="•"/>
              <a:tabLst>
                <a:tab pos="350520" algn="l"/>
                <a:tab pos="351155" algn="l"/>
              </a:tabLst>
            </a:pPr>
            <a:r>
              <a:rPr lang="en-GB" sz="2400" spc="-5" dirty="0" smtClean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http://docs.spring.io/spring/docs/current/spring-framework-reference/html/orm.html</a:t>
            </a:r>
            <a:endParaRPr lang="en-GB" sz="2400" spc="-5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775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 smtClean="0">
                <a:solidFill>
                  <a:srgbClr val="002060"/>
                </a:solidFill>
                <a:latin typeface="Arial"/>
                <a:cs typeface="Arial"/>
              </a:rPr>
              <a:t>Hibernate</a:t>
            </a:r>
            <a:r>
              <a:rPr lang="en-US" sz="2400" spc="-5" dirty="0" smtClean="0">
                <a:solidFill>
                  <a:srgbClr val="002060"/>
                </a:solidFill>
                <a:latin typeface="Arial"/>
                <a:cs typeface="Arial"/>
              </a:rPr>
              <a:t> reference</a:t>
            </a:r>
            <a:endParaRPr lang="en-US" sz="2400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marL="807720" lvl="1" indent="-337820">
              <a:spcBef>
                <a:spcPts val="1775"/>
              </a:spcBef>
              <a:buChar char="•"/>
              <a:tabLst>
                <a:tab pos="350520" algn="l"/>
                <a:tab pos="351155" algn="l"/>
              </a:tabLst>
            </a:pPr>
            <a:r>
              <a:rPr lang="en-GB" sz="2400" u="heavy" spc="-5" dirty="0" smtClean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http://hibernate.org/orm/</a:t>
            </a:r>
            <a:endParaRPr lang="en-US" sz="2400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775"/>
              </a:spcBef>
              <a:buChar char="•"/>
              <a:tabLst>
                <a:tab pos="350520" algn="l"/>
                <a:tab pos="351155" algn="l"/>
              </a:tabLst>
            </a:pPr>
            <a:r>
              <a:rPr lang="en-US" sz="2000" dirty="0" smtClean="0">
                <a:solidFill>
                  <a:srgbClr val="002060"/>
                </a:solidFill>
                <a:latin typeface="Arial"/>
                <a:cs typeface="Arial"/>
              </a:rPr>
              <a:t>	</a:t>
            </a:r>
            <a:r>
              <a:rPr lang="en-GB" sz="2400" spc="-5" dirty="0" smtClean="0">
                <a:solidFill>
                  <a:srgbClr val="002060"/>
                </a:solidFill>
                <a:latin typeface="Arial"/>
                <a:cs typeface="Arial"/>
              </a:rPr>
              <a:t>Hibernate </a:t>
            </a:r>
            <a:r>
              <a:rPr lang="en-GB" sz="2400" dirty="0" smtClean="0">
                <a:solidFill>
                  <a:srgbClr val="002060"/>
                </a:solidFill>
                <a:latin typeface="Arial"/>
                <a:cs typeface="Arial"/>
              </a:rPr>
              <a:t>reference</a:t>
            </a:r>
          </a:p>
          <a:p>
            <a:pPr marL="807720" lvl="1" indent="-337820">
              <a:spcBef>
                <a:spcPts val="1775"/>
              </a:spcBef>
              <a:buChar char="•"/>
              <a:tabLst>
                <a:tab pos="350520" algn="l"/>
                <a:tab pos="351155" algn="l"/>
              </a:tabLst>
            </a:pPr>
            <a:r>
              <a:rPr lang="en-GB" sz="2400" spc="-5" dirty="0" smtClean="0">
                <a:solidFill>
                  <a:srgbClr val="002060"/>
                </a:solidFill>
                <a:latin typeface="Arial"/>
                <a:cs typeface="Arial"/>
                <a:hlinkClick r:id="rId4"/>
              </a:rPr>
              <a:t>http://tools.jboss.org/features/hibernate.html</a:t>
            </a:r>
            <a:endParaRPr lang="en-GB" sz="2400" spc="-5" dirty="0" smtClean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81000"/>
            <a:ext cx="57912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2695">
              <a:lnSpc>
                <a:spcPct val="100000"/>
              </a:lnSpc>
            </a:pPr>
            <a:r>
              <a:rPr spc="-50" dirty="0">
                <a:solidFill>
                  <a:srgbClr val="00B0F0"/>
                </a:solidFill>
              </a:rPr>
              <a:t>Technology</a:t>
            </a:r>
          </a:p>
        </p:txBody>
      </p:sp>
      <p:sp>
        <p:nvSpPr>
          <p:cNvPr id="3" name="object 3"/>
          <p:cNvSpPr/>
          <p:nvPr/>
        </p:nvSpPr>
        <p:spPr>
          <a:xfrm>
            <a:off x="7235825" y="4941887"/>
            <a:ext cx="1090612" cy="1090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77050" y="2060638"/>
            <a:ext cx="863600" cy="86550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Student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5176" y="2060638"/>
            <a:ext cx="863600" cy="86550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Course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7050" y="3068637"/>
            <a:ext cx="863600" cy="86550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Degree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804" y="4221098"/>
            <a:ext cx="77470" cy="576580"/>
          </a:xfrm>
          <a:custGeom>
            <a:avLst/>
            <a:gdLst/>
            <a:ahLst/>
            <a:cxnLst/>
            <a:rect l="l" t="t" r="r" b="b"/>
            <a:pathLst>
              <a:path w="77470" h="576579">
                <a:moveTo>
                  <a:pt x="32857" y="500147"/>
                </a:moveTo>
                <a:lnTo>
                  <a:pt x="1143" y="500252"/>
                </a:lnTo>
                <a:lnTo>
                  <a:pt x="39370" y="576326"/>
                </a:lnTo>
                <a:lnTo>
                  <a:pt x="70961" y="512825"/>
                </a:lnTo>
                <a:lnTo>
                  <a:pt x="32893" y="512825"/>
                </a:lnTo>
                <a:lnTo>
                  <a:pt x="32857" y="500147"/>
                </a:lnTo>
                <a:close/>
              </a:path>
              <a:path w="77470" h="576579">
                <a:moveTo>
                  <a:pt x="45557" y="500104"/>
                </a:moveTo>
                <a:lnTo>
                  <a:pt x="32857" y="500147"/>
                </a:lnTo>
                <a:lnTo>
                  <a:pt x="32893" y="512825"/>
                </a:lnTo>
                <a:lnTo>
                  <a:pt x="45593" y="512825"/>
                </a:lnTo>
                <a:lnTo>
                  <a:pt x="45557" y="500104"/>
                </a:lnTo>
                <a:close/>
              </a:path>
              <a:path w="77470" h="576579">
                <a:moveTo>
                  <a:pt x="77343" y="499999"/>
                </a:moveTo>
                <a:lnTo>
                  <a:pt x="45557" y="500104"/>
                </a:lnTo>
                <a:lnTo>
                  <a:pt x="45593" y="512825"/>
                </a:lnTo>
                <a:lnTo>
                  <a:pt x="70961" y="512825"/>
                </a:lnTo>
                <a:lnTo>
                  <a:pt x="77343" y="499999"/>
                </a:lnTo>
                <a:close/>
              </a:path>
              <a:path w="77470" h="576579">
                <a:moveTo>
                  <a:pt x="44359" y="76253"/>
                </a:moveTo>
                <a:lnTo>
                  <a:pt x="31658" y="76274"/>
                </a:lnTo>
                <a:lnTo>
                  <a:pt x="32857" y="500147"/>
                </a:lnTo>
                <a:lnTo>
                  <a:pt x="45557" y="500104"/>
                </a:lnTo>
                <a:lnTo>
                  <a:pt x="44359" y="76253"/>
                </a:lnTo>
                <a:close/>
              </a:path>
              <a:path w="77470" h="576579">
                <a:moveTo>
                  <a:pt x="37846" y="0"/>
                </a:moveTo>
                <a:lnTo>
                  <a:pt x="0" y="76326"/>
                </a:lnTo>
                <a:lnTo>
                  <a:pt x="31658" y="76274"/>
                </a:lnTo>
                <a:lnTo>
                  <a:pt x="31623" y="63626"/>
                </a:lnTo>
                <a:lnTo>
                  <a:pt x="69807" y="63500"/>
                </a:lnTo>
                <a:lnTo>
                  <a:pt x="37846" y="0"/>
                </a:lnTo>
                <a:close/>
              </a:path>
              <a:path w="77470" h="576579">
                <a:moveTo>
                  <a:pt x="44323" y="63500"/>
                </a:moveTo>
                <a:lnTo>
                  <a:pt x="31623" y="63626"/>
                </a:lnTo>
                <a:lnTo>
                  <a:pt x="31658" y="76274"/>
                </a:lnTo>
                <a:lnTo>
                  <a:pt x="44359" y="76253"/>
                </a:lnTo>
                <a:lnTo>
                  <a:pt x="44323" y="63500"/>
                </a:lnTo>
                <a:close/>
              </a:path>
              <a:path w="77470" h="576579">
                <a:moveTo>
                  <a:pt x="69807" y="63500"/>
                </a:moveTo>
                <a:lnTo>
                  <a:pt x="44323" y="63500"/>
                </a:lnTo>
                <a:lnTo>
                  <a:pt x="44359" y="76253"/>
                </a:lnTo>
                <a:lnTo>
                  <a:pt x="76200" y="76200"/>
                </a:lnTo>
                <a:lnTo>
                  <a:pt x="69807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58710" y="1453896"/>
            <a:ext cx="164782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(Domain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5857" y="6207861"/>
            <a:ext cx="11537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(D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414907"/>
            <a:ext cx="5602605" cy="4757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Why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relational</a:t>
            </a:r>
            <a:r>
              <a:rPr sz="24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databases?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751840" marR="723900" lvl="1" indent="-281940">
              <a:lnSpc>
                <a:spcPts val="2160"/>
              </a:lnSpc>
              <a:spcBef>
                <a:spcPts val="540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Flexible and robust approach to</a:t>
            </a:r>
            <a:r>
              <a:rPr sz="2000" spc="-1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data  management</a:t>
            </a:r>
          </a:p>
          <a:p>
            <a:pPr marL="1151255" lvl="2" indent="-280670">
              <a:lnSpc>
                <a:spcPct val="100000"/>
              </a:lnSpc>
              <a:spcBef>
                <a:spcPts val="250"/>
              </a:spcBef>
              <a:buChar char="–"/>
              <a:tabLst>
                <a:tab pos="1151255" algn="l"/>
                <a:tab pos="1151890" algn="l"/>
              </a:tabLst>
            </a:pP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Storage</a:t>
            </a:r>
            <a:endParaRPr sz="18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151255" lvl="2" indent="-280670">
              <a:lnSpc>
                <a:spcPct val="100000"/>
              </a:lnSpc>
              <a:spcBef>
                <a:spcPts val="254"/>
              </a:spcBef>
              <a:buChar char="–"/>
              <a:tabLst>
                <a:tab pos="1151255" algn="l"/>
                <a:tab pos="1151890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concurrency &amp; data</a:t>
            </a:r>
            <a:r>
              <a:rPr sz="2000" spc="-1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integrity</a:t>
            </a:r>
          </a:p>
          <a:p>
            <a:pPr marL="1151255" lvl="2" indent="-280670">
              <a:lnSpc>
                <a:spcPct val="100000"/>
              </a:lnSpc>
              <a:spcBef>
                <a:spcPts val="265"/>
              </a:spcBef>
              <a:buChar char="–"/>
              <a:tabLst>
                <a:tab pos="1151255" algn="l"/>
                <a:tab pos="1151890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data</a:t>
            </a:r>
            <a:r>
              <a:rPr sz="2000" spc="-1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sharing</a:t>
            </a:r>
          </a:p>
          <a:p>
            <a:pPr marL="751840" lvl="1" indent="-281940">
              <a:lnSpc>
                <a:spcPct val="100000"/>
              </a:lnSpc>
              <a:spcBef>
                <a:spcPts val="250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De-facto standard in software</a:t>
            </a:r>
            <a:r>
              <a:rPr sz="2000" spc="-1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development</a:t>
            </a:r>
          </a:p>
          <a:p>
            <a:pPr marL="350520" indent="-337820">
              <a:lnSpc>
                <a:spcPct val="100000"/>
              </a:lnSpc>
              <a:spcBef>
                <a:spcPts val="305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Why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object-oriented</a:t>
            </a:r>
            <a:r>
              <a:rPr sz="24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models?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751840" marR="595630" lvl="1" indent="-281940">
              <a:lnSpc>
                <a:spcPts val="2160"/>
              </a:lnSpc>
              <a:spcBef>
                <a:spcPts val="540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Business logic can be implemented</a:t>
            </a:r>
            <a:r>
              <a:rPr sz="2000" spc="-1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in  Java (opposed to stored</a:t>
            </a:r>
            <a:r>
              <a:rPr sz="2000" spc="-1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procedures)</a:t>
            </a:r>
          </a:p>
          <a:p>
            <a:pPr marL="751840" lvl="1" indent="-281940">
              <a:lnSpc>
                <a:spcPts val="2280"/>
              </a:lnSpc>
              <a:spcBef>
                <a:spcPts val="234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Allows for use of design patterns</a:t>
            </a:r>
            <a:r>
              <a:rPr sz="2000" spc="-1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and</a:t>
            </a:r>
          </a:p>
          <a:p>
            <a:pPr marL="751840">
              <a:lnSpc>
                <a:spcPts val="2280"/>
              </a:lnSpc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concepts like</a:t>
            </a:r>
            <a:r>
              <a:rPr sz="2000" spc="-1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polymorphism</a:t>
            </a:r>
          </a:p>
          <a:p>
            <a:pPr marL="751840" lvl="1" indent="-281940">
              <a:lnSpc>
                <a:spcPct val="100000"/>
              </a:lnSpc>
              <a:spcBef>
                <a:spcPts val="250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Improves code reuse and</a:t>
            </a:r>
            <a:r>
              <a:rPr sz="2000" spc="-1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maintainability</a:t>
            </a:r>
          </a:p>
          <a:p>
            <a:pPr marL="350520" indent="-337820">
              <a:lnSpc>
                <a:spcPct val="100000"/>
              </a:lnSpc>
              <a:spcBef>
                <a:spcPts val="305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Demand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mapping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interaction!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9692"/>
            <a:ext cx="69342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6060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Approaches to</a:t>
            </a:r>
            <a:r>
              <a:rPr spc="-25" dirty="0">
                <a:solidFill>
                  <a:srgbClr val="00B0F0"/>
                </a:solidFill>
              </a:rPr>
              <a:t> </a:t>
            </a:r>
            <a:r>
              <a:rPr spc="-5" dirty="0">
                <a:solidFill>
                  <a:srgbClr val="00B0F0"/>
                </a:solidFill>
              </a:rPr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486650" cy="2218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10" dirty="0">
                <a:solidFill>
                  <a:srgbClr val="002060"/>
                </a:solidFill>
                <a:latin typeface="Arial"/>
                <a:cs typeface="Arial"/>
              </a:rPr>
              <a:t>Write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SQL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conversion methods by hand using</a:t>
            </a:r>
            <a:r>
              <a:rPr sz="2400" spc="-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JDBC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751840" lvl="1" indent="-281940">
              <a:lnSpc>
                <a:spcPct val="100000"/>
              </a:lnSpc>
              <a:spcBef>
                <a:spcPts val="509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spc="-30" dirty="0">
                <a:solidFill>
                  <a:srgbClr val="002060"/>
                </a:solidFill>
                <a:latin typeface="Arial"/>
                <a:cs typeface="Arial"/>
              </a:rPr>
              <a:t>Tedious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and requires lots of</a:t>
            </a:r>
            <a:r>
              <a:rPr sz="2000" spc="-1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code</a:t>
            </a:r>
          </a:p>
          <a:p>
            <a:pPr marL="751840" lvl="1" indent="-281940">
              <a:lnSpc>
                <a:spcPct val="100000"/>
              </a:lnSpc>
              <a:spcBef>
                <a:spcPts val="490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Extremely</a:t>
            </a:r>
            <a:r>
              <a:rPr sz="2000" spc="-114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error-prone</a:t>
            </a: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Non-standard SQL ties the application to specific</a:t>
            </a:r>
            <a:r>
              <a:rPr sz="2000" spc="-2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databases</a:t>
            </a:r>
          </a:p>
          <a:p>
            <a:pPr marL="751840" lvl="1" indent="-281940">
              <a:lnSpc>
                <a:spcPct val="100000"/>
              </a:lnSpc>
              <a:spcBef>
                <a:spcPts val="500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Vulnerable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to changes in </a:t>
            </a: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object</a:t>
            </a:r>
            <a:r>
              <a:rPr sz="2000" spc="-1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model</a:t>
            </a:r>
          </a:p>
          <a:p>
            <a:pPr marL="751840" lvl="1" indent="-281940">
              <a:lnSpc>
                <a:spcPct val="100000"/>
              </a:lnSpc>
              <a:spcBef>
                <a:spcPts val="490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spc="-5" dirty="0">
                <a:solidFill>
                  <a:srgbClr val="002060"/>
                </a:solidFill>
                <a:latin typeface="Arial"/>
                <a:cs typeface="Arial"/>
              </a:rPr>
              <a:t>Difficult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to represent associations between</a:t>
            </a:r>
            <a:r>
              <a:rPr sz="2000" spc="-1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77050" y="4365561"/>
            <a:ext cx="863600" cy="86550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Student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5176" y="4365561"/>
            <a:ext cx="863600" cy="86550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Course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7050" y="5373687"/>
            <a:ext cx="863600" cy="86550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Degree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119" y="4479290"/>
            <a:ext cx="555117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public </a:t>
            </a:r>
            <a:r>
              <a:rPr sz="1400" spc="-5" dirty="0">
                <a:latin typeface="Arial"/>
                <a:cs typeface="Arial"/>
              </a:rPr>
              <a:t>void </a:t>
            </a:r>
            <a:r>
              <a:rPr sz="1400" dirty="0">
                <a:latin typeface="Arial"/>
                <a:cs typeface="Arial"/>
              </a:rPr>
              <a:t>addStudent( Student student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5765" marR="5080" indent="-19685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String sql = </a:t>
            </a:r>
            <a:r>
              <a:rPr sz="1400" spc="-5" dirty="0">
                <a:latin typeface="Arial"/>
                <a:cs typeface="Arial"/>
              </a:rPr>
              <a:t>”INSERT </a:t>
            </a:r>
            <a:r>
              <a:rPr sz="1400" spc="-10" dirty="0">
                <a:latin typeface="Arial"/>
                <a:cs typeface="Arial"/>
              </a:rPr>
              <a:t>INTO </a:t>
            </a:r>
            <a:r>
              <a:rPr sz="1400" dirty="0">
                <a:latin typeface="Arial"/>
                <a:cs typeface="Arial"/>
              </a:rPr>
              <a:t>student ( name, address ) </a:t>
            </a:r>
            <a:r>
              <a:rPr sz="1400" spc="-20" dirty="0">
                <a:latin typeface="Arial"/>
                <a:cs typeface="Arial"/>
              </a:rPr>
              <a:t>VALUES </a:t>
            </a:r>
            <a:r>
              <a:rPr sz="1400" dirty="0">
                <a:latin typeface="Arial"/>
                <a:cs typeface="Arial"/>
              </a:rPr>
              <a:t>( ’”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  </a:t>
            </a:r>
            <a:r>
              <a:rPr sz="1400" spc="-5" dirty="0">
                <a:latin typeface="Arial"/>
                <a:cs typeface="Arial"/>
              </a:rPr>
              <a:t>student.getName() </a:t>
            </a:r>
            <a:r>
              <a:rPr sz="1400" dirty="0">
                <a:latin typeface="Arial"/>
                <a:cs typeface="Arial"/>
              </a:rPr>
              <a:t>+ ”’, ’” + </a:t>
            </a:r>
            <a:r>
              <a:rPr sz="1400" spc="-5" dirty="0">
                <a:latin typeface="Arial"/>
                <a:cs typeface="Arial"/>
              </a:rPr>
              <a:t>student.getAddress() </a:t>
            </a:r>
            <a:r>
              <a:rPr sz="1400" dirty="0">
                <a:latin typeface="Arial"/>
                <a:cs typeface="Arial"/>
              </a:rPr>
              <a:t>+ ”’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)”;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9716" y="5546038"/>
            <a:ext cx="52343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//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Initiate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Connection,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119" y="5759703"/>
            <a:ext cx="850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06183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6060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Approaches to</a:t>
            </a:r>
            <a:r>
              <a:rPr spc="-25" dirty="0">
                <a:solidFill>
                  <a:srgbClr val="00B0F0"/>
                </a:solidFill>
              </a:rPr>
              <a:t> </a:t>
            </a:r>
            <a:r>
              <a:rPr spc="-5" dirty="0">
                <a:solidFill>
                  <a:srgbClr val="00B0F0"/>
                </a:solidFill>
              </a:rPr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668895" cy="299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Use Java serialization – write application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state to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2400" spc="1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file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751840" lvl="1" indent="-281940">
              <a:lnSpc>
                <a:spcPct val="100000"/>
              </a:lnSpc>
              <a:spcBef>
                <a:spcPts val="509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Can only be accessed as a</a:t>
            </a:r>
            <a:r>
              <a:rPr sz="2000" spc="-1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whole</a:t>
            </a:r>
          </a:p>
          <a:p>
            <a:pPr marL="751840" lvl="1" indent="-281940">
              <a:lnSpc>
                <a:spcPct val="100000"/>
              </a:lnSpc>
              <a:spcBef>
                <a:spcPts val="490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Not possible to access single</a:t>
            </a:r>
            <a:r>
              <a:rPr sz="2000" spc="-1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objects</a:t>
            </a:r>
          </a:p>
          <a:p>
            <a:pPr marL="870585">
              <a:lnSpc>
                <a:spcPct val="100000"/>
              </a:lnSpc>
              <a:spcBef>
                <a:spcPts val="509"/>
              </a:spcBef>
              <a:tabLst>
                <a:tab pos="1151255" algn="l"/>
              </a:tabLst>
            </a:pP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–	Problematic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for</a:t>
            </a:r>
            <a:r>
              <a:rPr sz="18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concurrency</a:t>
            </a:r>
            <a:endParaRPr sz="1800" dirty="0">
              <a:solidFill>
                <a:srgbClr val="00206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141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Object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oriented database</a:t>
            </a:r>
            <a:r>
              <a:rPr sz="24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systems</a:t>
            </a:r>
          </a:p>
          <a:p>
            <a:pPr marL="751840" lvl="1" indent="-281940">
              <a:lnSpc>
                <a:spcPct val="100000"/>
              </a:lnSpc>
              <a:spcBef>
                <a:spcPts val="509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No complete query language implementation</a:t>
            </a:r>
            <a:r>
              <a:rPr sz="2000" spc="-1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exists</a:t>
            </a:r>
          </a:p>
          <a:p>
            <a:pPr marL="751840" lvl="1" indent="-281940">
              <a:lnSpc>
                <a:spcPct val="100000"/>
              </a:lnSpc>
              <a:spcBef>
                <a:spcPts val="500"/>
              </a:spcBef>
              <a:buChar char="–"/>
              <a:tabLst>
                <a:tab pos="751840" algn="l"/>
                <a:tab pos="75247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Lacks necessary</a:t>
            </a:r>
            <a:r>
              <a:rPr sz="2000" spc="-1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8417"/>
            <a:ext cx="7239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1275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The preferred</a:t>
            </a:r>
            <a:r>
              <a:rPr spc="15" dirty="0">
                <a:solidFill>
                  <a:srgbClr val="00B0F0"/>
                </a:solidFill>
              </a:rPr>
              <a:t> </a:t>
            </a:r>
            <a:r>
              <a:rPr spc="-5" dirty="0">
                <a:solidFill>
                  <a:srgbClr val="00B0F0"/>
                </a:solidFill>
              </a:rPr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1978"/>
            <a:ext cx="8057515" cy="225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Use a </a:t>
            </a:r>
            <a:r>
              <a:rPr sz="2400" i="1" spc="-5" dirty="0">
                <a:solidFill>
                  <a:srgbClr val="002060"/>
                </a:solidFill>
                <a:latin typeface="Arial"/>
                <a:cs typeface="Arial"/>
              </a:rPr>
              <a:t>Object-Relational Mapping </a:t>
            </a:r>
            <a:r>
              <a:rPr sz="2400" i="1" dirty="0">
                <a:solidFill>
                  <a:srgbClr val="002060"/>
                </a:solidFill>
                <a:latin typeface="Arial"/>
                <a:cs typeface="Arial"/>
              </a:rPr>
              <a:t>System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(eg.</a:t>
            </a:r>
            <a:r>
              <a:rPr sz="2400" spc="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Hibernate)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50520" marR="633095" indent="-337820">
              <a:lnSpc>
                <a:spcPts val="2600"/>
              </a:lnSpc>
              <a:spcBef>
                <a:spcPts val="63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Provides a simple API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storing and retrieving Java  objects directly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from the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database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50520" marR="191135" indent="-337820">
              <a:lnSpc>
                <a:spcPts val="2590"/>
              </a:lnSpc>
              <a:spcBef>
                <a:spcPts val="60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400" i="1" spc="-5" dirty="0">
                <a:solidFill>
                  <a:srgbClr val="002060"/>
                </a:solidFill>
                <a:latin typeface="Arial"/>
                <a:cs typeface="Arial"/>
              </a:rPr>
              <a:t>Non-intrusive: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No need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follow specific rules or design 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patterns</a:t>
            </a:r>
          </a:p>
          <a:p>
            <a:pPr marL="350520" indent="-33782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400" i="1" spc="-20" dirty="0">
                <a:solidFill>
                  <a:srgbClr val="002060"/>
                </a:solidFill>
                <a:latin typeface="Arial"/>
                <a:cs typeface="Arial"/>
              </a:rPr>
              <a:t>Transparent</a:t>
            </a:r>
            <a:r>
              <a:rPr sz="2400" spc="-20" dirty="0">
                <a:solidFill>
                  <a:srgbClr val="002060"/>
                </a:solidFill>
                <a:latin typeface="Arial"/>
                <a:cs typeface="Arial"/>
              </a:rPr>
              <a:t>: </a:t>
            </a:r>
            <a:r>
              <a:rPr sz="2400" spc="-60" dirty="0">
                <a:solidFill>
                  <a:srgbClr val="002060"/>
                </a:solidFill>
                <a:latin typeface="Arial"/>
                <a:cs typeface="Arial"/>
              </a:rPr>
              <a:t>Your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object model is</a:t>
            </a:r>
            <a:r>
              <a:rPr sz="2400" spc="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unaware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88125" y="4797425"/>
            <a:ext cx="1450975" cy="145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9962" y="4941951"/>
            <a:ext cx="720725" cy="57467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Student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3776" y="4941951"/>
            <a:ext cx="720725" cy="574675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Course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550" y="5589587"/>
            <a:ext cx="720725" cy="576580"/>
          </a:xfrm>
          <a:prstGeom prst="rect">
            <a:avLst/>
          </a:prstGeom>
          <a:solidFill>
            <a:srgbClr val="BADFE2"/>
          </a:solidFill>
          <a:ln w="93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Degree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5375" y="4941951"/>
            <a:ext cx="1871980" cy="1367155"/>
          </a:xfrm>
          <a:prstGeom prst="rect">
            <a:avLst/>
          </a:prstGeom>
          <a:solidFill>
            <a:srgbClr val="CCEBFF"/>
          </a:solidFill>
          <a:ln w="936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"/>
                <a:cs typeface="Arial"/>
              </a:rPr>
              <a:t>ORM </a:t>
            </a:r>
            <a:r>
              <a:rPr sz="1600" spc="-5" dirty="0">
                <a:latin typeface="Arial"/>
                <a:cs typeface="Arial"/>
              </a:rPr>
              <a:t>/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Hibernate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latin typeface="Arial"/>
                <a:cs typeface="Arial"/>
              </a:rPr>
              <a:t>Magic</a:t>
            </a:r>
            <a:r>
              <a:rPr sz="1600" i="1" spc="-6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happens</a:t>
            </a:r>
            <a:endParaRPr sz="16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here!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71775" y="5551678"/>
            <a:ext cx="719455" cy="77470"/>
          </a:xfrm>
          <a:custGeom>
            <a:avLst/>
            <a:gdLst/>
            <a:ahLst/>
            <a:cxnLst/>
            <a:rect l="l" t="t" r="r" b="b"/>
            <a:pathLst>
              <a:path w="719454" h="77470">
                <a:moveTo>
                  <a:pt x="642926" y="45679"/>
                </a:moveTo>
                <a:lnTo>
                  <a:pt x="642874" y="77431"/>
                </a:lnTo>
                <a:lnTo>
                  <a:pt x="706599" y="45707"/>
                </a:lnTo>
                <a:lnTo>
                  <a:pt x="655574" y="45707"/>
                </a:lnTo>
                <a:lnTo>
                  <a:pt x="642926" y="45679"/>
                </a:lnTo>
                <a:close/>
              </a:path>
              <a:path w="719454" h="77470">
                <a:moveTo>
                  <a:pt x="76326" y="0"/>
                </a:moveTo>
                <a:lnTo>
                  <a:pt x="0" y="37909"/>
                </a:lnTo>
                <a:lnTo>
                  <a:pt x="76073" y="76174"/>
                </a:lnTo>
                <a:lnTo>
                  <a:pt x="76178" y="44427"/>
                </a:lnTo>
                <a:lnTo>
                  <a:pt x="63500" y="44399"/>
                </a:lnTo>
                <a:lnTo>
                  <a:pt x="63500" y="31750"/>
                </a:lnTo>
                <a:lnTo>
                  <a:pt x="76221" y="31750"/>
                </a:lnTo>
                <a:lnTo>
                  <a:pt x="76326" y="0"/>
                </a:lnTo>
                <a:close/>
              </a:path>
              <a:path w="719454" h="77470">
                <a:moveTo>
                  <a:pt x="642948" y="32992"/>
                </a:moveTo>
                <a:lnTo>
                  <a:pt x="642926" y="45679"/>
                </a:lnTo>
                <a:lnTo>
                  <a:pt x="655574" y="45707"/>
                </a:lnTo>
                <a:lnTo>
                  <a:pt x="655701" y="33020"/>
                </a:lnTo>
                <a:lnTo>
                  <a:pt x="642948" y="32992"/>
                </a:lnTo>
                <a:close/>
              </a:path>
              <a:path w="719454" h="77470">
                <a:moveTo>
                  <a:pt x="643001" y="1270"/>
                </a:moveTo>
                <a:lnTo>
                  <a:pt x="642948" y="32992"/>
                </a:lnTo>
                <a:lnTo>
                  <a:pt x="655701" y="33020"/>
                </a:lnTo>
                <a:lnTo>
                  <a:pt x="655574" y="45707"/>
                </a:lnTo>
                <a:lnTo>
                  <a:pt x="706599" y="45707"/>
                </a:lnTo>
                <a:lnTo>
                  <a:pt x="719074" y="39497"/>
                </a:lnTo>
                <a:lnTo>
                  <a:pt x="643001" y="1270"/>
                </a:lnTo>
                <a:close/>
              </a:path>
              <a:path w="719454" h="77470">
                <a:moveTo>
                  <a:pt x="76221" y="31777"/>
                </a:moveTo>
                <a:lnTo>
                  <a:pt x="76178" y="44427"/>
                </a:lnTo>
                <a:lnTo>
                  <a:pt x="642926" y="45679"/>
                </a:lnTo>
                <a:lnTo>
                  <a:pt x="642948" y="32992"/>
                </a:lnTo>
                <a:lnTo>
                  <a:pt x="76221" y="31777"/>
                </a:lnTo>
                <a:close/>
              </a:path>
              <a:path w="719454" h="77470">
                <a:moveTo>
                  <a:pt x="63500" y="31750"/>
                </a:moveTo>
                <a:lnTo>
                  <a:pt x="63500" y="44399"/>
                </a:lnTo>
                <a:lnTo>
                  <a:pt x="76178" y="44427"/>
                </a:lnTo>
                <a:lnTo>
                  <a:pt x="76221" y="31777"/>
                </a:lnTo>
                <a:lnTo>
                  <a:pt x="63500" y="31750"/>
                </a:lnTo>
                <a:close/>
              </a:path>
              <a:path w="719454" h="77470">
                <a:moveTo>
                  <a:pt x="76221" y="31750"/>
                </a:moveTo>
                <a:lnTo>
                  <a:pt x="63500" y="31750"/>
                </a:lnTo>
                <a:lnTo>
                  <a:pt x="76221" y="31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24525" y="5551678"/>
            <a:ext cx="719455" cy="77470"/>
          </a:xfrm>
          <a:custGeom>
            <a:avLst/>
            <a:gdLst/>
            <a:ahLst/>
            <a:cxnLst/>
            <a:rect l="l" t="t" r="r" b="b"/>
            <a:pathLst>
              <a:path w="719454" h="77470">
                <a:moveTo>
                  <a:pt x="642926" y="45679"/>
                </a:moveTo>
                <a:lnTo>
                  <a:pt x="642874" y="77431"/>
                </a:lnTo>
                <a:lnTo>
                  <a:pt x="706599" y="45707"/>
                </a:lnTo>
                <a:lnTo>
                  <a:pt x="655574" y="45707"/>
                </a:lnTo>
                <a:lnTo>
                  <a:pt x="642926" y="45679"/>
                </a:lnTo>
                <a:close/>
              </a:path>
              <a:path w="719454" h="77470">
                <a:moveTo>
                  <a:pt x="76326" y="0"/>
                </a:moveTo>
                <a:lnTo>
                  <a:pt x="0" y="37909"/>
                </a:lnTo>
                <a:lnTo>
                  <a:pt x="76073" y="76174"/>
                </a:lnTo>
                <a:lnTo>
                  <a:pt x="76178" y="44427"/>
                </a:lnTo>
                <a:lnTo>
                  <a:pt x="63500" y="44399"/>
                </a:lnTo>
                <a:lnTo>
                  <a:pt x="63500" y="31750"/>
                </a:lnTo>
                <a:lnTo>
                  <a:pt x="76221" y="31750"/>
                </a:lnTo>
                <a:lnTo>
                  <a:pt x="76326" y="0"/>
                </a:lnTo>
                <a:close/>
              </a:path>
              <a:path w="719454" h="77470">
                <a:moveTo>
                  <a:pt x="642948" y="32992"/>
                </a:moveTo>
                <a:lnTo>
                  <a:pt x="642926" y="45679"/>
                </a:lnTo>
                <a:lnTo>
                  <a:pt x="655574" y="45707"/>
                </a:lnTo>
                <a:lnTo>
                  <a:pt x="655701" y="33020"/>
                </a:lnTo>
                <a:lnTo>
                  <a:pt x="642948" y="32992"/>
                </a:lnTo>
                <a:close/>
              </a:path>
              <a:path w="719454" h="77470">
                <a:moveTo>
                  <a:pt x="643001" y="1270"/>
                </a:moveTo>
                <a:lnTo>
                  <a:pt x="642948" y="32992"/>
                </a:lnTo>
                <a:lnTo>
                  <a:pt x="655701" y="33020"/>
                </a:lnTo>
                <a:lnTo>
                  <a:pt x="655574" y="45707"/>
                </a:lnTo>
                <a:lnTo>
                  <a:pt x="706599" y="45707"/>
                </a:lnTo>
                <a:lnTo>
                  <a:pt x="719074" y="39497"/>
                </a:lnTo>
                <a:lnTo>
                  <a:pt x="643001" y="1270"/>
                </a:lnTo>
                <a:close/>
              </a:path>
              <a:path w="719454" h="77470">
                <a:moveTo>
                  <a:pt x="76221" y="31777"/>
                </a:moveTo>
                <a:lnTo>
                  <a:pt x="76178" y="44427"/>
                </a:lnTo>
                <a:lnTo>
                  <a:pt x="642926" y="45679"/>
                </a:lnTo>
                <a:lnTo>
                  <a:pt x="642948" y="32992"/>
                </a:lnTo>
                <a:lnTo>
                  <a:pt x="76221" y="31777"/>
                </a:lnTo>
                <a:close/>
              </a:path>
              <a:path w="719454" h="77470">
                <a:moveTo>
                  <a:pt x="63500" y="31750"/>
                </a:moveTo>
                <a:lnTo>
                  <a:pt x="63500" y="44399"/>
                </a:lnTo>
                <a:lnTo>
                  <a:pt x="76178" y="44427"/>
                </a:lnTo>
                <a:lnTo>
                  <a:pt x="76221" y="31777"/>
                </a:lnTo>
                <a:lnTo>
                  <a:pt x="63500" y="31750"/>
                </a:lnTo>
                <a:close/>
              </a:path>
              <a:path w="719454" h="77470">
                <a:moveTo>
                  <a:pt x="76221" y="31750"/>
                </a:moveTo>
                <a:lnTo>
                  <a:pt x="63500" y="31750"/>
                </a:lnTo>
                <a:lnTo>
                  <a:pt x="76221" y="31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0643" y="6351828"/>
            <a:ext cx="14687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(Domain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model)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2108" y="6351828"/>
            <a:ext cx="1951989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(Relational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database)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940" y="316703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7940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ORM and</a:t>
            </a:r>
            <a:r>
              <a:rPr spc="-229" dirty="0">
                <a:solidFill>
                  <a:srgbClr val="00B0F0"/>
                </a:solidFill>
              </a:rPr>
              <a:t> </a:t>
            </a:r>
            <a:r>
              <a:rPr spc="-5" dirty="0">
                <a:solidFill>
                  <a:srgbClr val="00B0F0"/>
                </a:solidFill>
              </a:rPr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0626" y="1484375"/>
            <a:ext cx="3097530" cy="64770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1425"/>
              </a:spcBef>
            </a:pPr>
            <a:r>
              <a:rPr sz="1800" spc="-5" dirty="0">
                <a:latin typeface="Arial"/>
                <a:cs typeface="Arial"/>
              </a:rPr>
              <a:t>Presentation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0626" y="2636901"/>
            <a:ext cx="3097530" cy="64770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425"/>
              </a:spcBef>
            </a:pPr>
            <a:r>
              <a:rPr sz="1800" spc="-5" dirty="0">
                <a:latin typeface="Arial"/>
                <a:cs typeface="Arial"/>
              </a:rPr>
              <a:t>Service/Business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0626" y="3789298"/>
            <a:ext cx="3097530" cy="647700"/>
          </a:xfrm>
          <a:custGeom>
            <a:avLst/>
            <a:gdLst/>
            <a:ahLst/>
            <a:cxnLst/>
            <a:rect l="l" t="t" r="r" b="b"/>
            <a:pathLst>
              <a:path w="3097529" h="647700">
                <a:moveTo>
                  <a:pt x="0" y="647700"/>
                </a:moveTo>
                <a:lnTo>
                  <a:pt x="3097149" y="647700"/>
                </a:lnTo>
                <a:lnTo>
                  <a:pt x="3097149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10403" y="3973703"/>
            <a:ext cx="184912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Persistence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00626" y="4435411"/>
            <a:ext cx="3095625" cy="433705"/>
          </a:xfrm>
          <a:custGeom>
            <a:avLst/>
            <a:gdLst/>
            <a:ahLst/>
            <a:cxnLst/>
            <a:rect l="l" t="t" r="r" b="b"/>
            <a:pathLst>
              <a:path w="3095625" h="433704">
                <a:moveTo>
                  <a:pt x="0" y="433387"/>
                </a:moveTo>
                <a:lnTo>
                  <a:pt x="3095625" y="433387"/>
                </a:lnTo>
                <a:lnTo>
                  <a:pt x="3095625" y="0"/>
                </a:lnTo>
                <a:lnTo>
                  <a:pt x="0" y="0"/>
                </a:lnTo>
                <a:lnTo>
                  <a:pt x="0" y="43338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0626" y="4435411"/>
            <a:ext cx="3095625" cy="433705"/>
          </a:xfrm>
          <a:custGeom>
            <a:avLst/>
            <a:gdLst/>
            <a:ahLst/>
            <a:cxnLst/>
            <a:rect l="l" t="t" r="r" b="b"/>
            <a:pathLst>
              <a:path w="3095625" h="433704">
                <a:moveTo>
                  <a:pt x="0" y="433387"/>
                </a:moveTo>
                <a:lnTo>
                  <a:pt x="3095625" y="433387"/>
                </a:lnTo>
                <a:lnTo>
                  <a:pt x="3095625" y="0"/>
                </a:lnTo>
                <a:lnTo>
                  <a:pt x="0" y="0"/>
                </a:lnTo>
                <a:lnTo>
                  <a:pt x="0" y="433387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1091" y="4509770"/>
            <a:ext cx="1736089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ORM /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Hibernate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08625" y="5373687"/>
            <a:ext cx="1008062" cy="1008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58710" y="5775959"/>
            <a:ext cx="11537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(D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92725" y="5373687"/>
            <a:ext cx="1368425" cy="1081405"/>
          </a:xfrm>
          <a:custGeom>
            <a:avLst/>
            <a:gdLst/>
            <a:ahLst/>
            <a:cxnLst/>
            <a:rect l="l" t="t" r="r" b="b"/>
            <a:pathLst>
              <a:path w="1368425" h="1081404">
                <a:moveTo>
                  <a:pt x="0" y="1081087"/>
                </a:moveTo>
                <a:lnTo>
                  <a:pt x="1368425" y="1081087"/>
                </a:lnTo>
                <a:lnTo>
                  <a:pt x="1368425" y="0"/>
                </a:lnTo>
                <a:lnTo>
                  <a:pt x="0" y="0"/>
                </a:lnTo>
                <a:lnTo>
                  <a:pt x="0" y="1081087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85176" y="1484249"/>
            <a:ext cx="936625" cy="338455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153670" marR="60325" indent="-812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  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75096" y="2133600"/>
            <a:ext cx="76200" cy="503555"/>
          </a:xfrm>
          <a:custGeom>
            <a:avLst/>
            <a:gdLst/>
            <a:ahLst/>
            <a:cxnLst/>
            <a:rect l="l" t="t" r="r" b="b"/>
            <a:pathLst>
              <a:path w="76200" h="503555">
                <a:moveTo>
                  <a:pt x="31709" y="427048"/>
                </a:moveTo>
                <a:lnTo>
                  <a:pt x="0" y="427100"/>
                </a:lnTo>
                <a:lnTo>
                  <a:pt x="38353" y="503174"/>
                </a:lnTo>
                <a:lnTo>
                  <a:pt x="69829" y="439800"/>
                </a:lnTo>
                <a:lnTo>
                  <a:pt x="31750" y="439800"/>
                </a:lnTo>
                <a:lnTo>
                  <a:pt x="31709" y="427048"/>
                </a:lnTo>
                <a:close/>
              </a:path>
              <a:path w="76200" h="503555">
                <a:moveTo>
                  <a:pt x="44409" y="427026"/>
                </a:moveTo>
                <a:lnTo>
                  <a:pt x="31709" y="427048"/>
                </a:lnTo>
                <a:lnTo>
                  <a:pt x="31750" y="439800"/>
                </a:lnTo>
                <a:lnTo>
                  <a:pt x="44450" y="439674"/>
                </a:lnTo>
                <a:lnTo>
                  <a:pt x="44409" y="427026"/>
                </a:lnTo>
                <a:close/>
              </a:path>
              <a:path w="76200" h="503555">
                <a:moveTo>
                  <a:pt x="76200" y="426974"/>
                </a:moveTo>
                <a:lnTo>
                  <a:pt x="44409" y="427026"/>
                </a:lnTo>
                <a:lnTo>
                  <a:pt x="44450" y="439674"/>
                </a:lnTo>
                <a:lnTo>
                  <a:pt x="31750" y="439800"/>
                </a:lnTo>
                <a:lnTo>
                  <a:pt x="69829" y="439800"/>
                </a:lnTo>
                <a:lnTo>
                  <a:pt x="76200" y="426974"/>
                </a:lnTo>
                <a:close/>
              </a:path>
              <a:path w="76200" h="503555">
                <a:moveTo>
                  <a:pt x="43052" y="0"/>
                </a:moveTo>
                <a:lnTo>
                  <a:pt x="30352" y="0"/>
                </a:lnTo>
                <a:lnTo>
                  <a:pt x="31709" y="427048"/>
                </a:lnTo>
                <a:lnTo>
                  <a:pt x="44409" y="427026"/>
                </a:lnTo>
                <a:lnTo>
                  <a:pt x="43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75096" y="3284473"/>
            <a:ext cx="76200" cy="504825"/>
          </a:xfrm>
          <a:custGeom>
            <a:avLst/>
            <a:gdLst/>
            <a:ahLst/>
            <a:cxnLst/>
            <a:rect l="l" t="t" r="r" b="b"/>
            <a:pathLst>
              <a:path w="76200" h="504825">
                <a:moveTo>
                  <a:pt x="31709" y="428699"/>
                </a:moveTo>
                <a:lnTo>
                  <a:pt x="0" y="428751"/>
                </a:lnTo>
                <a:lnTo>
                  <a:pt x="38353" y="504825"/>
                </a:lnTo>
                <a:lnTo>
                  <a:pt x="69829" y="441451"/>
                </a:lnTo>
                <a:lnTo>
                  <a:pt x="31750" y="441451"/>
                </a:lnTo>
                <a:lnTo>
                  <a:pt x="31709" y="428699"/>
                </a:lnTo>
                <a:close/>
              </a:path>
              <a:path w="76200" h="504825">
                <a:moveTo>
                  <a:pt x="44409" y="428677"/>
                </a:moveTo>
                <a:lnTo>
                  <a:pt x="31709" y="428699"/>
                </a:lnTo>
                <a:lnTo>
                  <a:pt x="31750" y="441451"/>
                </a:lnTo>
                <a:lnTo>
                  <a:pt x="44450" y="441325"/>
                </a:lnTo>
                <a:lnTo>
                  <a:pt x="44409" y="428677"/>
                </a:lnTo>
                <a:close/>
              </a:path>
              <a:path w="76200" h="504825">
                <a:moveTo>
                  <a:pt x="76200" y="428625"/>
                </a:moveTo>
                <a:lnTo>
                  <a:pt x="44409" y="428677"/>
                </a:lnTo>
                <a:lnTo>
                  <a:pt x="44450" y="441325"/>
                </a:lnTo>
                <a:lnTo>
                  <a:pt x="31750" y="441451"/>
                </a:lnTo>
                <a:lnTo>
                  <a:pt x="69829" y="441451"/>
                </a:lnTo>
                <a:lnTo>
                  <a:pt x="76200" y="428625"/>
                </a:lnTo>
                <a:close/>
              </a:path>
              <a:path w="76200" h="504825">
                <a:moveTo>
                  <a:pt x="43052" y="0"/>
                </a:moveTo>
                <a:lnTo>
                  <a:pt x="30352" y="126"/>
                </a:lnTo>
                <a:lnTo>
                  <a:pt x="31709" y="428699"/>
                </a:lnTo>
                <a:lnTo>
                  <a:pt x="44409" y="428677"/>
                </a:lnTo>
                <a:lnTo>
                  <a:pt x="43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5096" y="4868798"/>
            <a:ext cx="76200" cy="504825"/>
          </a:xfrm>
          <a:custGeom>
            <a:avLst/>
            <a:gdLst/>
            <a:ahLst/>
            <a:cxnLst/>
            <a:rect l="l" t="t" r="r" b="b"/>
            <a:pathLst>
              <a:path w="76200" h="504825">
                <a:moveTo>
                  <a:pt x="31709" y="428699"/>
                </a:moveTo>
                <a:lnTo>
                  <a:pt x="0" y="428751"/>
                </a:lnTo>
                <a:lnTo>
                  <a:pt x="38353" y="504825"/>
                </a:lnTo>
                <a:lnTo>
                  <a:pt x="69829" y="441451"/>
                </a:lnTo>
                <a:lnTo>
                  <a:pt x="31750" y="441451"/>
                </a:lnTo>
                <a:lnTo>
                  <a:pt x="31709" y="428699"/>
                </a:lnTo>
                <a:close/>
              </a:path>
              <a:path w="76200" h="504825">
                <a:moveTo>
                  <a:pt x="44409" y="428677"/>
                </a:moveTo>
                <a:lnTo>
                  <a:pt x="31709" y="428699"/>
                </a:lnTo>
                <a:lnTo>
                  <a:pt x="31750" y="441451"/>
                </a:lnTo>
                <a:lnTo>
                  <a:pt x="44450" y="441325"/>
                </a:lnTo>
                <a:lnTo>
                  <a:pt x="44409" y="428677"/>
                </a:lnTo>
                <a:close/>
              </a:path>
              <a:path w="76200" h="504825">
                <a:moveTo>
                  <a:pt x="76200" y="428625"/>
                </a:moveTo>
                <a:lnTo>
                  <a:pt x="44409" y="428677"/>
                </a:lnTo>
                <a:lnTo>
                  <a:pt x="44450" y="441325"/>
                </a:lnTo>
                <a:lnTo>
                  <a:pt x="31750" y="441451"/>
                </a:lnTo>
                <a:lnTo>
                  <a:pt x="69829" y="441451"/>
                </a:lnTo>
                <a:lnTo>
                  <a:pt x="76200" y="428625"/>
                </a:lnTo>
                <a:close/>
              </a:path>
              <a:path w="76200" h="504825">
                <a:moveTo>
                  <a:pt x="43052" y="0"/>
                </a:moveTo>
                <a:lnTo>
                  <a:pt x="30352" y="126"/>
                </a:lnTo>
                <a:lnTo>
                  <a:pt x="31709" y="428699"/>
                </a:lnTo>
                <a:lnTo>
                  <a:pt x="44409" y="428677"/>
                </a:lnTo>
                <a:lnTo>
                  <a:pt x="43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1638553"/>
            <a:ext cx="3549015" cy="228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Middleware</a:t>
            </a:r>
            <a:r>
              <a:rPr sz="24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that</a:t>
            </a:r>
          </a:p>
          <a:p>
            <a:pPr marL="350520">
              <a:lnSpc>
                <a:spcPct val="100000"/>
              </a:lnSpc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manages</a:t>
            </a:r>
            <a:r>
              <a:rPr sz="2400" spc="-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persistence</a:t>
            </a:r>
          </a:p>
          <a:p>
            <a:pPr marL="350520" marR="5080" indent="-337820">
              <a:lnSpc>
                <a:spcPct val="100000"/>
              </a:lnSpc>
              <a:spcBef>
                <a:spcPts val="60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Provides an abstraction  layer between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domain model and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database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232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ct val="100000"/>
              </a:lnSpc>
            </a:pPr>
            <a:r>
              <a:rPr spc="-5" dirty="0">
                <a:solidFill>
                  <a:srgbClr val="00B0F0"/>
                </a:solidFill>
              </a:rPr>
              <a:t>Example app: The</a:t>
            </a:r>
            <a:r>
              <a:rPr spc="-30" dirty="0">
                <a:solidFill>
                  <a:srgbClr val="00B0F0"/>
                </a:solidFill>
              </a:rPr>
              <a:t> </a:t>
            </a:r>
            <a:r>
              <a:rPr spc="-5" dirty="0">
                <a:solidFill>
                  <a:srgbClr val="00B0F0"/>
                </a:solidFill>
              </a:rPr>
              <a:t>EventManager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9250" y="2349500"/>
            <a:ext cx="1871980" cy="1295400"/>
          </a:xfrm>
          <a:prstGeom prst="rect">
            <a:avLst/>
          </a:prstGeom>
          <a:solidFill>
            <a:srgbClr val="FFCCCC"/>
          </a:solidFill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08330" marR="602615" indent="107950">
              <a:lnSpc>
                <a:spcPct val="100000"/>
              </a:lnSpc>
              <a:spcBef>
                <a:spcPts val="1265"/>
              </a:spcBef>
            </a:pPr>
            <a:r>
              <a:rPr sz="1600" spc="-5" dirty="0">
                <a:latin typeface="Arial"/>
                <a:cs typeface="Arial"/>
              </a:rPr>
              <a:t>Java  objects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9250" y="4365625"/>
            <a:ext cx="1871980" cy="129540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32740" marR="326390" indent="158115">
              <a:lnSpc>
                <a:spcPct val="100000"/>
              </a:lnSpc>
              <a:spcBef>
                <a:spcPts val="1270"/>
              </a:spcBef>
            </a:pPr>
            <a:r>
              <a:rPr sz="1600" spc="-5" dirty="0">
                <a:latin typeface="Arial"/>
                <a:cs typeface="Arial"/>
              </a:rPr>
              <a:t>Hibernate  mapping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6825" y="4365625"/>
            <a:ext cx="1871980" cy="129540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49885" marR="342265" indent="141605">
              <a:lnSpc>
                <a:spcPct val="100000"/>
              </a:lnSpc>
              <a:spcBef>
                <a:spcPts val="1270"/>
              </a:spcBef>
            </a:pPr>
            <a:r>
              <a:rPr sz="1600" spc="-5" dirty="0">
                <a:latin typeface="Arial"/>
                <a:cs typeface="Arial"/>
              </a:rPr>
              <a:t>Hibernate  configuration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6825" y="2349500"/>
            <a:ext cx="1871980" cy="129540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767080" marR="483870" indent="-276225">
              <a:lnSpc>
                <a:spcPct val="100000"/>
              </a:lnSpc>
              <a:spcBef>
                <a:spcPts val="1265"/>
              </a:spcBef>
            </a:pPr>
            <a:r>
              <a:rPr sz="1600" spc="-5" dirty="0">
                <a:latin typeface="Arial"/>
                <a:cs typeface="Arial"/>
              </a:rPr>
              <a:t>Hibernate  API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19172" y="3855973"/>
            <a:ext cx="76200" cy="514984"/>
          </a:xfrm>
          <a:custGeom>
            <a:avLst/>
            <a:gdLst/>
            <a:ahLst/>
            <a:cxnLst/>
            <a:rect l="l" t="t" r="r" b="b"/>
            <a:pathLst>
              <a:path w="76200" h="514985">
                <a:moveTo>
                  <a:pt x="31710" y="76252"/>
                </a:moveTo>
                <a:lnTo>
                  <a:pt x="30352" y="514350"/>
                </a:lnTo>
                <a:lnTo>
                  <a:pt x="43052" y="514476"/>
                </a:lnTo>
                <a:lnTo>
                  <a:pt x="44410" y="76274"/>
                </a:lnTo>
                <a:lnTo>
                  <a:pt x="31710" y="76252"/>
                </a:lnTo>
                <a:close/>
              </a:path>
              <a:path w="76200" h="514985">
                <a:moveTo>
                  <a:pt x="69818" y="63500"/>
                </a:moveTo>
                <a:lnTo>
                  <a:pt x="31750" y="63500"/>
                </a:lnTo>
                <a:lnTo>
                  <a:pt x="44450" y="63626"/>
                </a:lnTo>
                <a:lnTo>
                  <a:pt x="44410" y="76274"/>
                </a:lnTo>
                <a:lnTo>
                  <a:pt x="76200" y="76326"/>
                </a:lnTo>
                <a:lnTo>
                  <a:pt x="69818" y="63500"/>
                </a:lnTo>
                <a:close/>
              </a:path>
              <a:path w="76200" h="514985">
                <a:moveTo>
                  <a:pt x="31750" y="63500"/>
                </a:moveTo>
                <a:lnTo>
                  <a:pt x="31710" y="76252"/>
                </a:lnTo>
                <a:lnTo>
                  <a:pt x="44410" y="76274"/>
                </a:lnTo>
                <a:lnTo>
                  <a:pt x="44450" y="63626"/>
                </a:lnTo>
                <a:lnTo>
                  <a:pt x="31750" y="63500"/>
                </a:lnTo>
                <a:close/>
              </a:path>
              <a:path w="76200" h="514985">
                <a:moveTo>
                  <a:pt x="38226" y="0"/>
                </a:moveTo>
                <a:lnTo>
                  <a:pt x="0" y="76200"/>
                </a:lnTo>
                <a:lnTo>
                  <a:pt x="31710" y="76252"/>
                </a:lnTo>
                <a:lnTo>
                  <a:pt x="31750" y="63500"/>
                </a:lnTo>
                <a:lnTo>
                  <a:pt x="69818" y="63500"/>
                </a:lnTo>
                <a:lnTo>
                  <a:pt x="3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6448" y="5048122"/>
            <a:ext cx="1233805" cy="76200"/>
          </a:xfrm>
          <a:custGeom>
            <a:avLst/>
            <a:gdLst/>
            <a:ahLst/>
            <a:cxnLst/>
            <a:rect l="l" t="t" r="r" b="b"/>
            <a:pathLst>
              <a:path w="1233804" h="76200">
                <a:moveTo>
                  <a:pt x="76200" y="0"/>
                </a:moveTo>
                <a:lnTo>
                  <a:pt x="0" y="38226"/>
                </a:lnTo>
                <a:lnTo>
                  <a:pt x="76326" y="76200"/>
                </a:lnTo>
                <a:lnTo>
                  <a:pt x="76274" y="44450"/>
                </a:lnTo>
                <a:lnTo>
                  <a:pt x="63626" y="44450"/>
                </a:lnTo>
                <a:lnTo>
                  <a:pt x="63500" y="31750"/>
                </a:lnTo>
                <a:lnTo>
                  <a:pt x="76252" y="31733"/>
                </a:lnTo>
                <a:lnTo>
                  <a:pt x="76200" y="0"/>
                </a:lnTo>
                <a:close/>
              </a:path>
              <a:path w="1233804" h="76200">
                <a:moveTo>
                  <a:pt x="76252" y="31733"/>
                </a:moveTo>
                <a:lnTo>
                  <a:pt x="63500" y="31750"/>
                </a:lnTo>
                <a:lnTo>
                  <a:pt x="63626" y="44450"/>
                </a:lnTo>
                <a:lnTo>
                  <a:pt x="76274" y="44433"/>
                </a:lnTo>
                <a:lnTo>
                  <a:pt x="76252" y="31733"/>
                </a:lnTo>
                <a:close/>
              </a:path>
              <a:path w="1233804" h="76200">
                <a:moveTo>
                  <a:pt x="76274" y="44433"/>
                </a:moveTo>
                <a:lnTo>
                  <a:pt x="63626" y="44450"/>
                </a:lnTo>
                <a:lnTo>
                  <a:pt x="76274" y="44450"/>
                </a:lnTo>
                <a:close/>
              </a:path>
              <a:path w="1233804" h="76200">
                <a:moveTo>
                  <a:pt x="1233551" y="30225"/>
                </a:moveTo>
                <a:lnTo>
                  <a:pt x="76252" y="31733"/>
                </a:lnTo>
                <a:lnTo>
                  <a:pt x="76274" y="44433"/>
                </a:lnTo>
                <a:lnTo>
                  <a:pt x="1233551" y="42925"/>
                </a:lnTo>
                <a:lnTo>
                  <a:pt x="1233551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5096" y="3644900"/>
            <a:ext cx="76200" cy="504825"/>
          </a:xfrm>
          <a:custGeom>
            <a:avLst/>
            <a:gdLst/>
            <a:ahLst/>
            <a:cxnLst/>
            <a:rect l="l" t="t" r="r" b="b"/>
            <a:pathLst>
              <a:path w="76200" h="504825">
                <a:moveTo>
                  <a:pt x="31709" y="428646"/>
                </a:moveTo>
                <a:lnTo>
                  <a:pt x="0" y="428751"/>
                </a:lnTo>
                <a:lnTo>
                  <a:pt x="38353" y="504825"/>
                </a:lnTo>
                <a:lnTo>
                  <a:pt x="69839" y="441325"/>
                </a:lnTo>
                <a:lnTo>
                  <a:pt x="31750" y="441325"/>
                </a:lnTo>
                <a:lnTo>
                  <a:pt x="31709" y="428646"/>
                </a:lnTo>
                <a:close/>
              </a:path>
              <a:path w="76200" h="504825">
                <a:moveTo>
                  <a:pt x="44409" y="428603"/>
                </a:moveTo>
                <a:lnTo>
                  <a:pt x="31709" y="428646"/>
                </a:lnTo>
                <a:lnTo>
                  <a:pt x="31750" y="441325"/>
                </a:lnTo>
                <a:lnTo>
                  <a:pt x="44450" y="441325"/>
                </a:lnTo>
                <a:lnTo>
                  <a:pt x="44409" y="428603"/>
                </a:lnTo>
                <a:close/>
              </a:path>
              <a:path w="76200" h="504825">
                <a:moveTo>
                  <a:pt x="76200" y="428498"/>
                </a:moveTo>
                <a:lnTo>
                  <a:pt x="44409" y="428603"/>
                </a:lnTo>
                <a:lnTo>
                  <a:pt x="44450" y="441325"/>
                </a:lnTo>
                <a:lnTo>
                  <a:pt x="69839" y="441325"/>
                </a:lnTo>
                <a:lnTo>
                  <a:pt x="76200" y="428498"/>
                </a:lnTo>
                <a:close/>
              </a:path>
              <a:path w="76200" h="504825">
                <a:moveTo>
                  <a:pt x="43052" y="0"/>
                </a:moveTo>
                <a:lnTo>
                  <a:pt x="30352" y="0"/>
                </a:lnTo>
                <a:lnTo>
                  <a:pt x="31709" y="428646"/>
                </a:lnTo>
                <a:lnTo>
                  <a:pt x="44409" y="428603"/>
                </a:lnTo>
                <a:lnTo>
                  <a:pt x="43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sume-dpt-template-006.dpt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fr-F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fr-F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fr-F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fr-F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plate">
  <a:themeElements>
    <a:clrScheme name="Template 1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FFFFFF"/>
      </a:accent3>
      <a:accent4>
        <a:srgbClr val="000000"/>
      </a:accent4>
      <a:accent5>
        <a:srgbClr val="BACDD4"/>
      </a:accent5>
      <a:accent6>
        <a:srgbClr val="B99E08"/>
      </a:accent6>
      <a:hlink>
        <a:srgbClr val="00C8C3"/>
      </a:hlink>
      <a:folHlink>
        <a:srgbClr val="A116E0"/>
      </a:folHlink>
    </a:clrScheme>
    <a:fontScheme name="Template">
      <a:majorFont>
        <a:latin typeface="Franklin Gothic Mediu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FFFFFF"/>
        </a:accent3>
        <a:accent4>
          <a:srgbClr val="000000"/>
        </a:accent4>
        <a:accent5>
          <a:srgbClr val="BACDD4"/>
        </a:accent5>
        <a:accent6>
          <a:srgbClr val="B99E08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resume-dpt-template-006</Template>
  <TotalTime>248</TotalTime>
  <Words>1564</Words>
  <Application>Microsoft Office PowerPoint</Application>
  <PresentationFormat>On-screen Show (4:3)</PresentationFormat>
  <Paragraphs>442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SimSun</vt:lpstr>
      <vt:lpstr>Arial</vt:lpstr>
      <vt:lpstr>Calibri</vt:lpstr>
      <vt:lpstr>Consolas</vt:lpstr>
      <vt:lpstr>Franklin Gothic Medium</vt:lpstr>
      <vt:lpstr>Times New Roman</vt:lpstr>
      <vt:lpstr>resume-dpt-template-006.dpt</vt:lpstr>
      <vt:lpstr>默认设计模板</vt:lpstr>
      <vt:lpstr>Template</vt:lpstr>
      <vt:lpstr>Object-Relational Mapping</vt:lpstr>
      <vt:lpstr>Statements</vt:lpstr>
      <vt:lpstr>Statements</vt:lpstr>
      <vt:lpstr>Technology</vt:lpstr>
      <vt:lpstr>Approaches to ORM</vt:lpstr>
      <vt:lpstr>Approaches to ORM</vt:lpstr>
      <vt:lpstr>The preferred solution</vt:lpstr>
      <vt:lpstr>ORM and Architecture</vt:lpstr>
      <vt:lpstr>Example app: The EventManager</vt:lpstr>
      <vt:lpstr>Java objects (POJO)</vt:lpstr>
      <vt:lpstr>Example app: The EventManager</vt:lpstr>
      <vt:lpstr>Hibernate mapping files</vt:lpstr>
      <vt:lpstr>Property mapping</vt:lpstr>
      <vt:lpstr>Association mapping</vt:lpstr>
      <vt:lpstr>Hibernate mapping types</vt:lpstr>
      <vt:lpstr>Example app: The EventManager</vt:lpstr>
      <vt:lpstr>Hibernate configuration</vt:lpstr>
      <vt:lpstr>Example app: The EventManager</vt:lpstr>
      <vt:lpstr>The SessionFactory interface</vt:lpstr>
      <vt:lpstr>The Session interface</vt:lpstr>
      <vt:lpstr>Instance states</vt:lpstr>
      <vt:lpstr>The Session interface</vt:lpstr>
      <vt:lpstr>The Session interface</vt:lpstr>
      <vt:lpstr>The Criteria interface</vt:lpstr>
      <vt:lpstr>Transactions</vt:lpstr>
      <vt:lpstr>Caching</vt:lpstr>
      <vt:lpstr>Caching</vt:lpstr>
      <vt:lpstr>Caching</vt:lpstr>
      <vt:lpstr>Advantages of ORM</vt:lpstr>
      <vt:lpstr>Advantages of ORM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Lars Helge</dc:creator>
  <cp:lastModifiedBy>Nguyen Anh Minh</cp:lastModifiedBy>
  <cp:revision>76</cp:revision>
  <dcterms:created xsi:type="dcterms:W3CDTF">2016-08-23T22:34:02Z</dcterms:created>
  <dcterms:modified xsi:type="dcterms:W3CDTF">2016-08-24T06:59:48Z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2012-09-13T00:00:00Z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2016-08-23T00:00:00Z</vt:filetime>
  </property>
</Properties>
</file>