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7" r:id="rId4"/>
    <p:sldId id="270" r:id="rId5"/>
    <p:sldId id="269" r:id="rId6"/>
    <p:sldId id="274" r:id="rId7"/>
    <p:sldId id="271" r:id="rId8"/>
    <p:sldId id="284" r:id="rId9"/>
    <p:sldId id="259" r:id="rId10"/>
    <p:sldId id="258" r:id="rId11"/>
    <p:sldId id="260" r:id="rId12"/>
    <p:sldId id="262" r:id="rId13"/>
    <p:sldId id="263" r:id="rId14"/>
    <p:sldId id="272" r:id="rId15"/>
    <p:sldId id="273" r:id="rId16"/>
    <p:sldId id="277" r:id="rId17"/>
    <p:sldId id="278" r:id="rId18"/>
    <p:sldId id="279" r:id="rId19"/>
    <p:sldId id="265" r:id="rId20"/>
    <p:sldId id="289" r:id="rId21"/>
    <p:sldId id="266" r:id="rId22"/>
    <p:sldId id="290" r:id="rId23"/>
    <p:sldId id="280" r:id="rId24"/>
    <p:sldId id="281" r:id="rId25"/>
    <p:sldId id="283" r:id="rId26"/>
    <p:sldId id="282" r:id="rId27"/>
    <p:sldId id="285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6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1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07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5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8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4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6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1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2484-5050-4556-8233-09553B956620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D73483-4999-4064-95DC-0F6BF78CB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755" y="2713162"/>
            <a:ext cx="7766936" cy="980259"/>
          </a:xfrm>
        </p:spPr>
        <p:txBody>
          <a:bodyPr/>
          <a:lstStyle/>
          <a:p>
            <a:r>
              <a:rPr lang="en-US" dirty="0" smtClean="0"/>
              <a:t>Persistence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Object-Relational</a:t>
            </a:r>
            <a:r>
              <a:rPr lang="en-GB" dirty="0" smtClean="0"/>
              <a:t> </a:t>
            </a:r>
            <a:r>
              <a:rPr lang="en-GB" spc="-5" dirty="0" smtClean="0"/>
              <a:t>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460"/>
            <a:ext cx="8596668" cy="3880773"/>
          </a:xfrm>
        </p:spPr>
        <p:txBody>
          <a:bodyPr>
            <a:noAutofit/>
          </a:bodyPr>
          <a:lstStyle/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POJO needs something to become</a:t>
            </a:r>
            <a:r>
              <a:rPr lang="en-GB" sz="2400" spc="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Entity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2 Ways : Annotations or</a:t>
            </a:r>
            <a:r>
              <a:rPr lang="en-GB" sz="2400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XML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Two types of</a:t>
            </a:r>
            <a:r>
              <a:rPr lang="en-GB" sz="2400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Annotations</a:t>
            </a:r>
            <a:endParaRPr lang="en-GB" sz="24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Logical </a:t>
            </a:r>
            <a:r>
              <a:rPr lang="en-GB" sz="2400" dirty="0" smtClean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Describes object</a:t>
            </a:r>
            <a:r>
              <a:rPr lang="en-GB" sz="2400" spc="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lang="en-GB" sz="2400" dirty="0" smtClean="0">
              <a:latin typeface="Arial"/>
              <a:cs typeface="Arial"/>
            </a:endParaRPr>
          </a:p>
          <a:p>
            <a:pPr marL="1231265" marR="103505" lvl="2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287655" algn="l"/>
                <a:tab pos="12319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@Entity, @Basic, @Temporal</a:t>
            </a:r>
            <a:r>
              <a:rPr lang="en-GB" sz="2400" spc="2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lang="en-GB" sz="24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Physical </a:t>
            </a:r>
            <a:r>
              <a:rPr lang="en-GB" sz="2400" dirty="0" smtClean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Describes physical</a:t>
            </a:r>
            <a:r>
              <a:rPr lang="en-GB" sz="2400" spc="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schema</a:t>
            </a:r>
            <a:endParaRPr lang="en-GB" sz="2400" dirty="0" smtClean="0">
              <a:latin typeface="Arial"/>
              <a:cs typeface="Arial"/>
            </a:endParaRPr>
          </a:p>
          <a:p>
            <a:pPr marL="1231265" lvl="2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1231265" algn="l"/>
                <a:tab pos="12319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@Table, @Column</a:t>
            </a:r>
            <a:r>
              <a:rPr lang="en-GB" sz="2400" spc="-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Configuration by</a:t>
            </a:r>
            <a:r>
              <a:rPr lang="en-GB" sz="24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Exception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Optional</a:t>
            </a:r>
            <a:r>
              <a:rPr lang="en-GB" sz="2400" spc="-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(Almost)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Can be specified on Fields or Bean</a:t>
            </a:r>
            <a:r>
              <a:rPr lang="en-GB" sz="2400" spc="6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Properties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Field annotations : Getters/Setters</a:t>
            </a:r>
            <a:r>
              <a:rPr lang="en-GB" sz="2400" spc="6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ignored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Bare minimum : @Entity and @Id</a:t>
            </a:r>
            <a:r>
              <a:rPr lang="en-GB" sz="2400" spc="5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annotations</a:t>
            </a:r>
            <a:endParaRPr lang="en-GB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6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ID</a:t>
            </a:r>
            <a:r>
              <a:rPr lang="en-GB" spc="-60" dirty="0" smtClean="0"/>
              <a:t> </a:t>
            </a:r>
            <a:r>
              <a:rPr lang="en-GB" spc="-5" dirty="0" smtClean="0"/>
              <a:t>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lang="en-GB" sz="2800" spc="-8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Types</a:t>
            </a:r>
            <a:endParaRPr lang="en-GB" sz="28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AUTO</a:t>
            </a:r>
            <a:endParaRPr lang="en-GB" sz="2800" dirty="0" smtClean="0">
              <a:latin typeface="Arial"/>
              <a:cs typeface="Arial"/>
            </a:endParaRPr>
          </a:p>
          <a:p>
            <a:pPr marL="1231265" lvl="2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1231265" algn="l"/>
                <a:tab pos="12319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For prototyping</a:t>
            </a:r>
            <a:r>
              <a:rPr lang="en-GB" sz="2800" spc="-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endParaRPr lang="en-GB" sz="28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IDENTITY</a:t>
            </a:r>
            <a:endParaRPr lang="en-GB" sz="28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SEQUENCE</a:t>
            </a:r>
            <a:endParaRPr lang="en-GB" sz="28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TABLE</a:t>
            </a:r>
            <a:endParaRPr lang="en-GB" sz="2800" dirty="0" smtClean="0">
              <a:latin typeface="Arial"/>
              <a:cs typeface="Arial"/>
            </a:endParaRPr>
          </a:p>
          <a:p>
            <a:pPr marL="1231265" lvl="2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1231265" algn="l"/>
                <a:tab pos="12319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DB</a:t>
            </a:r>
            <a:r>
              <a:rPr lang="en-GB" sz="2800" spc="-6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agnostic</a:t>
            </a:r>
            <a:endParaRPr lang="en-GB" sz="28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IDENTITY and SEQUENCE need DB</a:t>
            </a:r>
            <a:r>
              <a:rPr lang="en-GB" sz="2800" spc="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support</a:t>
            </a:r>
            <a:endParaRPr lang="en-GB" sz="2800" dirty="0" smtClean="0">
              <a:latin typeface="Arial"/>
              <a:cs typeface="Arial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7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err="1" smtClean="0"/>
              <a:t>EntityManager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404"/>
            <a:ext cx="8596668" cy="3880773"/>
          </a:xfrm>
        </p:spPr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Central</a:t>
            </a:r>
            <a:r>
              <a:rPr lang="en-GB" sz="2800" spc="-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authority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Qualifies simple POJOs into</a:t>
            </a:r>
            <a:r>
              <a:rPr lang="en-GB" sz="2800" spc="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Entities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Almost entire API is built in this one</a:t>
            </a:r>
            <a:r>
              <a:rPr lang="en-GB" sz="2800" spc="7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interface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Provides API</a:t>
            </a:r>
            <a:r>
              <a:rPr lang="en-GB" sz="2800" spc="-5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endParaRPr lang="en-GB" sz="2800" dirty="0" smtClean="0">
              <a:latin typeface="Arial"/>
              <a:cs typeface="Arial"/>
            </a:endParaRPr>
          </a:p>
          <a:p>
            <a:pPr marL="943610" lvl="1" indent="-457200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lang="en-GB" sz="2800" spc="-8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CRUD</a:t>
            </a:r>
            <a:endParaRPr lang="en-GB" sz="2800" dirty="0" smtClean="0">
              <a:latin typeface="Arial"/>
              <a:cs typeface="Arial"/>
            </a:endParaRPr>
          </a:p>
          <a:p>
            <a:pPr marL="943610" lvl="1" indent="-4572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endParaRPr lang="en-GB" sz="2800" dirty="0" smtClean="0">
              <a:latin typeface="Arial"/>
              <a:cs typeface="Arial"/>
            </a:endParaRPr>
          </a:p>
          <a:p>
            <a:pPr marL="943610" lvl="1" indent="-4572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Synchronize with</a:t>
            </a:r>
            <a:r>
              <a:rPr lang="en-GB" sz="28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Database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Automatically </a:t>
            </a:r>
            <a:r>
              <a:rPr lang="en-GB" sz="2800" dirty="0" smtClean="0">
                <a:solidFill>
                  <a:srgbClr val="595959"/>
                </a:solidFill>
                <a:latin typeface="Arial"/>
                <a:cs typeface="Arial"/>
              </a:rPr>
              <a:t>sync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lang="en-GB" sz="2800" spc="-4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DB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1st Level</a:t>
            </a:r>
            <a:r>
              <a:rPr lang="en-GB" sz="2800" spc="-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Caching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Works with JTA in </a:t>
            </a:r>
            <a:r>
              <a:rPr lang="en-GB" sz="2800" dirty="0" smtClean="0">
                <a:solidFill>
                  <a:srgbClr val="595959"/>
                </a:solidFill>
                <a:latin typeface="Arial"/>
                <a:cs typeface="Arial"/>
              </a:rPr>
              <a:t>server</a:t>
            </a:r>
            <a:r>
              <a:rPr lang="en-GB" sz="2800" spc="-3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err="1" smtClean="0">
                <a:solidFill>
                  <a:srgbClr val="595959"/>
                </a:solidFill>
                <a:latin typeface="Arial"/>
                <a:cs typeface="Arial"/>
              </a:rPr>
              <a:t>env</a:t>
            </a:r>
            <a:endParaRPr lang="en-GB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6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602172" y="214489"/>
            <a:ext cx="10957650" cy="6479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8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API Operations and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1800" spc="-5" dirty="0" smtClean="0">
                <a:solidFill>
                  <a:srgbClr val="595959"/>
                </a:solidFill>
                <a:latin typeface="Arial"/>
                <a:cs typeface="Arial"/>
              </a:rPr>
              <a:t>List of </a:t>
            </a:r>
            <a:r>
              <a:rPr lang="en-GB" sz="1800" spc="-5" dirty="0" err="1" smtClean="0">
                <a:solidFill>
                  <a:srgbClr val="595959"/>
                </a:solidFill>
                <a:latin typeface="Arial"/>
                <a:cs typeface="Arial"/>
              </a:rPr>
              <a:t>EntityManager</a:t>
            </a:r>
            <a:r>
              <a:rPr lang="en-GB" sz="1800" spc="-5" dirty="0" smtClean="0">
                <a:solidFill>
                  <a:srgbClr val="595959"/>
                </a:solidFill>
                <a:latin typeface="Arial"/>
                <a:cs typeface="Arial"/>
              </a:rPr>
              <a:t> API operations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Persist() 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Insert the state of an entity into DB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Remove():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Delete the entity state from the DB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err="1" smtClean="0">
                <a:solidFill>
                  <a:srgbClr val="595959"/>
                </a:solidFill>
                <a:latin typeface="Arial"/>
                <a:cs typeface="Arial"/>
              </a:rPr>
              <a:t>Referesh</a:t>
            </a: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Reload the entity state from the DB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Merge():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Synchronize the state of detached entity with the PC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Find():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Execute a simple PK query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err="1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lang="en-US" sz="1800" b="1" spc="-5" dirty="0" err="1" smtClean="0">
                <a:solidFill>
                  <a:srgbClr val="595959"/>
                </a:solidFill>
                <a:latin typeface="Arial"/>
                <a:cs typeface="Arial"/>
              </a:rPr>
              <a:t>reateQuery</a:t>
            </a: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Create query instance using dynamic JP QL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err="1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lang="en-US" sz="1800" b="1" spc="-5" dirty="0" err="1" smtClean="0">
                <a:solidFill>
                  <a:srgbClr val="595959"/>
                </a:solidFill>
                <a:latin typeface="Arial"/>
                <a:cs typeface="Arial"/>
              </a:rPr>
              <a:t>reateNamedQuery</a:t>
            </a: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Create instance for a predefined query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ontains():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determine if entity is managed by PC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1800" b="1" spc="-5" dirty="0" smtClean="0">
                <a:solidFill>
                  <a:srgbClr val="595959"/>
                </a:solidFill>
                <a:latin typeface="Arial"/>
                <a:cs typeface="Arial"/>
              </a:rPr>
              <a:t>Flush(): </a:t>
            </a:r>
            <a:r>
              <a:rPr lang="en-US" sz="1800" spc="-5" dirty="0" smtClean="0">
                <a:solidFill>
                  <a:srgbClr val="595959"/>
                </a:solidFill>
                <a:latin typeface="Arial"/>
                <a:cs typeface="Arial"/>
              </a:rPr>
              <a:t>force synchronization of PC to DB</a:t>
            </a:r>
          </a:p>
        </p:txBody>
      </p:sp>
    </p:spTree>
    <p:extLst>
      <p:ext uri="{BB962C8B-B14F-4D97-AF65-F5344CB8AC3E}">
        <p14:creationId xmlns:p14="http://schemas.microsoft.com/office/powerpoint/2010/main" val="9249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770" y="2947610"/>
            <a:ext cx="8596668" cy="1320800"/>
          </a:xfrm>
        </p:spPr>
        <p:txBody>
          <a:bodyPr/>
          <a:lstStyle/>
          <a:p>
            <a:pPr algn="ctr"/>
            <a:r>
              <a:rPr lang="en-GB" spc="-5" dirty="0" smtClean="0"/>
              <a:t>Object Relational Mapping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5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403"/>
            <a:ext cx="8596668" cy="3880773"/>
          </a:xfrm>
        </p:spPr>
        <p:txBody>
          <a:bodyPr>
            <a:noAutofit/>
          </a:bodyPr>
          <a:lstStyle/>
          <a:p>
            <a:r>
              <a:rPr lang="en-US" sz="4000" dirty="0" smtClean="0"/>
              <a:t>One to One</a:t>
            </a:r>
          </a:p>
          <a:p>
            <a:r>
              <a:rPr lang="en-US" sz="4000" dirty="0" smtClean="0"/>
              <a:t>One to Many</a:t>
            </a:r>
          </a:p>
          <a:p>
            <a:r>
              <a:rPr lang="en-US" sz="4000" dirty="0" smtClean="0"/>
              <a:t>Many to One</a:t>
            </a:r>
          </a:p>
          <a:p>
            <a:r>
              <a:rPr lang="en-US" sz="4000" dirty="0" smtClean="0"/>
              <a:t>Many to Many</a:t>
            </a:r>
          </a:p>
          <a:p>
            <a:r>
              <a:rPr lang="en-US" sz="4000" dirty="0" smtClean="0"/>
              <a:t>Use annotations on getter of class variable , include parameters</a:t>
            </a:r>
          </a:p>
        </p:txBody>
      </p:sp>
    </p:spTree>
    <p:extLst>
      <p:ext uri="{BB962C8B-B14F-4D97-AF65-F5344CB8AC3E}">
        <p14:creationId xmlns:p14="http://schemas.microsoft.com/office/powerpoint/2010/main" val="22097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/>
              <a:t>One To</a:t>
            </a:r>
            <a:r>
              <a:rPr lang="en-GB" spc="-75" dirty="0"/>
              <a:t> </a:t>
            </a:r>
            <a:r>
              <a:rPr lang="en-GB" spc="-5" dirty="0"/>
              <a:t>One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7333" y="1732550"/>
            <a:ext cx="7911495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Almost similar to Many To</a:t>
            </a:r>
            <a:r>
              <a:rPr lang="en-GB" sz="2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endParaRPr lang="en-GB" sz="28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OneToOne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 and</a:t>
            </a:r>
            <a:r>
              <a:rPr lang="en-GB" sz="2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JoinColumn</a:t>
            </a:r>
            <a:endParaRPr lang="en-GB" sz="28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Table with foreign </a:t>
            </a:r>
            <a:r>
              <a:rPr lang="en-GB" sz="2800" dirty="0">
                <a:solidFill>
                  <a:srgbClr val="595959"/>
                </a:solidFill>
                <a:latin typeface="Arial"/>
                <a:cs typeface="Arial"/>
              </a:rPr>
              <a:t>key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is the owning</a:t>
            </a:r>
            <a:r>
              <a:rPr lang="en-GB" sz="28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side</a:t>
            </a:r>
            <a:endParaRPr lang="en-GB" sz="28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JoinColumn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 has to be on the side with foreign</a:t>
            </a:r>
            <a:r>
              <a:rPr lang="en-GB" sz="28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dirty="0">
                <a:solidFill>
                  <a:srgbClr val="595959"/>
                </a:solidFill>
                <a:latin typeface="Arial"/>
                <a:cs typeface="Arial"/>
              </a:rPr>
              <a:t>key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633079" y="4374978"/>
            <a:ext cx="2943377" cy="155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6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/>
              <a:t>One To One</a:t>
            </a:r>
            <a:r>
              <a:rPr lang="en-GB" spc="-20" dirty="0"/>
              <a:t> </a:t>
            </a:r>
            <a:r>
              <a:rPr lang="en-GB" spc="-5" dirty="0"/>
              <a:t>Bidirectional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7334" y="1732550"/>
            <a:ext cx="6096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Source Entity already has all the</a:t>
            </a:r>
            <a:r>
              <a:rPr lang="en-GB" sz="28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endParaRPr lang="en-GB" sz="28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It just needs which property on source entity has</a:t>
            </a:r>
            <a:r>
              <a:rPr lang="en-GB" sz="28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endParaRPr lang="en-GB" sz="28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OneToOne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mappedBy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4632936" y="4414593"/>
            <a:ext cx="3417050" cy="152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0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/>
              <a:t>Many To</a:t>
            </a:r>
            <a:r>
              <a:rPr lang="en-GB" spc="-70" dirty="0"/>
              <a:t> </a:t>
            </a:r>
            <a:r>
              <a:rPr lang="en-GB" spc="-5" dirty="0"/>
              <a:t>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76625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JoinColumn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 is</a:t>
            </a:r>
            <a:r>
              <a:rPr lang="en-GB" sz="2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optional</a:t>
            </a:r>
            <a:endParaRPr lang="en-GB"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Default join column :</a:t>
            </a:r>
            <a:r>
              <a:rPr lang="en-GB" sz="28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targetTable_targetIdColumn</a:t>
            </a:r>
            <a:endParaRPr lang="en-GB"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@Column won’t gel with these</a:t>
            </a:r>
            <a:r>
              <a:rPr lang="en-GB" sz="28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annotations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4980" y="3837214"/>
            <a:ext cx="3240561" cy="1730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4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JPA Overview</a:t>
            </a:r>
          </a:p>
          <a:p>
            <a:r>
              <a:rPr lang="en-US" sz="4000" dirty="0" smtClean="0"/>
              <a:t>Entities</a:t>
            </a:r>
          </a:p>
          <a:p>
            <a:r>
              <a:rPr lang="en-US" sz="4000" dirty="0" smtClean="0"/>
              <a:t>Object Relational Mapping</a:t>
            </a:r>
          </a:p>
          <a:p>
            <a:r>
              <a:rPr lang="en-US" sz="4000" dirty="0" smtClean="0"/>
              <a:t>Persistence </a:t>
            </a:r>
            <a:r>
              <a:rPr lang="en-GB" sz="4000" dirty="0" smtClean="0"/>
              <a:t>API and Spring Data</a:t>
            </a:r>
          </a:p>
        </p:txBody>
      </p:sp>
    </p:spTree>
    <p:extLst>
      <p:ext uri="{BB962C8B-B14F-4D97-AF65-F5344CB8AC3E}">
        <p14:creationId xmlns:p14="http://schemas.microsoft.com/office/powerpoint/2010/main" val="31000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100"/>
            <a:ext cx="8596668" cy="3880773"/>
          </a:xfrm>
        </p:spPr>
        <p:txBody>
          <a:bodyPr/>
          <a:lstStyle/>
          <a:p>
            <a:r>
              <a:rPr lang="en-US" dirty="0" smtClean="0"/>
              <a:t>We didn’t know what we want</a:t>
            </a:r>
          </a:p>
          <a:p>
            <a:pPr lvl="1"/>
            <a:r>
              <a:rPr lang="en-US" dirty="0" smtClean="0"/>
              <a:t>Load only required data</a:t>
            </a:r>
          </a:p>
          <a:p>
            <a:pPr lvl="2"/>
            <a:r>
              <a:rPr lang="en-US" dirty="0" smtClean="0"/>
              <a:t>“Passively think about the work in future”</a:t>
            </a:r>
          </a:p>
          <a:p>
            <a:r>
              <a:rPr lang="en-US" dirty="0" smtClean="0"/>
              <a:t>We’d like to divide and conquer</a:t>
            </a:r>
          </a:p>
          <a:p>
            <a:pPr lvl="1"/>
            <a:r>
              <a:rPr lang="en-US" dirty="0" smtClean="0"/>
              <a:t>Load what we’d like</a:t>
            </a:r>
            <a:endParaRPr lang="en-GB" dirty="0"/>
          </a:p>
        </p:txBody>
      </p:sp>
      <p:pic>
        <p:nvPicPr>
          <p:cNvPr id="3074" name="Picture 2" descr="http://lh4.ggpht.com/_NNjxeW9ewEc/TLSPKCWLrmI/AAAAAAAAK1Y/ihterdcrFdg/tmp1DC13_thumb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56" y="3269587"/>
            <a:ext cx="5210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Relationships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7333" y="1592138"/>
            <a:ext cx="964232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Not specified, @</a:t>
            </a:r>
            <a:r>
              <a:rPr lang="en-GB" sz="2800" spc="-5" dirty="0" err="1" smtClean="0">
                <a:solidFill>
                  <a:srgbClr val="595959"/>
                </a:solidFill>
                <a:latin typeface="Arial"/>
                <a:cs typeface="Arial"/>
              </a:rPr>
              <a:t>ManyToOne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 and @</a:t>
            </a:r>
            <a:r>
              <a:rPr lang="en-GB" sz="2800" spc="-5" dirty="0" err="1" smtClean="0">
                <a:solidFill>
                  <a:srgbClr val="595959"/>
                </a:solidFill>
                <a:latin typeface="Arial"/>
                <a:cs typeface="Arial"/>
              </a:rPr>
              <a:t>OneToOne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 guaranteed to Eagerly</a:t>
            </a:r>
            <a:r>
              <a:rPr lang="en-GB" sz="2800" spc="15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load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Collection valued relationships by default is Lazily</a:t>
            </a:r>
            <a:r>
              <a:rPr lang="en-GB" sz="2800" spc="1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load</a:t>
            </a:r>
            <a:endParaRPr lang="en-GB" sz="28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Provider </a:t>
            </a:r>
            <a:r>
              <a:rPr lang="en-GB" sz="2800" dirty="0" smtClean="0">
                <a:solidFill>
                  <a:srgbClr val="595959"/>
                </a:solidFill>
                <a:latin typeface="Arial"/>
                <a:cs typeface="Arial"/>
              </a:rPr>
              <a:t>may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choose to do Eager</a:t>
            </a:r>
            <a:r>
              <a:rPr lang="en-GB" sz="2800" spc="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 smtClean="0">
                <a:solidFill>
                  <a:srgbClr val="595959"/>
                </a:solidFill>
                <a:latin typeface="Arial"/>
                <a:cs typeface="Arial"/>
              </a:rPr>
              <a:t>loading</a:t>
            </a:r>
            <a:endParaRPr lang="en-GB" sz="28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  <a:tab pos="317500" algn="l"/>
              </a:tabLst>
            </a:pP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what we’d like to work</a:t>
            </a:r>
          </a:p>
          <a:p>
            <a:pPr lvl="1"/>
            <a:r>
              <a:rPr lang="en-US" dirty="0" smtClean="0"/>
              <a:t>Know required data in execution phases</a:t>
            </a:r>
          </a:p>
          <a:p>
            <a:r>
              <a:rPr lang="en-US" dirty="0" smtClean="0"/>
              <a:t>We’d like a little </a:t>
            </a:r>
          </a:p>
          <a:p>
            <a:pPr lvl="1"/>
            <a:r>
              <a:rPr lang="en-US" dirty="0" smtClean="0"/>
              <a:t>A relative small entities, no need to device to many pieces</a:t>
            </a:r>
          </a:p>
          <a:p>
            <a:pPr lvl="1"/>
            <a:endParaRPr lang="en-GB" dirty="0"/>
          </a:p>
        </p:txBody>
      </p:sp>
      <p:pic>
        <p:nvPicPr>
          <p:cNvPr id="6146" name="Picture 2" descr="http://lh5.ggpht.com/_NNjxeW9ewEc/TLSQDVcvcgI/AAAAAAAAK4g/Jpvo3i8rFgk/tmp1DC38_thumb_thumb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775981"/>
            <a:ext cx="5901698" cy="290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/>
              <a:t>One To</a:t>
            </a:r>
            <a:r>
              <a:rPr lang="en-GB" spc="-70" dirty="0"/>
              <a:t> </a:t>
            </a:r>
            <a:r>
              <a:rPr lang="en-GB" spc="-5" dirty="0"/>
              <a:t>Many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7962" y="1598010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Nothing but Bidirectional</a:t>
            </a:r>
            <a:r>
              <a:rPr lang="en-GB" sz="24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ManyToOne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Always implies a 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ManyToOne</a:t>
            </a:r>
            <a:r>
              <a:rPr lang="en-GB" sz="24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presence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Always</a:t>
            </a:r>
            <a:r>
              <a:rPr lang="en-GB"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Bidirectional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Always on the target side i.e. Not the Source</a:t>
            </a:r>
            <a:r>
              <a:rPr lang="en-GB" sz="24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side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All configuration is in Source entity</a:t>
            </a:r>
            <a:r>
              <a:rPr lang="en-GB" sz="24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already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Just needs the Source entity property</a:t>
            </a:r>
            <a:r>
              <a:rPr lang="en-GB" sz="24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OneToMany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mappedBy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915274" y="4861056"/>
            <a:ext cx="4179740" cy="174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3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/>
              <a:t>Many To</a:t>
            </a:r>
            <a:r>
              <a:rPr lang="en-GB" spc="-60" dirty="0"/>
              <a:t> </a:t>
            </a:r>
            <a:r>
              <a:rPr lang="en-GB" spc="-5" dirty="0"/>
              <a:t>Many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7962" y="1598010"/>
            <a:ext cx="6096000" cy="32393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JoinColumn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 is not</a:t>
            </a:r>
            <a:r>
              <a:rPr lang="en-GB" sz="24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sufficient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Can be achieved only by a join</a:t>
            </a:r>
            <a:r>
              <a:rPr lang="en-GB" sz="24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table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Difficult to </a:t>
            </a:r>
            <a:r>
              <a:rPr lang="en-GB" sz="2400" dirty="0">
                <a:solidFill>
                  <a:srgbClr val="595959"/>
                </a:solidFill>
                <a:latin typeface="Arial"/>
                <a:cs typeface="Arial"/>
              </a:rPr>
              <a:t>say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who is the owner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Either can be the</a:t>
            </a:r>
            <a:r>
              <a:rPr lang="en-GB"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owner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The target side will have</a:t>
            </a:r>
            <a:r>
              <a:rPr lang="en-GB" sz="2400" spc="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ManyToMany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mappedBy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lang="en-GB"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Absence of 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mappedBy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 will make them</a:t>
            </a:r>
            <a:r>
              <a:rPr lang="en-GB" sz="24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unidirectional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476622" y="4533107"/>
            <a:ext cx="5504093" cy="2220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9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/>
              <a:t>Many To Many Bidirectional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7962" y="1598010"/>
            <a:ext cx="6096000" cy="14234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 err="1">
                <a:solidFill>
                  <a:srgbClr val="595959"/>
                </a:solidFill>
                <a:latin typeface="Arial"/>
                <a:cs typeface="Arial"/>
              </a:rPr>
              <a:t>mappedBy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 on the target side</a:t>
            </a:r>
            <a:endParaRPr lang="en-GB" sz="28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865" algn="l"/>
                <a:tab pos="317500" algn="l"/>
              </a:tabLst>
            </a:pP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All it needs is the property configured in Source</a:t>
            </a:r>
            <a:r>
              <a:rPr lang="en-GB" sz="280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800" spc="-5" dirty="0">
                <a:solidFill>
                  <a:srgbClr val="595959"/>
                </a:solidFill>
                <a:latin typeface="Arial"/>
                <a:cs typeface="Arial"/>
              </a:rPr>
              <a:t>Entity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3855962" y="3612690"/>
            <a:ext cx="4082818" cy="16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7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Queries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7962" y="1598010"/>
            <a:ext cx="6096000" cy="49090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lang="en-GB" sz="24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UD </a:t>
            </a:r>
            <a:r>
              <a:rPr lang="en-GB" sz="24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Retrieval</a:t>
            </a:r>
            <a:r>
              <a:rPr lang="en-GB"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Rules</a:t>
            </a:r>
            <a:endParaRPr lang="en-GB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As expected, constructed using</a:t>
            </a:r>
            <a:r>
              <a:rPr lang="en-GB" sz="24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err="1">
                <a:solidFill>
                  <a:srgbClr val="595959"/>
                </a:solidFill>
                <a:latin typeface="Arial"/>
                <a:cs typeface="Arial"/>
              </a:rPr>
              <a:t>EntityManager</a:t>
            </a:r>
            <a:endParaRPr lang="en-GB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API</a:t>
            </a:r>
            <a:endParaRPr lang="en-GB" sz="2400" dirty="0">
              <a:latin typeface="Arial"/>
              <a:cs typeface="Arial"/>
            </a:endParaRPr>
          </a:p>
          <a:p>
            <a:pPr marL="829310" lvl="1" indent="-342900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endParaRPr lang="en-GB" sz="2400" dirty="0" smtClean="0">
              <a:latin typeface="Arial"/>
              <a:cs typeface="Arial"/>
            </a:endParaRPr>
          </a:p>
          <a:p>
            <a:pPr marL="829310" lvl="1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TypedQuery</a:t>
            </a:r>
            <a:endParaRPr lang="en-GB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Type</a:t>
            </a:r>
            <a:endParaRPr lang="en-GB" sz="2400" dirty="0">
              <a:latin typeface="Arial"/>
              <a:cs typeface="Arial"/>
            </a:endParaRPr>
          </a:p>
          <a:p>
            <a:pPr marL="829310" lvl="1" indent="-342900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Static </a:t>
            </a:r>
            <a:r>
              <a:rPr lang="en-GB" sz="2400" dirty="0" smtClean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Annotation or</a:t>
            </a:r>
            <a:r>
              <a:rPr lang="en-GB" sz="2400" spc="-2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XML</a:t>
            </a:r>
            <a:endParaRPr lang="en-GB" sz="2400" dirty="0" smtClean="0">
              <a:latin typeface="Arial"/>
              <a:cs typeface="Arial"/>
            </a:endParaRPr>
          </a:p>
          <a:p>
            <a:pPr marL="829310" lvl="1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Dynamic</a:t>
            </a:r>
            <a:endParaRPr lang="en-GB" sz="2400" dirty="0" smtClean="0">
              <a:latin typeface="Arial"/>
              <a:cs typeface="Arial"/>
            </a:endParaRPr>
          </a:p>
          <a:p>
            <a:pPr marL="1286510" lvl="2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1231265" algn="l"/>
                <a:tab pos="12319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JPQL</a:t>
            </a:r>
            <a:endParaRPr lang="en-GB" sz="2400" dirty="0" smtClean="0">
              <a:latin typeface="Arial"/>
              <a:cs typeface="Arial"/>
            </a:endParaRPr>
          </a:p>
          <a:p>
            <a:pPr marL="1286510" lvl="2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1231265" algn="l"/>
                <a:tab pos="12319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Criteria</a:t>
            </a:r>
            <a:endParaRPr lang="en-GB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Dynamic queries are</a:t>
            </a:r>
            <a:r>
              <a:rPr lang="en-GB" sz="24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595959"/>
                </a:solidFill>
                <a:latin typeface="Arial"/>
                <a:cs typeface="Arial"/>
              </a:rPr>
              <a:t>expensive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977" y="2797628"/>
            <a:ext cx="8596668" cy="1320800"/>
          </a:xfrm>
        </p:spPr>
        <p:txBody>
          <a:bodyPr/>
          <a:lstStyle/>
          <a:p>
            <a:r>
              <a:rPr lang="en-GB" spc="-5" dirty="0" smtClean="0"/>
              <a:t>JPA &amp; Spring Data</a:t>
            </a:r>
            <a:endParaRPr lang="en-GB" dirty="0"/>
          </a:p>
        </p:txBody>
      </p:sp>
      <p:sp>
        <p:nvSpPr>
          <p:cNvPr id="3" name="AutoShape 2" descr="https://sites.google.com/site/telosystutorial/_/rsrc/1468866608648/springmvc-jpa-springdatajpa/presentation/spring-mvc---spring-data-jpa/bundles_schema_springmvc-springdatajp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JPA &amp; Spring Data</a:t>
            </a:r>
            <a:endParaRPr lang="en-GB" dirty="0"/>
          </a:p>
        </p:txBody>
      </p:sp>
      <p:sp>
        <p:nvSpPr>
          <p:cNvPr id="3" name="AutoShape 2" descr="https://sites.google.com/site/telosystutorial/_/rsrc/1468866608648/springmvc-jpa-springdatajpa/presentation/spring-mvc---spring-data-jpa/bundles_schema_springmvc-springdatajp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09" y="1270000"/>
            <a:ext cx="57435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Summary</a:t>
            </a:r>
            <a:endParaRPr lang="en-GB" dirty="0"/>
          </a:p>
        </p:txBody>
      </p:sp>
      <p:sp>
        <p:nvSpPr>
          <p:cNvPr id="3" name="AutoShape 2" descr="https://sites.google.com/site/telosystutorial/_/rsrc/1468866608648/springmvc-jpa-springdatajpa/presentation/spring-mvc---spring-data-jpa/bundles_schema_springmvc-springdatajp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JPA Overview</a:t>
            </a:r>
          </a:p>
          <a:p>
            <a:r>
              <a:rPr lang="en-US" sz="4000" dirty="0" smtClean="0"/>
              <a:t>Entities</a:t>
            </a:r>
          </a:p>
          <a:p>
            <a:r>
              <a:rPr lang="en-US" sz="4000" dirty="0" smtClean="0"/>
              <a:t>Object Relational Mapping</a:t>
            </a:r>
          </a:p>
          <a:p>
            <a:r>
              <a:rPr lang="en-US" sz="4000" dirty="0" smtClean="0"/>
              <a:t>Persistence </a:t>
            </a:r>
            <a:r>
              <a:rPr lang="en-GB" sz="4000" dirty="0" smtClean="0"/>
              <a:t>API and Spring Data</a:t>
            </a:r>
          </a:p>
        </p:txBody>
      </p:sp>
    </p:spTree>
    <p:extLst>
      <p:ext uri="{BB962C8B-B14F-4D97-AF65-F5344CB8AC3E}">
        <p14:creationId xmlns:p14="http://schemas.microsoft.com/office/powerpoint/2010/main" val="3297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606" y="2813957"/>
            <a:ext cx="3355823" cy="1320800"/>
          </a:xfrm>
        </p:spPr>
        <p:txBody>
          <a:bodyPr/>
          <a:lstStyle/>
          <a:p>
            <a:r>
              <a:rPr lang="en-US" dirty="0" smtClean="0"/>
              <a:t>JPA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1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API</a:t>
            </a:r>
            <a:endParaRPr lang="en-GB" dirty="0"/>
          </a:p>
        </p:txBody>
      </p:sp>
      <p:pic>
        <p:nvPicPr>
          <p:cNvPr id="7170" name="Picture 2" descr="https://aishwaryavaishno.files.wordpress.com/2013/06/j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41" y="1489528"/>
            <a:ext cx="8472261" cy="41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6" y="195943"/>
            <a:ext cx="8722616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0" y="567870"/>
            <a:ext cx="8676830" cy="55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&amp; ORM Hibernate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7" y="2410378"/>
            <a:ext cx="8336037" cy="3485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607234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JPA is Persistence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ORM Hibernate is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9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92" y="2977243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Entities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3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/>
              <a:t>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3775"/>
            <a:ext cx="8596668" cy="3880773"/>
          </a:xfrm>
        </p:spPr>
        <p:txBody>
          <a:bodyPr>
            <a:noAutofit/>
          </a:bodyPr>
          <a:lstStyle/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Entity represents a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table in a relational database, and each entity instance corresponds to a row in table.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Primary artifact of an entity is the entity class</a:t>
            </a:r>
            <a:endParaRPr lang="en-GB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The class must not be declared final</a:t>
            </a: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The class must implement the Serializable interface</a:t>
            </a:r>
            <a:endParaRPr lang="en-GB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Entity must have an</a:t>
            </a:r>
            <a:r>
              <a:rPr lang="en-GB" sz="24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identity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Annotate the field with</a:t>
            </a:r>
            <a:r>
              <a:rPr lang="en-GB" sz="2400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@Entity</a:t>
            </a:r>
            <a:endParaRPr lang="en-GB" sz="2400" dirty="0" smtClean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Composite primary</a:t>
            </a:r>
            <a:r>
              <a:rPr lang="en-GB" sz="2400" spc="-3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2400" dirty="0" smtClean="0">
                <a:solidFill>
                  <a:srgbClr val="595959"/>
                </a:solidFill>
                <a:latin typeface="Arial"/>
                <a:cs typeface="Arial"/>
              </a:rPr>
              <a:t>key</a:t>
            </a:r>
            <a:endParaRPr lang="en-GB" sz="24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IdClass</a:t>
            </a:r>
            <a:endParaRPr lang="en-GB" sz="24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EmbeddedId</a:t>
            </a:r>
            <a:endParaRPr lang="en-GB" sz="2400" dirty="0" smtClean="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774065" algn="l"/>
                <a:tab pos="774700" algn="l"/>
              </a:tabLst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@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MapsId</a:t>
            </a:r>
            <a:endParaRPr lang="en-GB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9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237</TotalTime>
  <Words>661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Trebuchet MS</vt:lpstr>
      <vt:lpstr>Wingdings</vt:lpstr>
      <vt:lpstr>Wingdings 3</vt:lpstr>
      <vt:lpstr>Facet</vt:lpstr>
      <vt:lpstr>Persistence API</vt:lpstr>
      <vt:lpstr>Agenda</vt:lpstr>
      <vt:lpstr>JPA Overview</vt:lpstr>
      <vt:lpstr>Persistence API</vt:lpstr>
      <vt:lpstr>PowerPoint Presentation</vt:lpstr>
      <vt:lpstr>PowerPoint Presentation</vt:lpstr>
      <vt:lpstr>JPA &amp; ORM Hibernate</vt:lpstr>
      <vt:lpstr>Entities</vt:lpstr>
      <vt:lpstr>Entities</vt:lpstr>
      <vt:lpstr>Object-Relational Mapping</vt:lpstr>
      <vt:lpstr>ID Generation</vt:lpstr>
      <vt:lpstr>EntityManager</vt:lpstr>
      <vt:lpstr>PowerPoint Presentation</vt:lpstr>
      <vt:lpstr>API Operations and Entities</vt:lpstr>
      <vt:lpstr>Object Relational Mapping</vt:lpstr>
      <vt:lpstr>Types</vt:lpstr>
      <vt:lpstr>One To One</vt:lpstr>
      <vt:lpstr>One To One Bidirectional</vt:lpstr>
      <vt:lpstr>Many To One</vt:lpstr>
      <vt:lpstr>Lazy load</vt:lpstr>
      <vt:lpstr>Lazy Relationships</vt:lpstr>
      <vt:lpstr>Eager load</vt:lpstr>
      <vt:lpstr>One To Many</vt:lpstr>
      <vt:lpstr>Many To Many</vt:lpstr>
      <vt:lpstr>Many To Many Bidirectional</vt:lpstr>
      <vt:lpstr>Queries</vt:lpstr>
      <vt:lpstr>JPA &amp; Spring Data</vt:lpstr>
      <vt:lpstr>JPA &amp; Spring Data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Nguyen Anh Minh</dc:creator>
  <cp:lastModifiedBy>Nguyen Anh Minh</cp:lastModifiedBy>
  <cp:revision>103</cp:revision>
  <dcterms:created xsi:type="dcterms:W3CDTF">2016-08-23T03:08:21Z</dcterms:created>
  <dcterms:modified xsi:type="dcterms:W3CDTF">2016-08-23T07:06:18Z</dcterms:modified>
</cp:coreProperties>
</file>