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2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9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4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5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9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33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337" y="2678309"/>
            <a:ext cx="6297436" cy="1173163"/>
          </a:xfrm>
        </p:spPr>
        <p:txBody>
          <a:bodyPr/>
          <a:lstStyle/>
          <a:p>
            <a:r>
              <a:rPr lang="en-US" b="1" dirty="0" smtClean="0"/>
              <a:t>Spring Core 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083698" y="375695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73" y="2029353"/>
            <a:ext cx="8894518" cy="3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2450"/>
            <a:ext cx="10515600" cy="691797"/>
          </a:xfrm>
        </p:spPr>
        <p:txBody>
          <a:bodyPr/>
          <a:lstStyle/>
          <a:p>
            <a:r>
              <a:rPr lang="en-US" dirty="0" smtClean="0"/>
              <a:t>Convention coordinates when accessing the spring container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759338"/>
            <a:ext cx="7905395" cy="33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93397"/>
          </a:xfrm>
        </p:spPr>
        <p:txBody>
          <a:bodyPr/>
          <a:lstStyle/>
          <a:p>
            <a:r>
              <a:rPr lang="en-US" dirty="0" smtClean="0"/>
              <a:t>Convention coordinates naming within a bean definition document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15" y="2753959"/>
            <a:ext cx="7431969" cy="34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748242"/>
          </a:xfrm>
        </p:spPr>
        <p:txBody>
          <a:bodyPr/>
          <a:lstStyle/>
          <a:p>
            <a:r>
              <a:rPr lang="en-US" dirty="0" smtClean="0"/>
              <a:t>Convention coordinates naming across separate bean definition files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98" y="2120723"/>
            <a:ext cx="7113763" cy="4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414286"/>
          </a:xfrm>
        </p:spPr>
        <p:txBody>
          <a:bodyPr/>
          <a:lstStyle/>
          <a:p>
            <a:r>
              <a:rPr lang="en-US" dirty="0" smtClean="0"/>
              <a:t>Coordinating across contexts 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68" y="2866424"/>
            <a:ext cx="7510902" cy="32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naming convention</a:t>
            </a:r>
          </a:p>
          <a:p>
            <a:pPr lvl="1"/>
            <a:r>
              <a:rPr lang="en-US" dirty="0" smtClean="0"/>
              <a:t>Unqualified class name </a:t>
            </a:r>
          </a:p>
          <a:p>
            <a:pPr lvl="1"/>
            <a:r>
              <a:rPr lang="en-US" dirty="0" smtClean="0"/>
              <a:t>Name starting with a lower-case letter</a:t>
            </a:r>
          </a:p>
          <a:p>
            <a:pPr lvl="1"/>
            <a:r>
              <a:rPr lang="en-US" dirty="0" smtClean="0"/>
              <a:t>Name is based on the interface type</a:t>
            </a:r>
          </a:p>
          <a:p>
            <a:r>
              <a:rPr lang="en-US" dirty="0" smtClean="0"/>
              <a:t>Use the convention to predict names across contexts </a:t>
            </a:r>
          </a:p>
          <a:p>
            <a:r>
              <a:rPr lang="en-US" dirty="0" smtClean="0"/>
              <a:t>Use the xml bean id attribute for declaring the bean name</a:t>
            </a:r>
          </a:p>
          <a:p>
            <a:r>
              <a:rPr lang="en-US" dirty="0" smtClean="0"/>
              <a:t>Rely on the same conventions for referencing other beans</a:t>
            </a:r>
          </a:p>
        </p:txBody>
      </p:sp>
    </p:spTree>
    <p:extLst>
      <p:ext uri="{BB962C8B-B14F-4D97-AF65-F5344CB8AC3E}">
        <p14:creationId xmlns:p14="http://schemas.microsoft.com/office/powerpoint/2010/main" val="2762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Establish bean identifiers using the id attribute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Alias can be established using name attribute or alias element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Develop bean names consistently using a convention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 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4422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scopes control bean creation and storage </a:t>
            </a:r>
          </a:p>
          <a:p>
            <a:r>
              <a:rPr lang="en-US" dirty="0" smtClean="0"/>
              <a:t>The spring </a:t>
            </a:r>
            <a:r>
              <a:rPr lang="en-US" dirty="0" err="1" smtClean="0"/>
              <a:t>ioc</a:t>
            </a:r>
            <a:r>
              <a:rPr lang="en-US" dirty="0" smtClean="0"/>
              <a:t> container defines five bean scopes</a:t>
            </a:r>
          </a:p>
          <a:p>
            <a:pPr lvl="1"/>
            <a:r>
              <a:rPr lang="en-US" dirty="0" smtClean="0"/>
              <a:t>Singleton (default)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Request*</a:t>
            </a:r>
          </a:p>
          <a:p>
            <a:pPr lvl="1"/>
            <a:r>
              <a:rPr lang="en-US" dirty="0" smtClean="0"/>
              <a:t>Session*</a:t>
            </a:r>
          </a:p>
          <a:p>
            <a:pPr lvl="1"/>
            <a:r>
              <a:rPr lang="en-US" dirty="0" err="1" smtClean="0"/>
              <a:t>globalSesion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Only available in web application </a:t>
            </a:r>
            <a:r>
              <a:rPr lang="en-US" dirty="0" err="1" smtClean="0"/>
              <a:t>enviroments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Bean scope configuration is exposed through the xml bean attribute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859264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bean scope</a:t>
            </a:r>
          </a:p>
          <a:p>
            <a:pPr lvl="1"/>
            <a:r>
              <a:rPr lang="en-US" dirty="0" smtClean="0"/>
              <a:t>Explicitly specifying singleton is allowed but redundant</a:t>
            </a:r>
          </a:p>
          <a:p>
            <a:r>
              <a:rPr lang="en-US" dirty="0" smtClean="0"/>
              <a:t>Caches and distributes the same bean instance 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smtClean="0"/>
              <a:t>Bean factory bean access requests</a:t>
            </a:r>
          </a:p>
          <a:p>
            <a:r>
              <a:rPr lang="en-US" dirty="0" smtClean="0"/>
              <a:t>Replaces singleton implementations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07" y="3429527"/>
            <a:ext cx="7043360" cy="25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naming</a:t>
            </a:r>
          </a:p>
          <a:p>
            <a:r>
              <a:rPr lang="en-US" dirty="0" smtClean="0"/>
              <a:t>Bean scoping</a:t>
            </a:r>
          </a:p>
          <a:p>
            <a:r>
              <a:rPr lang="en-US" dirty="0" smtClean="0"/>
              <a:t>Dependency injection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22" y="1817513"/>
            <a:ext cx="7223798" cy="44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515600" cy="1899708"/>
          </a:xfrm>
        </p:spPr>
        <p:txBody>
          <a:bodyPr/>
          <a:lstStyle/>
          <a:p>
            <a:r>
              <a:rPr lang="en-US" dirty="0" smtClean="0"/>
              <a:t>Prototype scope caches and distributes a new bean instance for various types of bean requests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74" y="3080722"/>
            <a:ext cx="8582452" cy="28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6" y="1845380"/>
            <a:ext cx="7267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Externally-stored bean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48242"/>
          </a:xfrm>
        </p:spPr>
        <p:txBody>
          <a:bodyPr/>
          <a:lstStyle/>
          <a:p>
            <a:r>
              <a:rPr lang="en-US" dirty="0" smtClean="0"/>
              <a:t>Java servlet scope support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07" y="2708804"/>
            <a:ext cx="7791385" cy="25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established using name attribute or alias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</a:t>
            </a:r>
            <a:r>
              <a:rPr lang="en-US" dirty="0" err="1" smtClean="0"/>
              <a:t>contex</a:t>
            </a:r>
            <a:r>
              <a:rPr lang="en-US" dirty="0" smtClean="0"/>
              <a:t>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89" y="2611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 (DI)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99" y="1819101"/>
            <a:ext cx="7517168" cy="4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75" y="1841679"/>
            <a:ext cx="7581239" cy="4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5809"/>
            <a:ext cx="10143300" cy="36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Match on qualified setter methods by name 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JavaBEan</a:t>
            </a:r>
            <a:r>
              <a:rPr lang="en-US" dirty="0" smtClean="0"/>
              <a:t> conventions </a:t>
            </a:r>
          </a:p>
          <a:p>
            <a:pPr lvl="1"/>
            <a:r>
              <a:rPr lang="en-US" dirty="0" smtClean="0"/>
              <a:t>The property setter has no relationship to a class field </a:t>
            </a:r>
          </a:p>
          <a:p>
            <a:pPr lvl="1"/>
            <a:r>
              <a:rPr lang="en-US" dirty="0" smtClean="0"/>
              <a:t>Must conform to the capitalized property name prefixed with </a:t>
            </a:r>
            <a:r>
              <a:rPr lang="en-GB" dirty="0" smtClean="0"/>
              <a:t>set</a:t>
            </a:r>
          </a:p>
          <a:p>
            <a:pPr lvl="2"/>
            <a:r>
              <a:rPr lang="en-US" dirty="0" smtClean="0"/>
              <a:t>E.g. property foo as the setter method </a:t>
            </a:r>
            <a:r>
              <a:rPr lang="en-US" b="1" dirty="0" err="1" smtClean="0"/>
              <a:t>setFoo</a:t>
            </a:r>
            <a:r>
              <a:rPr lang="en-US" b="1" dirty="0" smtClean="0"/>
              <a:t>,</a:t>
            </a:r>
          </a:p>
          <a:p>
            <a:pPr lvl="1"/>
            <a:r>
              <a:rPr lang="en-US" dirty="0" smtClean="0"/>
              <a:t>Must be </a:t>
            </a:r>
            <a:r>
              <a:rPr lang="en-US" b="1" dirty="0" smtClean="0"/>
              <a:t>public</a:t>
            </a:r>
          </a:p>
          <a:p>
            <a:pPr lvl="2"/>
            <a:r>
              <a:rPr lang="en-US" dirty="0" smtClean="0"/>
              <a:t>Configuration fails with private, protected , or package –private modifiers</a:t>
            </a:r>
          </a:p>
          <a:p>
            <a:pPr lvl="1"/>
            <a:r>
              <a:rPr lang="en-US" dirty="0" smtClean="0"/>
              <a:t>Must specify the return type </a:t>
            </a:r>
            <a:r>
              <a:rPr lang="en-US" b="1" dirty="0" smtClean="0"/>
              <a:t>void</a:t>
            </a:r>
          </a:p>
          <a:p>
            <a:pPr lvl="2"/>
            <a:r>
              <a:rPr lang="en-US" dirty="0" err="1" smtClean="0"/>
              <a:t>Imcompatible</a:t>
            </a:r>
            <a:r>
              <a:rPr lang="en-US" dirty="0" smtClean="0"/>
              <a:t> with chaining setter methods</a:t>
            </a:r>
          </a:p>
          <a:p>
            <a:pPr lvl="1"/>
            <a:r>
              <a:rPr lang="en-US" dirty="0" smtClean="0"/>
              <a:t>Must accept exactly one parameter</a:t>
            </a:r>
          </a:p>
          <a:p>
            <a:pPr lvl="1"/>
            <a:r>
              <a:rPr lang="en-US" dirty="0" smtClean="0"/>
              <a:t>Must be enclosed by a class the has 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pPr lvl="2"/>
            <a:r>
              <a:rPr lang="en-US" dirty="0" smtClean="0"/>
              <a:t>No requirements on access modifier</a:t>
            </a:r>
            <a:endParaRPr lang="en-GB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99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bean definitions</a:t>
            </a:r>
          </a:p>
          <a:p>
            <a:r>
              <a:rPr lang="en-US" dirty="0" smtClean="0"/>
              <a:t>Access and use container-managed beans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the class to be mutable </a:t>
            </a:r>
          </a:p>
          <a:p>
            <a:r>
              <a:rPr lang="en-US" dirty="0" smtClean="0"/>
              <a:t>Includes the property name in the DI</a:t>
            </a:r>
            <a:r>
              <a:rPr lang="en-GB" dirty="0" smtClean="0"/>
              <a:t> declaration</a:t>
            </a:r>
          </a:p>
          <a:p>
            <a:r>
              <a:rPr lang="en-US" dirty="0" smtClean="0"/>
              <a:t>Supports inheritance</a:t>
            </a:r>
          </a:p>
        </p:txBody>
      </p:sp>
    </p:spTree>
    <p:extLst>
      <p:ext uri="{BB962C8B-B14F-4D97-AF65-F5344CB8AC3E}">
        <p14:creationId xmlns:p14="http://schemas.microsoft.com/office/powerpoint/2010/main" val="2072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is exposed by the xml element type property</a:t>
            </a:r>
          </a:p>
          <a:p>
            <a:pPr lvl="1"/>
            <a:r>
              <a:rPr lang="en-US" dirty="0" smtClean="0"/>
              <a:t>Child to the xml element </a:t>
            </a:r>
            <a:r>
              <a:rPr lang="en-US" b="1" dirty="0" smtClean="0"/>
              <a:t>bean</a:t>
            </a:r>
          </a:p>
          <a:p>
            <a:pPr lvl="1"/>
            <a:r>
              <a:rPr lang="en-US" dirty="0" smtClean="0"/>
              <a:t>Requires a value for the xml element attribute names</a:t>
            </a:r>
          </a:p>
          <a:p>
            <a:r>
              <a:rPr lang="en-US" dirty="0" smtClean="0"/>
              <a:t>Support shorthand configuration</a:t>
            </a:r>
          </a:p>
          <a:p>
            <a:pPr lvl="1"/>
            <a:r>
              <a:rPr lang="en-US" dirty="0" smtClean="0"/>
              <a:t>Value attribute for directly specifying a value</a:t>
            </a:r>
          </a:p>
          <a:p>
            <a:pPr lvl="1"/>
            <a:r>
              <a:rPr lang="en-US" dirty="0" smtClean="0"/>
              <a:t>Ref attribute for referring to beans defined elsewhere</a:t>
            </a:r>
          </a:p>
          <a:p>
            <a:r>
              <a:rPr lang="en-US" dirty="0" smtClean="0"/>
              <a:t>Support child references</a:t>
            </a:r>
          </a:p>
          <a:p>
            <a:pPr lvl="1"/>
            <a:r>
              <a:rPr lang="en-US" dirty="0" smtClean="0"/>
              <a:t>Collaborators , inner bean, collections , and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presence of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r>
              <a:rPr lang="en-US" dirty="0" smtClean="0"/>
              <a:t>Verify the method signature</a:t>
            </a:r>
          </a:p>
          <a:p>
            <a:pPr lvl="1"/>
            <a:r>
              <a:rPr lang="en-US" dirty="0" smtClean="0"/>
              <a:t>Public access modifier</a:t>
            </a:r>
          </a:p>
          <a:p>
            <a:pPr lvl="1"/>
            <a:r>
              <a:rPr lang="en-US" dirty="0" smtClean="0"/>
              <a:t>Void return type</a:t>
            </a:r>
          </a:p>
          <a:p>
            <a:pPr lvl="1"/>
            <a:r>
              <a:rPr lang="en-US" dirty="0" smtClean="0"/>
              <a:t>Bean oriented name</a:t>
            </a:r>
          </a:p>
          <a:p>
            <a:r>
              <a:rPr lang="en-US" dirty="0" smtClean="0"/>
              <a:t>Map the property into the bean definition</a:t>
            </a:r>
          </a:p>
          <a:p>
            <a:pPr lvl="1"/>
            <a:r>
              <a:rPr lang="en-US" dirty="0" smtClean="0"/>
              <a:t>Create the nested xml property elements</a:t>
            </a:r>
          </a:p>
          <a:p>
            <a:pPr lvl="1"/>
            <a:r>
              <a:rPr lang="en-US" dirty="0" smtClean="0"/>
              <a:t>Identify the property using the name attribute</a:t>
            </a:r>
          </a:p>
          <a:p>
            <a:pPr lvl="1"/>
            <a:r>
              <a:rPr lang="en-US" dirty="0" smtClean="0"/>
              <a:t>Identify the value to be passed into the setter method as a parameter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4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52" y="1817813"/>
            <a:ext cx="7631735" cy="4463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231" y="5911974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Public prototype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01" y="1952978"/>
            <a:ext cx="8776744" cy="3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60" y="2047521"/>
            <a:ext cx="7859184" cy="38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95" y="1847835"/>
            <a:ext cx="7361628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70" y="1958269"/>
            <a:ext cx="9967451" cy="34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on constructor using parameter types</a:t>
            </a:r>
          </a:p>
          <a:p>
            <a:pPr lvl="1"/>
            <a:r>
              <a:rPr lang="en-US" dirty="0" smtClean="0"/>
              <a:t>Must share matching quantities</a:t>
            </a:r>
          </a:p>
          <a:p>
            <a:pPr lvl="1"/>
            <a:r>
              <a:rPr lang="en-US" dirty="0" smtClean="0"/>
              <a:t>Must share matching types</a:t>
            </a:r>
          </a:p>
          <a:p>
            <a:pPr lvl="1"/>
            <a:r>
              <a:rPr lang="en-US" dirty="0" smtClean="0"/>
              <a:t>Must match while preserving parameter ordering</a:t>
            </a:r>
          </a:p>
          <a:p>
            <a:r>
              <a:rPr lang="en-US" dirty="0" smtClean="0"/>
              <a:t>Constructor by type matching is ambiguous</a:t>
            </a:r>
          </a:p>
          <a:p>
            <a:pPr lvl="1"/>
            <a:r>
              <a:rPr lang="en-US" dirty="0" smtClean="0"/>
              <a:t>Multiple constructors may match the constructor –</a:t>
            </a:r>
            <a:r>
              <a:rPr lang="en-US" dirty="0" err="1" smtClean="0"/>
              <a:t>arg</a:t>
            </a:r>
            <a:r>
              <a:rPr lang="en-US" dirty="0" smtClean="0"/>
              <a:t> configuration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an immutable class design</a:t>
            </a:r>
          </a:p>
          <a:p>
            <a:r>
              <a:rPr lang="en-US" dirty="0" smtClean="0"/>
              <a:t>Does not support parameter naming</a:t>
            </a:r>
          </a:p>
          <a:p>
            <a:r>
              <a:rPr lang="en-US" dirty="0" smtClean="0"/>
              <a:t>Requires multiple constructor for each parameter </a:t>
            </a:r>
            <a:r>
              <a:rPr lang="en-US" dirty="0" err="1" smtClean="0"/>
              <a:t>parameter</a:t>
            </a:r>
            <a:r>
              <a:rPr lang="en-US" dirty="0" smtClean="0"/>
              <a:t> </a:t>
            </a:r>
            <a:r>
              <a:rPr lang="en-US" dirty="0" err="1"/>
              <a:t>parameter</a:t>
            </a:r>
            <a:r>
              <a:rPr lang="en-US" dirty="0" smtClean="0"/>
              <a:t> combination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3632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a Bean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bean 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is exposed by the xml element type constructor –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Child the xml element bean</a:t>
            </a:r>
          </a:p>
          <a:p>
            <a:pPr lvl="1"/>
            <a:r>
              <a:rPr lang="en-US" dirty="0" smtClean="0"/>
              <a:t>Support shorthand configuration</a:t>
            </a:r>
          </a:p>
          <a:p>
            <a:pPr lvl="2"/>
            <a:r>
              <a:rPr lang="en-US" dirty="0" smtClean="0"/>
              <a:t>Value attribute for directly injecting a value</a:t>
            </a:r>
          </a:p>
          <a:p>
            <a:pPr lvl="2"/>
            <a:r>
              <a:rPr lang="en-US" dirty="0" smtClean="0"/>
              <a:t>Ref for referring to beans defined before</a:t>
            </a:r>
          </a:p>
          <a:p>
            <a:r>
              <a:rPr lang="en-US" dirty="0" smtClean="0"/>
              <a:t>Supports child references</a:t>
            </a:r>
          </a:p>
          <a:p>
            <a:pPr lvl="1"/>
            <a:r>
              <a:rPr lang="en-US" dirty="0" smtClean="0"/>
              <a:t>Collaborators, inner beans, collections, and values</a:t>
            </a:r>
          </a:p>
          <a:p>
            <a:r>
              <a:rPr lang="en-US" dirty="0" smtClean="0"/>
              <a:t>Offer fine-tuned constructor matching options 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7847"/>
            <a:ext cx="10296474" cy="35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940153"/>
          </a:xfrm>
        </p:spPr>
        <p:txBody>
          <a:bodyPr/>
          <a:lstStyle/>
          <a:p>
            <a:r>
              <a:rPr lang="en-US" dirty="0" smtClean="0"/>
              <a:t>Implied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1" y="2199168"/>
            <a:ext cx="8387997" cy="4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657931"/>
          </a:xfrm>
        </p:spPr>
        <p:txBody>
          <a:bodyPr/>
          <a:lstStyle/>
          <a:p>
            <a:r>
              <a:rPr lang="en-US" dirty="0" smtClean="0"/>
              <a:t>Explicit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90" y="2154590"/>
            <a:ext cx="8269641" cy="39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770819"/>
          </a:xfrm>
        </p:spPr>
        <p:txBody>
          <a:bodyPr/>
          <a:lstStyle/>
          <a:p>
            <a:r>
              <a:rPr lang="en-US" dirty="0" smtClean="0"/>
              <a:t>Implied matches are ambiguous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08" y="2211033"/>
            <a:ext cx="7105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838553"/>
          </a:xfrm>
        </p:spPr>
        <p:txBody>
          <a:bodyPr/>
          <a:lstStyle/>
          <a:p>
            <a:r>
              <a:rPr lang="en-US" dirty="0" smtClean="0"/>
              <a:t>Argument can be automatically reordered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16" y="2244900"/>
            <a:ext cx="7048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1758"/>
            <a:ext cx="10515600" cy="680508"/>
          </a:xfrm>
        </p:spPr>
        <p:txBody>
          <a:bodyPr/>
          <a:lstStyle/>
          <a:p>
            <a:r>
              <a:rPr lang="en-US" dirty="0" smtClean="0"/>
              <a:t>Implied matches are unreliable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17" y="2132012"/>
            <a:ext cx="7705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233664"/>
          </a:xfrm>
        </p:spPr>
        <p:txBody>
          <a:bodyPr/>
          <a:lstStyle/>
          <a:p>
            <a:r>
              <a:rPr lang="en-US" dirty="0" smtClean="0"/>
              <a:t>Implied matches can be corrected by specifying the index and or/ type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5" y="2804583"/>
            <a:ext cx="8849006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specifying </a:t>
            </a:r>
            <a:r>
              <a:rPr lang="en-US" b="1" dirty="0" smtClean="0"/>
              <a:t>index</a:t>
            </a:r>
            <a:r>
              <a:rPr lang="en-US" dirty="0" smtClean="0"/>
              <a:t> and </a:t>
            </a:r>
            <a:r>
              <a:rPr lang="en-US" b="1" dirty="0" smtClean="0"/>
              <a:t>type</a:t>
            </a:r>
            <a:r>
              <a:rPr lang="en-US" dirty="0" smtClean="0"/>
              <a:t> when you have overloaded constructors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05" y="1850903"/>
            <a:ext cx="7752286" cy="44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</a:p>
          <a:p>
            <a:pPr lvl="1"/>
            <a:r>
              <a:rPr lang="en-US" dirty="0" smtClean="0"/>
              <a:t>Identify bean</a:t>
            </a:r>
            <a:r>
              <a:rPr lang="en-GB" dirty="0" smtClean="0"/>
              <a:t> collaborators when defining spring beans</a:t>
            </a:r>
          </a:p>
          <a:p>
            <a:pPr lvl="1"/>
            <a:r>
              <a:rPr lang="en-US" dirty="0" smtClean="0"/>
              <a:t>Identify beans to be accessed automatics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factory API.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Xml bean attribute id</a:t>
            </a:r>
          </a:p>
          <a:p>
            <a:pPr lvl="1"/>
            <a:r>
              <a:rPr lang="en-US" dirty="0" smtClean="0"/>
              <a:t>W3C xml schema datatype </a:t>
            </a:r>
          </a:p>
          <a:p>
            <a:pPr lvl="1"/>
            <a:r>
              <a:rPr lang="en-US" dirty="0" smtClean="0"/>
              <a:t>Accepts a single value</a:t>
            </a:r>
          </a:p>
          <a:p>
            <a:pPr lvl="1"/>
            <a:r>
              <a:rPr lang="en-US" dirty="0" smtClean="0"/>
              <a:t>Xml bean attribute name</a:t>
            </a:r>
          </a:p>
          <a:p>
            <a:pPr lvl="2"/>
            <a:r>
              <a:rPr lang="en-US" dirty="0" smtClean="0"/>
              <a:t>One more values delimited by comma or space</a:t>
            </a:r>
          </a:p>
          <a:p>
            <a:pPr lvl="1"/>
            <a:r>
              <a:rPr lang="en-US" dirty="0" smtClean="0"/>
              <a:t>Separate xml elements alias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57" y="3248607"/>
            <a:ext cx="6715755" cy="20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7" y="1852968"/>
            <a:ext cx="7313700" cy="4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method</a:t>
            </a:r>
          </a:p>
          <a:p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Overrides or implements a factory method</a:t>
            </a:r>
          </a:p>
          <a:p>
            <a:pPr lvl="1"/>
            <a:r>
              <a:rPr lang="en-US" dirty="0" smtClean="0"/>
              <a:t>Abstract keyword is optional</a:t>
            </a:r>
          </a:p>
          <a:p>
            <a:pPr lvl="1"/>
            <a:r>
              <a:rPr lang="en-US" dirty="0" smtClean="0"/>
              <a:t>Public modifier required</a:t>
            </a:r>
          </a:p>
          <a:p>
            <a:pPr lvl="1"/>
            <a:r>
              <a:rPr lang="en-US" dirty="0" smtClean="0"/>
              <a:t>Final classes are not supported</a:t>
            </a:r>
          </a:p>
          <a:p>
            <a:r>
              <a:rPr lang="en-US" dirty="0" smtClean="0"/>
              <a:t>Accommodates special use cases</a:t>
            </a:r>
          </a:p>
          <a:p>
            <a:pPr lvl="1"/>
            <a:r>
              <a:rPr lang="en-US" dirty="0" smtClean="0"/>
              <a:t>Scope loss between bean and collaborators if the dependency specifies a more transient scope</a:t>
            </a:r>
          </a:p>
          <a:p>
            <a:pPr lvl="1"/>
            <a:r>
              <a:rPr lang="en-US" dirty="0" smtClean="0"/>
              <a:t>Version of the abstract template pattern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81" y="1841852"/>
            <a:ext cx="7705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19275"/>
            <a:ext cx="71818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specifying an </a:t>
            </a:r>
            <a:r>
              <a:rPr lang="en-US" dirty="0" err="1" smtClean="0"/>
              <a:t>autowiring</a:t>
            </a:r>
            <a:r>
              <a:rPr lang="en-US" dirty="0" smtClean="0"/>
              <a:t> strategy</a:t>
            </a:r>
          </a:p>
          <a:p>
            <a:r>
              <a:rPr lang="en-US" dirty="0" err="1" smtClean="0"/>
              <a:t>Autowiring</a:t>
            </a:r>
            <a:r>
              <a:rPr lang="en-US" dirty="0" smtClean="0"/>
              <a:t> is implied</a:t>
            </a:r>
          </a:p>
          <a:p>
            <a:r>
              <a:rPr lang="en-US" dirty="0" smtClean="0"/>
              <a:t>DI resolution may quietly fail</a:t>
            </a:r>
          </a:p>
          <a:p>
            <a:pPr lvl="1"/>
            <a:r>
              <a:rPr lang="en-US" dirty="0" smtClean="0"/>
              <a:t>Properties setter dependency resolution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18" y="1833945"/>
            <a:ext cx="8908098" cy="44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annotations for specifying dependencies</a:t>
            </a:r>
          </a:p>
          <a:p>
            <a:r>
              <a:rPr lang="en-US" dirty="0" smtClean="0"/>
              <a:t>Reduce xml configuration</a:t>
            </a:r>
          </a:p>
          <a:p>
            <a:r>
              <a:rPr lang="en-US" dirty="0" smtClean="0"/>
              <a:t>Introduces spring class imports into source code</a:t>
            </a:r>
          </a:p>
          <a:p>
            <a:pPr lvl="1"/>
            <a:r>
              <a:rPr lang="en-US" dirty="0" smtClean="0"/>
              <a:t>Violates POJO design principles </a:t>
            </a:r>
          </a:p>
          <a:p>
            <a:r>
              <a:rPr lang="en-US" dirty="0" smtClean="0"/>
              <a:t>Decentralizes application configuration</a:t>
            </a:r>
          </a:p>
          <a:p>
            <a:pPr lvl="1"/>
            <a:r>
              <a:rPr lang="en-US" dirty="0" smtClean="0"/>
              <a:t>Mitigates the benefits of  a central blueprint</a:t>
            </a:r>
          </a:p>
          <a:p>
            <a:r>
              <a:rPr lang="en-US" dirty="0" smtClean="0"/>
              <a:t>Implies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929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 empty xml element, context : annotation-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Requirement depends on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Annotate dependency target</a:t>
            </a:r>
          </a:p>
          <a:p>
            <a:pPr lvl="1"/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92" y="1848140"/>
            <a:ext cx="7109519" cy="44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1188508"/>
          </a:xfrm>
        </p:spPr>
        <p:txBody>
          <a:bodyPr/>
          <a:lstStyle/>
          <a:p>
            <a:r>
              <a:rPr lang="en-US" dirty="0" smtClean="0"/>
              <a:t>Establish multiple names for clients</a:t>
            </a:r>
          </a:p>
          <a:p>
            <a:r>
              <a:rPr lang="en-US" dirty="0" smtClean="0"/>
              <a:t>Single class implementing multiple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7" y="3149070"/>
            <a:ext cx="7301266" cy="25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6" y="2379133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934279"/>
            <a:ext cx="9284797" cy="41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property sette</a:t>
            </a:r>
            <a:r>
              <a:rPr lang="en-US" dirty="0"/>
              <a:t>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72" y="1843264"/>
            <a:ext cx="9014255" cy="4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wired test contexts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71" y="1893180"/>
            <a:ext cx="9276017" cy="43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published using name attribute or alias element</a:t>
            </a:r>
          </a:p>
          <a:p>
            <a:pPr lvl="1"/>
            <a:r>
              <a:rPr lang="en-US" dirty="0" smtClean="0"/>
              <a:t>Develop bean names consistently using name attribute or alias</a:t>
            </a:r>
            <a:r>
              <a:rPr lang="en-GB" dirty="0" smtClean="0"/>
              <a:t>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pPr lvl="1"/>
            <a:r>
              <a:rPr lang="en-US" dirty="0" smtClean="0"/>
              <a:t>Specify bean inter-dependencies using DI mechanism </a:t>
            </a:r>
          </a:p>
          <a:p>
            <a:pPr lvl="2"/>
            <a:r>
              <a:rPr lang="en-US" dirty="0" smtClean="0"/>
              <a:t>Property setter , constructor , lookup –method , </a:t>
            </a:r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Access and use container –managed beans</a:t>
            </a:r>
          </a:p>
          <a:p>
            <a:pPr lvl="1"/>
            <a:r>
              <a:rPr lang="en-US" dirty="0" smtClean="0"/>
              <a:t>The access and integration method is context-</a:t>
            </a:r>
            <a:r>
              <a:rPr lang="en-US" dirty="0" err="1" smtClean="0"/>
              <a:t>indenpendent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naming</a:t>
            </a:r>
          </a:p>
          <a:p>
            <a:pPr lvl="1"/>
            <a:r>
              <a:rPr lang="en-US" dirty="0" smtClean="0"/>
              <a:t>Establish naming standards</a:t>
            </a:r>
          </a:p>
          <a:p>
            <a:pPr lvl="1"/>
            <a:r>
              <a:rPr lang="en-US" dirty="0" smtClean="0"/>
              <a:t>Use id and/or name attributes or separate alias elements</a:t>
            </a:r>
          </a:p>
          <a:p>
            <a:pPr lvl="2"/>
            <a:r>
              <a:rPr lang="en-US" dirty="0" smtClean="0"/>
              <a:t>Favor id attribute</a:t>
            </a:r>
          </a:p>
          <a:p>
            <a:r>
              <a:rPr lang="en-US" dirty="0" smtClean="0"/>
              <a:t>Simple bean configuration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contructor-arg</a:t>
            </a:r>
            <a:r>
              <a:rPr lang="en-US" dirty="0" smtClean="0"/>
              <a:t> elements</a:t>
            </a:r>
            <a:endParaRPr lang="en-GB" dirty="0" smtClean="0"/>
          </a:p>
          <a:p>
            <a:r>
              <a:rPr lang="en-US" dirty="0" smtClean="0"/>
              <a:t>Complex bean configuration </a:t>
            </a:r>
          </a:p>
          <a:p>
            <a:pPr lvl="1"/>
            <a:r>
              <a:rPr lang="en-US" dirty="0" smtClean="0"/>
              <a:t>Use properties element</a:t>
            </a:r>
            <a:endParaRPr lang="en-US" dirty="0"/>
          </a:p>
          <a:p>
            <a:pPr lvl="1"/>
            <a:r>
              <a:rPr lang="en-US" dirty="0" smtClean="0"/>
              <a:t>Consider using separator factory bean with property elements </a:t>
            </a:r>
          </a:p>
          <a:p>
            <a:pPr lvl="2"/>
            <a:r>
              <a:rPr lang="en-US" dirty="0" smtClean="0"/>
              <a:t>Target bean : factory-bean and factory-method</a:t>
            </a:r>
          </a:p>
          <a:p>
            <a:pPr lvl="2"/>
            <a:r>
              <a:rPr lang="en-US" dirty="0" smtClean="0"/>
              <a:t>Factory bean : id and class</a:t>
            </a:r>
          </a:p>
        </p:txBody>
      </p:sp>
    </p:spTree>
    <p:extLst>
      <p:ext uri="{BB962C8B-B14F-4D97-AF65-F5344CB8AC3E}">
        <p14:creationId xmlns:p14="http://schemas.microsoft.com/office/powerpoint/2010/main" val="2661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bean collaborator reference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Use nested lookup –method element with name attribute</a:t>
            </a:r>
          </a:p>
          <a:p>
            <a:r>
              <a:rPr lang="en-US" dirty="0" err="1" smtClean="0"/>
              <a:t>Autowired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require xml context element </a:t>
            </a:r>
          </a:p>
          <a:p>
            <a:pPr lvl="1"/>
            <a:r>
              <a:rPr lang="en-US" dirty="0" smtClean="0"/>
              <a:t>Annotation -</a:t>
            </a:r>
            <a:r>
              <a:rPr lang="en-US" smtClean="0"/>
              <a:t>config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70819"/>
          </a:xfrm>
        </p:spPr>
        <p:txBody>
          <a:bodyPr/>
          <a:lstStyle/>
          <a:p>
            <a:r>
              <a:rPr lang="en-US" dirty="0" smtClean="0"/>
              <a:t>Adapts names from client contexts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91" y="2810403"/>
            <a:ext cx="6305198" cy="21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170642"/>
          </a:xfrm>
        </p:spPr>
        <p:txBody>
          <a:bodyPr/>
          <a:lstStyle/>
          <a:p>
            <a:r>
              <a:rPr lang="en-US" dirty="0" smtClean="0"/>
              <a:t>Establish a convention in order to predict bean names</a:t>
            </a:r>
          </a:p>
          <a:p>
            <a:r>
              <a:rPr lang="en-US" dirty="0" smtClean="0"/>
              <a:t>Identify objects according to the interface</a:t>
            </a:r>
          </a:p>
          <a:p>
            <a:r>
              <a:rPr lang="en-US" dirty="0" smtClean="0"/>
              <a:t>Use unqualified class names</a:t>
            </a:r>
          </a:p>
          <a:p>
            <a:r>
              <a:rPr lang="en-US" dirty="0" smtClean="0"/>
              <a:t>Start name with a lower-case letter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47" y="3668889"/>
            <a:ext cx="7813725" cy="24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guidelines</a:t>
            </a:r>
          </a:p>
          <a:p>
            <a:pPr lvl="1"/>
            <a:r>
              <a:rPr lang="en-US" dirty="0" smtClean="0"/>
              <a:t>When necessary , it is okay to depart from the convention </a:t>
            </a:r>
          </a:p>
          <a:p>
            <a:pPr lvl="1"/>
            <a:r>
              <a:rPr lang="en-US" dirty="0" smtClean="0"/>
              <a:t>This may demonstrate the need to refactor</a:t>
            </a:r>
          </a:p>
          <a:p>
            <a:pPr lvl="2"/>
            <a:r>
              <a:rPr lang="en-US" dirty="0" smtClean="0"/>
              <a:t>For example, separate or merge responsibility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1307</TotalTime>
  <Words>1275</Words>
  <Application>Microsoft Office PowerPoint</Application>
  <PresentationFormat>Widescreen</PresentationFormat>
  <Paragraphs>264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Corbel</vt:lpstr>
      <vt:lpstr>Basis</vt:lpstr>
      <vt:lpstr>Spring Core </vt:lpstr>
      <vt:lpstr>Outline </vt:lpstr>
      <vt:lpstr>General approach</vt:lpstr>
      <vt:lpstr>Choosing a Bean name</vt:lpstr>
      <vt:lpstr>Bean name</vt:lpstr>
      <vt:lpstr>Bean definition example</vt:lpstr>
      <vt:lpstr>Bean definition example</vt:lpstr>
      <vt:lpstr>Naming convention</vt:lpstr>
      <vt:lpstr>Naming convention</vt:lpstr>
      <vt:lpstr>Naming convention example</vt:lpstr>
      <vt:lpstr>Naming example</vt:lpstr>
      <vt:lpstr>Naming convention example</vt:lpstr>
      <vt:lpstr>Naming convention example</vt:lpstr>
      <vt:lpstr>Naming convention example</vt:lpstr>
      <vt:lpstr>Bean naming summary</vt:lpstr>
      <vt:lpstr>General approach review</vt:lpstr>
      <vt:lpstr>Bean scope</vt:lpstr>
      <vt:lpstr>Bean scope </vt:lpstr>
      <vt:lpstr>Singleton scope</vt:lpstr>
      <vt:lpstr>Singleton scope example</vt:lpstr>
      <vt:lpstr>Prototype scope</vt:lpstr>
      <vt:lpstr>Prototype scope example</vt:lpstr>
      <vt:lpstr>Externally-stored bean scopes</vt:lpstr>
      <vt:lpstr>General approach review</vt:lpstr>
      <vt:lpstr>Dependency injection (DI)</vt:lpstr>
      <vt:lpstr>Dependency injection target</vt:lpstr>
      <vt:lpstr>Property setter DI target</vt:lpstr>
      <vt:lpstr>Property setter DI example</vt:lpstr>
      <vt:lpstr>Property setter DI details</vt:lpstr>
      <vt:lpstr>Property setter DI implications</vt:lpstr>
      <vt:lpstr>Property setter DI bean definition</vt:lpstr>
      <vt:lpstr>Property setter DI process</vt:lpstr>
      <vt:lpstr>Property setter DI example</vt:lpstr>
      <vt:lpstr>Property setter DI example</vt:lpstr>
      <vt:lpstr>Alternative property setter DI example</vt:lpstr>
      <vt:lpstr>Constructor DI target</vt:lpstr>
      <vt:lpstr>Constructor DI example</vt:lpstr>
      <vt:lpstr>Constructor DI details</vt:lpstr>
      <vt:lpstr>Constructor DI implications</vt:lpstr>
      <vt:lpstr>Constructor bean definition </vt:lpstr>
      <vt:lpstr>Constructor DI example</vt:lpstr>
      <vt:lpstr>Implied constructor DI</vt:lpstr>
      <vt:lpstr>Explicit constructor DI</vt:lpstr>
      <vt:lpstr>Implied constructor matching</vt:lpstr>
      <vt:lpstr>Implied constructor matching</vt:lpstr>
      <vt:lpstr>Implied constructor matching</vt:lpstr>
      <vt:lpstr>Explicit constructor matching</vt:lpstr>
      <vt:lpstr>Constructor matching</vt:lpstr>
      <vt:lpstr>Constructor DI alternative</vt:lpstr>
      <vt:lpstr>Constructor DI alternative</vt:lpstr>
      <vt:lpstr>DI alternatives</vt:lpstr>
      <vt:lpstr>Lookup method DI</vt:lpstr>
      <vt:lpstr>Lookup method DI</vt:lpstr>
      <vt:lpstr>Lookup method DI</vt:lpstr>
      <vt:lpstr>Autowiring DI</vt:lpstr>
      <vt:lpstr>Autowiring DI</vt:lpstr>
      <vt:lpstr>Annotation –driven autowiring</vt:lpstr>
      <vt:lpstr>Annotation –driven autowiring process</vt:lpstr>
      <vt:lpstr>Annotation driven autowiring</vt:lpstr>
      <vt:lpstr>Annotation driven autowiring </vt:lpstr>
      <vt:lpstr>Annotation-driven autowiring constructor</vt:lpstr>
      <vt:lpstr>Annotation-driven autowiring property setter</vt:lpstr>
      <vt:lpstr>Auto wired test contexts</vt:lpstr>
      <vt:lpstr>General approach review</vt:lpstr>
      <vt:lpstr>Summary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119</cp:revision>
  <dcterms:created xsi:type="dcterms:W3CDTF">2016-07-19T09:20:28Z</dcterms:created>
  <dcterms:modified xsi:type="dcterms:W3CDTF">2016-08-04T02:36:47Z</dcterms:modified>
</cp:coreProperties>
</file>