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246" r:id="rId1"/>
  </p:sldMasterIdLst>
  <p:notesMasterIdLst>
    <p:notesMasterId r:id="rId22"/>
  </p:notesMasterIdLst>
  <p:sldIdLst>
    <p:sldId id="264" r:id="rId2"/>
    <p:sldId id="265" r:id="rId3"/>
    <p:sldId id="342" r:id="rId4"/>
    <p:sldId id="334" r:id="rId5"/>
    <p:sldId id="343" r:id="rId6"/>
    <p:sldId id="344" r:id="rId7"/>
    <p:sldId id="345" r:id="rId8"/>
    <p:sldId id="341" r:id="rId9"/>
    <p:sldId id="307" r:id="rId10"/>
    <p:sldId id="332" r:id="rId11"/>
    <p:sldId id="325" r:id="rId12"/>
    <p:sldId id="326" r:id="rId13"/>
    <p:sldId id="330" r:id="rId14"/>
    <p:sldId id="327" r:id="rId15"/>
    <p:sldId id="340" r:id="rId16"/>
    <p:sldId id="328" r:id="rId17"/>
    <p:sldId id="337" r:id="rId18"/>
    <p:sldId id="338" r:id="rId19"/>
    <p:sldId id="339" r:id="rId20"/>
    <p:sldId id="346" r:id="rId21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00CCFF"/>
    <a:srgbClr val="00FF99"/>
    <a:srgbClr val="9999FF"/>
    <a:srgbClr val="FF5050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 snapToGrid="0">
      <p:cViewPr varScale="1">
        <p:scale>
          <a:sx n="74" d="100"/>
          <a:sy n="74" d="100"/>
        </p:scale>
        <p:origin x="33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4D22A1-B3E8-4B04-A9C5-DD8D60B000F3}" type="datetimeFigureOut">
              <a:rPr lang="en-GB" smtClean="0"/>
              <a:t>19/08/2016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4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43A9A1-9181-4E2B-A676-3F1DF4557C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070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3A9A1-9181-4E2B-A676-3F1DF4557C1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727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256" y="836604"/>
            <a:ext cx="8316516" cy="3931031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818" spc="-55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9547" y="4911497"/>
            <a:ext cx="8316516" cy="1259946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646" cap="all" spc="220" baseline="0">
                <a:solidFill>
                  <a:schemeClr val="tx2"/>
                </a:solidFill>
                <a:latin typeface="+mj-lt"/>
              </a:defRPr>
            </a:lvl1pPr>
            <a:lvl2pPr marL="503972" indent="0" algn="ctr">
              <a:buNone/>
              <a:defRPr sz="2646"/>
            </a:lvl2pPr>
            <a:lvl3pPr marL="1007943" indent="0" algn="ctr">
              <a:buNone/>
              <a:defRPr sz="2646"/>
            </a:lvl3pPr>
            <a:lvl4pPr marL="1511915" indent="0" algn="ctr">
              <a:buNone/>
              <a:defRPr sz="2205"/>
            </a:lvl4pPr>
            <a:lvl5pPr marL="2015886" indent="0" algn="ctr">
              <a:buNone/>
              <a:defRPr sz="2205"/>
            </a:lvl5pPr>
            <a:lvl6pPr marL="2519858" indent="0" algn="ctr">
              <a:buNone/>
              <a:defRPr sz="2205"/>
            </a:lvl6pPr>
            <a:lvl7pPr marL="3023829" indent="0" algn="ctr">
              <a:buNone/>
              <a:defRPr sz="2205"/>
            </a:lvl7pPr>
            <a:lvl8pPr marL="3527801" indent="0" algn="ctr">
              <a:buNone/>
              <a:defRPr sz="2205"/>
            </a:lvl8pPr>
            <a:lvl9pPr marL="4031772" indent="0" algn="ctr">
              <a:buNone/>
              <a:defRPr sz="2205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A977F-2504-E741-85B4-8F01994E1F25}" type="datetimeFigureOut">
              <a:rPr lang="en-US" smtClean="0"/>
              <a:t>8/19/2016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98520" y="4787794"/>
            <a:ext cx="816530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8727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7C16-FAF2-2C41-B697-563997C522AD}" type="datetimeFigureOut">
              <a:rPr lang="en-US" smtClean="0"/>
              <a:t>8/19/2016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51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8" y="454487"/>
            <a:ext cx="2173635" cy="63492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4" y="454487"/>
            <a:ext cx="6394896" cy="6349221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9D9EA-0687-604F-B97A-763B6765DF9F}" type="datetimeFigureOut">
              <a:rPr lang="en-US" smtClean="0"/>
              <a:t>8/19/2016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7886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A02F-357D-AF42-B110-A7740AFDCA1B}" type="datetimeFigureOut">
              <a:rPr lang="en-US" smtClean="0"/>
              <a:t>8/19/2016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501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256" y="836604"/>
            <a:ext cx="8316516" cy="3931031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818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4908749"/>
            <a:ext cx="8316516" cy="1259946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646" cap="all" spc="220" baseline="0">
                <a:solidFill>
                  <a:schemeClr val="tx2"/>
                </a:solidFill>
                <a:latin typeface="+mj-lt"/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B9B27-4D02-2940-AED5-BC8F2B3B1507}" type="datetimeFigureOut">
              <a:rPr lang="en-US" smtClean="0"/>
              <a:t>8/19/2016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98520" y="4787794"/>
            <a:ext cx="816530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970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7256" y="315928"/>
            <a:ext cx="8316516" cy="159919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7256" y="2034582"/>
            <a:ext cx="4082653" cy="4435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1119" y="2034581"/>
            <a:ext cx="4082653" cy="44350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7878-2C98-7449-BB8F-764A5EA8E558}" type="datetimeFigureOut">
              <a:rPr lang="en-US" smtClean="0"/>
              <a:t>8/19/2016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7006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07256" y="315928"/>
            <a:ext cx="8316516" cy="159919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2034930"/>
            <a:ext cx="4082653" cy="811615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205" b="0" cap="all" baseline="0">
                <a:solidFill>
                  <a:schemeClr val="tx2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7256" y="2846546"/>
            <a:ext cx="4082653" cy="36230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1119" y="2034930"/>
            <a:ext cx="4082653" cy="811615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205" b="0" cap="all" baseline="0">
                <a:solidFill>
                  <a:schemeClr val="tx2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1119" y="2846545"/>
            <a:ext cx="4082653" cy="36230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F403-9584-1749-B6AB-5E1C5F94527C}" type="datetimeFigureOut">
              <a:rPr lang="en-US" smtClean="0"/>
              <a:t>8/19/2016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9075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0351-EB03-5444-BA93-B7E778374E24}" type="datetimeFigureOut">
              <a:rPr lang="en-US" smtClean="0"/>
              <a:t>8/19/2016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780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ADB90-FF7E-5041-AB9F-1BC0957AB829}" type="datetimeFigureOut">
              <a:rPr lang="en-US" smtClean="0"/>
              <a:t>8/19/2016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5548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" y="0"/>
            <a:ext cx="3349287" cy="75596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340423" y="0"/>
            <a:ext cx="52923" cy="7559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023" y="655171"/>
            <a:ext cx="2646164" cy="2519892"/>
          </a:xfrm>
        </p:spPr>
        <p:txBody>
          <a:bodyPr anchor="b">
            <a:normAutofit/>
          </a:bodyPr>
          <a:lstStyle>
            <a:lvl1pPr>
              <a:defRPr sz="3968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9246" y="806365"/>
            <a:ext cx="5367933" cy="57957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023" y="3225462"/>
            <a:ext cx="2646164" cy="372485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653">
                <a:solidFill>
                  <a:srgbClr val="FFFFFF"/>
                </a:solidFill>
              </a:defRPr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4896" y="7120718"/>
            <a:ext cx="2165045" cy="402483"/>
          </a:xfrm>
        </p:spPr>
        <p:txBody>
          <a:bodyPr/>
          <a:lstStyle>
            <a:lvl1pPr algn="l">
              <a:defRPr/>
            </a:lvl1pPr>
          </a:lstStyle>
          <a:p>
            <a:fld id="{C1EB8CB6-48D8-4E47-B0D3-B56230F429D0}" type="datetimeFigureOut">
              <a:rPr lang="en-US" smtClean="0"/>
              <a:t>8/19/2016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69246" y="7120718"/>
            <a:ext cx="3843238" cy="402483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4887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5459765"/>
            <a:ext cx="10078000" cy="20999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4" y="5417961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256" y="5594160"/>
            <a:ext cx="8366919" cy="907161"/>
          </a:xfrm>
        </p:spPr>
        <p:txBody>
          <a:bodyPr tIns="0" bIns="0" anchor="b">
            <a:noAutofit/>
          </a:bodyPr>
          <a:lstStyle>
            <a:lvl1pPr>
              <a:defRPr sz="3968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" y="0"/>
            <a:ext cx="10080613" cy="5417961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7256" y="6511400"/>
            <a:ext cx="8366919" cy="65517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61"/>
              </a:spcAft>
              <a:buNone/>
              <a:defRPr sz="1653">
                <a:solidFill>
                  <a:srgbClr val="FFFFFF"/>
                </a:solidFill>
              </a:defRPr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16D3-DCE8-CC45-8106-AE5DFCD073F9}" type="datetimeFigureOut">
              <a:rPr lang="en-US" smtClean="0"/>
              <a:t>8/19/2016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386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055697"/>
            <a:ext cx="10080626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982411"/>
            <a:ext cx="10080626" cy="732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7256" y="315928"/>
            <a:ext cx="8316516" cy="15991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2034580"/>
            <a:ext cx="8316517" cy="443500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7258" y="7120718"/>
            <a:ext cx="204413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rgbClr val="FFFFFF"/>
                </a:solidFill>
              </a:defRPr>
            </a:lvl1pPr>
          </a:lstStyle>
          <a:p>
            <a:fld id="{BB02557A-7053-4340-A874-8AB926A8EDA1}" type="datetimeFigureOut">
              <a:rPr lang="en-US" smtClean="0"/>
              <a:pPr/>
              <a:t>8/19/2016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7823" y="7120718"/>
            <a:ext cx="3987605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5926" y="7120718"/>
            <a:ext cx="1084813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7">
                <a:solidFill>
                  <a:srgbClr val="FFFFFF"/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986840" y="1915652"/>
            <a:ext cx="824091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263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7" r:id="rId1"/>
    <p:sldLayoutId id="2147484248" r:id="rId2"/>
    <p:sldLayoutId id="2147484249" r:id="rId3"/>
    <p:sldLayoutId id="2147484250" r:id="rId4"/>
    <p:sldLayoutId id="2147484251" r:id="rId5"/>
    <p:sldLayoutId id="2147484252" r:id="rId6"/>
    <p:sldLayoutId id="2147484253" r:id="rId7"/>
    <p:sldLayoutId id="2147484254" r:id="rId8"/>
    <p:sldLayoutId id="2147484255" r:id="rId9"/>
    <p:sldLayoutId id="2147484256" r:id="rId10"/>
    <p:sldLayoutId id="2147484257" r:id="rId11"/>
  </p:sldLayoutIdLst>
  <p:txStyles>
    <p:titleStyle>
      <a:lvl1pPr algn="l" defTabSz="1007943" rtl="0" eaLnBrk="1" latinLnBrk="0" hangingPunct="1">
        <a:lnSpc>
          <a:spcPct val="85000"/>
        </a:lnSpc>
        <a:spcBef>
          <a:spcPct val="0"/>
        </a:spcBef>
        <a:buNone/>
        <a:defRPr sz="5291" kern="1200" spc="-55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00794" indent="-100794" algn="l" defTabSz="1007943" rtl="0" eaLnBrk="1" latinLnBrk="0" hangingPunct="1">
        <a:lnSpc>
          <a:spcPct val="90000"/>
        </a:lnSpc>
        <a:spcBef>
          <a:spcPts val="1323"/>
        </a:spcBef>
        <a:spcAft>
          <a:spcPts val="22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20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23336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98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24925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26513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28102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1253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3299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5345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87391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529758" y="3018763"/>
            <a:ext cx="9071280" cy="1261800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755957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189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Web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Development</a:t>
            </a: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u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sing Spring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MVC</a:t>
            </a:r>
          </a:p>
        </p:txBody>
      </p:sp>
    </p:spTree>
    <p:extLst>
      <p:ext uri="{BB962C8B-B14F-4D97-AF65-F5344CB8AC3E}">
        <p14:creationId xmlns:p14="http://schemas.microsoft.com/office/powerpoint/2010/main" val="363459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DispatcherServlet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39" y="1485486"/>
            <a:ext cx="8655860" cy="541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8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Web.xml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28" y="2595248"/>
            <a:ext cx="9267063" cy="331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85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Context </a:t>
            </a:r>
            <a:r>
              <a:rPr lang="en-US" sz="4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Hieararchy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439" y="1427848"/>
            <a:ext cx="5940376" cy="554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44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en-US" sz="4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DispatcherServlet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4" y="1562760"/>
            <a:ext cx="9929371" cy="497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15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en-US" sz="4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Web.xml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57" y="2497214"/>
            <a:ext cx="9709147" cy="257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96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en-US" sz="4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contextConfigLocation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100000"/>
              </a:lnSpc>
            </a:pP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391" y="1749173"/>
            <a:ext cx="8957529" cy="486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42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Root context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422" y="1435882"/>
            <a:ext cx="593407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54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Controllers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1294920" y="1554480"/>
            <a:ext cx="8280000" cy="31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MVC controllers that uses annotation such as </a:t>
            </a:r>
            <a:r>
              <a:rPr lang="en-GB" sz="2800" dirty="0" smtClean="0">
                <a:solidFill>
                  <a:schemeClr val="accent2">
                    <a:lumMod val="50000"/>
                  </a:schemeClr>
                </a:solidFill>
              </a:rPr>
              <a:t>@</a:t>
            </a:r>
            <a:r>
              <a:rPr lang="en-GB" sz="2800" dirty="0" smtClean="0">
                <a:solidFill>
                  <a:schemeClr val="accent2">
                    <a:lumMod val="50000"/>
                  </a:schemeClr>
                </a:solidFill>
              </a:rPr>
              <a:t>Controller</a:t>
            </a:r>
            <a:r>
              <a:rPr lang="en-GB" sz="4000" dirty="0"/>
              <a:t/>
            </a:r>
            <a:br>
              <a:rPr lang="en-GB" sz="4000" dirty="0"/>
            </a:br>
            <a:endParaRPr lang="en-US" sz="4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920" y="3378646"/>
            <a:ext cx="7897195" cy="318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83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Mapping Requests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1294920" y="1554480"/>
            <a:ext cx="8280000" cy="31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MVC controllers that uses annotation such as </a:t>
            </a:r>
            <a:r>
              <a:rPr lang="en-GB" sz="2800" dirty="0">
                <a:solidFill>
                  <a:schemeClr val="accent2">
                    <a:lumMod val="50000"/>
                  </a:schemeClr>
                </a:solidFill>
              </a:rPr>
              <a:t>@</a:t>
            </a:r>
            <a:r>
              <a:rPr lang="en-GB" sz="2800" dirty="0" err="1">
                <a:solidFill>
                  <a:schemeClr val="accent2">
                    <a:lumMod val="50000"/>
                  </a:schemeClr>
                </a:solidFill>
              </a:rPr>
              <a:t>RequestMapping</a:t>
            </a:r>
            <a:r>
              <a:rPr lang="en-GB" sz="2800" dirty="0">
                <a:solidFill>
                  <a:schemeClr val="accent2">
                    <a:lumMod val="50000"/>
                  </a:schemeClr>
                </a:solidFill>
              </a:rPr>
              <a:t>, @</a:t>
            </a:r>
            <a:r>
              <a:rPr lang="en-GB" sz="2800" dirty="0" err="1">
                <a:solidFill>
                  <a:schemeClr val="accent2">
                    <a:lumMod val="50000"/>
                  </a:schemeClr>
                </a:solidFill>
              </a:rPr>
              <a:t>RequestParam</a:t>
            </a:r>
            <a:r>
              <a:rPr lang="en-GB" sz="2800" dirty="0">
                <a:solidFill>
                  <a:schemeClr val="accent2">
                    <a:lumMod val="50000"/>
                  </a:schemeClr>
                </a:solidFill>
              </a:rPr>
              <a:t>, @</a:t>
            </a:r>
            <a:r>
              <a:rPr lang="en-GB" sz="2800" dirty="0" err="1">
                <a:solidFill>
                  <a:schemeClr val="accent2">
                    <a:lumMod val="50000"/>
                  </a:schemeClr>
                </a:solidFill>
              </a:rPr>
              <a:t>ModelAttribute</a:t>
            </a:r>
            <a:r>
              <a:rPr lang="en-GB" sz="2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GB" sz="4000" dirty="0"/>
              <a:t/>
            </a:r>
            <a:br>
              <a:rPr lang="en-GB" sz="4000" dirty="0"/>
            </a:br>
            <a:endParaRPr lang="en-US" sz="4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920" y="3378646"/>
            <a:ext cx="7897195" cy="318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2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Mapping Requests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85" y="2082039"/>
            <a:ext cx="988695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3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strike="noStrike" dirty="0" smtClean="0">
                <a:solidFill>
                  <a:srgbClr val="00FF99"/>
                </a:solidFill>
                <a:latin typeface="Arial"/>
                <a:ea typeface="DejaVu Sans"/>
              </a:rPr>
              <a:t>Outline</a:t>
            </a:r>
            <a:endParaRPr dirty="0">
              <a:solidFill>
                <a:srgbClr val="00FF99"/>
              </a:solidFill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1294920" y="1554480"/>
            <a:ext cx="7488472" cy="31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2900">
              <a:buFont typeface="Wingdings" panose="05000000000000000000" pitchFamily="2" charset="2"/>
              <a:buChar char="q"/>
            </a:pPr>
            <a:endParaRPr lang="en-US" sz="40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8544339" cy="4351338"/>
          </a:xfrm>
          <a:prstGeom prst="rect">
            <a:avLst/>
          </a:prstGeom>
        </p:spPr>
        <p:txBody>
          <a:bodyPr/>
          <a:lstStyle>
            <a:lvl1pPr marL="100794" indent="-100794" algn="l" defTabSz="1007943" rtl="0" eaLnBrk="1" latinLnBrk="0" hangingPunct="1">
              <a:lnSpc>
                <a:spcPct val="90000"/>
              </a:lnSpc>
              <a:spcBef>
                <a:spcPts val="1323"/>
              </a:spcBef>
              <a:spcAft>
                <a:spcPts val="22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20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23336" indent="-201589" algn="l" defTabSz="1007943" rtl="0" eaLnBrk="1" latinLnBrk="0" hangingPunct="1">
              <a:lnSpc>
                <a:spcPct val="90000"/>
              </a:lnSpc>
              <a:spcBef>
                <a:spcPts val="220"/>
              </a:spcBef>
              <a:spcAft>
                <a:spcPts val="441"/>
              </a:spcAft>
              <a:buClr>
                <a:schemeClr val="accent1"/>
              </a:buClr>
              <a:buFont typeface="Calibri" pitchFamily="34" charset="0"/>
              <a:buChar char="◦"/>
              <a:defRPr sz="1984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24925" indent="-201589" algn="l" defTabSz="1007943" rtl="0" eaLnBrk="1" latinLnBrk="0" hangingPunct="1">
              <a:lnSpc>
                <a:spcPct val="90000"/>
              </a:lnSpc>
              <a:spcBef>
                <a:spcPts val="220"/>
              </a:spcBef>
              <a:spcAft>
                <a:spcPts val="441"/>
              </a:spcAft>
              <a:buClr>
                <a:schemeClr val="accent1"/>
              </a:buClr>
              <a:buFont typeface="Calibri" pitchFamily="34" charset="0"/>
              <a:buChar char="◦"/>
              <a:defRPr sz="154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6513" indent="-201589" algn="l" defTabSz="1007943" rtl="0" eaLnBrk="1" latinLnBrk="0" hangingPunct="1">
              <a:lnSpc>
                <a:spcPct val="90000"/>
              </a:lnSpc>
              <a:spcBef>
                <a:spcPts val="220"/>
              </a:spcBef>
              <a:spcAft>
                <a:spcPts val="441"/>
              </a:spcAft>
              <a:buClr>
                <a:schemeClr val="accent1"/>
              </a:buClr>
              <a:buFont typeface="Calibri" pitchFamily="34" charset="0"/>
              <a:buChar char="◦"/>
              <a:defRPr sz="154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28102" indent="-201589" algn="l" defTabSz="1007943" rtl="0" eaLnBrk="1" latinLnBrk="0" hangingPunct="1">
              <a:lnSpc>
                <a:spcPct val="90000"/>
              </a:lnSpc>
              <a:spcBef>
                <a:spcPts val="220"/>
              </a:spcBef>
              <a:spcAft>
                <a:spcPts val="441"/>
              </a:spcAft>
              <a:buClr>
                <a:schemeClr val="accent1"/>
              </a:buClr>
              <a:buFont typeface="Calibri" pitchFamily="34" charset="0"/>
              <a:buChar char="◦"/>
              <a:defRPr sz="154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12530" indent="-251986" algn="l" defTabSz="1007943" rtl="0" eaLnBrk="1" latinLnBrk="0" hangingPunct="1">
              <a:lnSpc>
                <a:spcPct val="90000"/>
              </a:lnSpc>
              <a:spcBef>
                <a:spcPts val="220"/>
              </a:spcBef>
              <a:spcAft>
                <a:spcPts val="441"/>
              </a:spcAft>
              <a:buClr>
                <a:schemeClr val="accent1"/>
              </a:buClr>
              <a:buFont typeface="Calibri" pitchFamily="34" charset="0"/>
              <a:buChar char="◦"/>
              <a:defRPr sz="154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32990" indent="-251986" algn="l" defTabSz="1007943" rtl="0" eaLnBrk="1" latinLnBrk="0" hangingPunct="1">
              <a:lnSpc>
                <a:spcPct val="90000"/>
              </a:lnSpc>
              <a:spcBef>
                <a:spcPts val="220"/>
              </a:spcBef>
              <a:spcAft>
                <a:spcPts val="441"/>
              </a:spcAft>
              <a:buClr>
                <a:schemeClr val="accent1"/>
              </a:buClr>
              <a:buFont typeface="Calibri" pitchFamily="34" charset="0"/>
              <a:buChar char="◦"/>
              <a:defRPr sz="154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53450" indent="-251986" algn="l" defTabSz="1007943" rtl="0" eaLnBrk="1" latinLnBrk="0" hangingPunct="1">
              <a:lnSpc>
                <a:spcPct val="90000"/>
              </a:lnSpc>
              <a:spcBef>
                <a:spcPts val="220"/>
              </a:spcBef>
              <a:spcAft>
                <a:spcPts val="441"/>
              </a:spcAft>
              <a:buClr>
                <a:schemeClr val="accent1"/>
              </a:buClr>
              <a:buFont typeface="Calibri" pitchFamily="34" charset="0"/>
              <a:buChar char="◦"/>
              <a:defRPr sz="154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73910" indent="-251986" algn="l" defTabSz="1007943" rtl="0" eaLnBrk="1" latinLnBrk="0" hangingPunct="1">
              <a:lnSpc>
                <a:spcPct val="90000"/>
              </a:lnSpc>
              <a:spcBef>
                <a:spcPts val="220"/>
              </a:spcBef>
              <a:spcAft>
                <a:spcPts val="441"/>
              </a:spcAft>
              <a:buClr>
                <a:schemeClr val="accent1"/>
              </a:buClr>
              <a:buFont typeface="Calibri" pitchFamily="34" charset="0"/>
              <a:buChar char="◦"/>
              <a:defRPr sz="154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3900" dirty="0" smtClean="0">
                <a:solidFill>
                  <a:schemeClr val="accent2">
                    <a:lumMod val="75000"/>
                  </a:schemeClr>
                </a:solidFill>
              </a:rPr>
              <a:t>Web development history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900" dirty="0" smtClean="0">
                <a:solidFill>
                  <a:schemeClr val="accent2">
                    <a:lumMod val="75000"/>
                  </a:schemeClr>
                </a:solidFill>
              </a:rPr>
              <a:t>Programming Model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900" dirty="0" smtClean="0">
                <a:solidFill>
                  <a:schemeClr val="accent2">
                    <a:lumMod val="75000"/>
                  </a:schemeClr>
                </a:solidFill>
              </a:rPr>
              <a:t>Spring MVC’s </a:t>
            </a:r>
            <a:r>
              <a:rPr lang="en-US" sz="3900" dirty="0" err="1" smtClean="0">
                <a:solidFill>
                  <a:schemeClr val="accent2">
                    <a:lumMod val="75000"/>
                  </a:schemeClr>
                </a:solidFill>
              </a:rPr>
              <a:t>DispatcherServlet</a:t>
            </a:r>
            <a:endParaRPr lang="en-US" sz="39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900" dirty="0" smtClean="0">
                <a:solidFill>
                  <a:schemeClr val="accent2">
                    <a:lumMod val="75000"/>
                  </a:schemeClr>
                </a:solidFill>
              </a:rPr>
              <a:t>Spring MVC’s configuration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900" dirty="0" smtClean="0">
                <a:solidFill>
                  <a:schemeClr val="accent2">
                    <a:lumMod val="75000"/>
                  </a:schemeClr>
                </a:solidFill>
              </a:rPr>
              <a:t>Spring MVC Development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203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en-US" sz="4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Summary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825625"/>
            <a:ext cx="8544339" cy="4351338"/>
          </a:xfrm>
          <a:prstGeom prst="rect">
            <a:avLst/>
          </a:prstGeom>
        </p:spPr>
        <p:txBody>
          <a:bodyPr/>
          <a:lstStyle>
            <a:lvl1pPr marL="100794" indent="-100794" algn="l" defTabSz="1007943" rtl="0" eaLnBrk="1" latinLnBrk="0" hangingPunct="1">
              <a:lnSpc>
                <a:spcPct val="90000"/>
              </a:lnSpc>
              <a:spcBef>
                <a:spcPts val="1323"/>
              </a:spcBef>
              <a:spcAft>
                <a:spcPts val="22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20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23336" indent="-201589" algn="l" defTabSz="1007943" rtl="0" eaLnBrk="1" latinLnBrk="0" hangingPunct="1">
              <a:lnSpc>
                <a:spcPct val="90000"/>
              </a:lnSpc>
              <a:spcBef>
                <a:spcPts val="220"/>
              </a:spcBef>
              <a:spcAft>
                <a:spcPts val="441"/>
              </a:spcAft>
              <a:buClr>
                <a:schemeClr val="accent1"/>
              </a:buClr>
              <a:buFont typeface="Calibri" pitchFamily="34" charset="0"/>
              <a:buChar char="◦"/>
              <a:defRPr sz="1984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24925" indent="-201589" algn="l" defTabSz="1007943" rtl="0" eaLnBrk="1" latinLnBrk="0" hangingPunct="1">
              <a:lnSpc>
                <a:spcPct val="90000"/>
              </a:lnSpc>
              <a:spcBef>
                <a:spcPts val="220"/>
              </a:spcBef>
              <a:spcAft>
                <a:spcPts val="441"/>
              </a:spcAft>
              <a:buClr>
                <a:schemeClr val="accent1"/>
              </a:buClr>
              <a:buFont typeface="Calibri" pitchFamily="34" charset="0"/>
              <a:buChar char="◦"/>
              <a:defRPr sz="154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6513" indent="-201589" algn="l" defTabSz="1007943" rtl="0" eaLnBrk="1" latinLnBrk="0" hangingPunct="1">
              <a:lnSpc>
                <a:spcPct val="90000"/>
              </a:lnSpc>
              <a:spcBef>
                <a:spcPts val="220"/>
              </a:spcBef>
              <a:spcAft>
                <a:spcPts val="441"/>
              </a:spcAft>
              <a:buClr>
                <a:schemeClr val="accent1"/>
              </a:buClr>
              <a:buFont typeface="Calibri" pitchFamily="34" charset="0"/>
              <a:buChar char="◦"/>
              <a:defRPr sz="154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28102" indent="-201589" algn="l" defTabSz="1007943" rtl="0" eaLnBrk="1" latinLnBrk="0" hangingPunct="1">
              <a:lnSpc>
                <a:spcPct val="90000"/>
              </a:lnSpc>
              <a:spcBef>
                <a:spcPts val="220"/>
              </a:spcBef>
              <a:spcAft>
                <a:spcPts val="441"/>
              </a:spcAft>
              <a:buClr>
                <a:schemeClr val="accent1"/>
              </a:buClr>
              <a:buFont typeface="Calibri" pitchFamily="34" charset="0"/>
              <a:buChar char="◦"/>
              <a:defRPr sz="154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12530" indent="-251986" algn="l" defTabSz="1007943" rtl="0" eaLnBrk="1" latinLnBrk="0" hangingPunct="1">
              <a:lnSpc>
                <a:spcPct val="90000"/>
              </a:lnSpc>
              <a:spcBef>
                <a:spcPts val="220"/>
              </a:spcBef>
              <a:spcAft>
                <a:spcPts val="441"/>
              </a:spcAft>
              <a:buClr>
                <a:schemeClr val="accent1"/>
              </a:buClr>
              <a:buFont typeface="Calibri" pitchFamily="34" charset="0"/>
              <a:buChar char="◦"/>
              <a:defRPr sz="154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32990" indent="-251986" algn="l" defTabSz="1007943" rtl="0" eaLnBrk="1" latinLnBrk="0" hangingPunct="1">
              <a:lnSpc>
                <a:spcPct val="90000"/>
              </a:lnSpc>
              <a:spcBef>
                <a:spcPts val="220"/>
              </a:spcBef>
              <a:spcAft>
                <a:spcPts val="441"/>
              </a:spcAft>
              <a:buClr>
                <a:schemeClr val="accent1"/>
              </a:buClr>
              <a:buFont typeface="Calibri" pitchFamily="34" charset="0"/>
              <a:buChar char="◦"/>
              <a:defRPr sz="154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53450" indent="-251986" algn="l" defTabSz="1007943" rtl="0" eaLnBrk="1" latinLnBrk="0" hangingPunct="1">
              <a:lnSpc>
                <a:spcPct val="90000"/>
              </a:lnSpc>
              <a:spcBef>
                <a:spcPts val="220"/>
              </a:spcBef>
              <a:spcAft>
                <a:spcPts val="441"/>
              </a:spcAft>
              <a:buClr>
                <a:schemeClr val="accent1"/>
              </a:buClr>
              <a:buFont typeface="Calibri" pitchFamily="34" charset="0"/>
              <a:buChar char="◦"/>
              <a:defRPr sz="154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73910" indent="-251986" algn="l" defTabSz="1007943" rtl="0" eaLnBrk="1" latinLnBrk="0" hangingPunct="1">
              <a:lnSpc>
                <a:spcPct val="90000"/>
              </a:lnSpc>
              <a:spcBef>
                <a:spcPts val="220"/>
              </a:spcBef>
              <a:spcAft>
                <a:spcPts val="441"/>
              </a:spcAft>
              <a:buClr>
                <a:schemeClr val="accent1"/>
              </a:buClr>
              <a:buFont typeface="Calibri" pitchFamily="34" charset="0"/>
              <a:buChar char="◦"/>
              <a:defRPr sz="154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3900" dirty="0" smtClean="0">
                <a:solidFill>
                  <a:schemeClr val="accent2">
                    <a:lumMod val="75000"/>
                  </a:schemeClr>
                </a:solidFill>
              </a:rPr>
              <a:t>Web development history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900" dirty="0" smtClean="0">
                <a:solidFill>
                  <a:schemeClr val="accent2">
                    <a:lumMod val="75000"/>
                  </a:schemeClr>
                </a:solidFill>
              </a:rPr>
              <a:t>Programming Model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900" dirty="0" smtClean="0">
                <a:solidFill>
                  <a:schemeClr val="accent2">
                    <a:lumMod val="75000"/>
                  </a:schemeClr>
                </a:solidFill>
              </a:rPr>
              <a:t>Spring MVC’s </a:t>
            </a:r>
            <a:r>
              <a:rPr lang="en-US" sz="3900" dirty="0" err="1" smtClean="0">
                <a:solidFill>
                  <a:schemeClr val="accent2">
                    <a:lumMod val="75000"/>
                  </a:schemeClr>
                </a:solidFill>
              </a:rPr>
              <a:t>DispatcherServlet</a:t>
            </a:r>
            <a:endParaRPr lang="en-US" sz="39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900" dirty="0" smtClean="0">
                <a:solidFill>
                  <a:schemeClr val="accent2">
                    <a:lumMod val="75000"/>
                  </a:schemeClr>
                </a:solidFill>
              </a:rPr>
              <a:t>Spring MVC’s configuration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900" dirty="0" smtClean="0">
                <a:solidFill>
                  <a:schemeClr val="accent2">
                    <a:lumMod val="75000"/>
                  </a:schemeClr>
                </a:solidFill>
              </a:rPr>
              <a:t>Spring MVC Development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926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2"/>
          <p:cNvSpPr/>
          <p:nvPr/>
        </p:nvSpPr>
        <p:spPr>
          <a:xfrm>
            <a:off x="1294920" y="1554480"/>
            <a:ext cx="7488472" cy="31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2900">
              <a:buFont typeface="Wingdings" panose="05000000000000000000" pitchFamily="2" charset="2"/>
              <a:buChar char="q"/>
            </a:pPr>
            <a:endParaRPr lang="en-US" sz="40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3" y="1567358"/>
            <a:ext cx="10064231" cy="4704653"/>
          </a:xfrm>
          <a:prstGeom prst="rect">
            <a:avLst/>
          </a:prstGeom>
        </p:spPr>
      </p:pic>
      <p:sp>
        <p:nvSpPr>
          <p:cNvPr id="8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strike="noStrike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DejaVu Sans"/>
              </a:rPr>
              <a:t>Web development history</a:t>
            </a:r>
            <a:endParaRPr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09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strike="noStrike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/>
                <a:ea typeface="DejaVu Sans"/>
              </a:rPr>
              <a:t>Programming Model</a:t>
            </a:r>
            <a:endParaRPr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1294920" y="1554480"/>
            <a:ext cx="7488472" cy="31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2900">
              <a:buFont typeface="Wingdings" panose="05000000000000000000" pitchFamily="2" charset="2"/>
              <a:buChar char="q"/>
            </a:pPr>
            <a:endParaRPr lang="en-US" sz="4000" dirty="0" smtClean="0"/>
          </a:p>
        </p:txBody>
      </p:sp>
      <p:pic>
        <p:nvPicPr>
          <p:cNvPr id="2050" name="Picture 2" descr="https://msdnshared.blob.core.windows.net/media/TNBlogsFS/BlogFileStorage/blogs_msdn/erwinvandervalk/WindowsLiveWriter/1thedifferencebetweenmodelviewviewmodela_EC9E/image_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459" y="1365161"/>
            <a:ext cx="8522129" cy="5592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56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en-US" sz="4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Model View Controller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41880" y="2077137"/>
            <a:ext cx="478934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GB" sz="2000" b="1" dirty="0">
                <a:solidFill>
                  <a:schemeClr val="accent2">
                    <a:lumMod val="50000"/>
                  </a:schemeClr>
                </a:solidFill>
              </a:rPr>
              <a:t> model </a:t>
            </a:r>
            <a:r>
              <a:rPr lang="en-GB" sz="2000" dirty="0">
                <a:solidFill>
                  <a:schemeClr val="accent2">
                    <a:lumMod val="50000"/>
                  </a:schemeClr>
                </a:solidFill>
              </a:rPr>
              <a:t>stores data that is retrieved according </a:t>
            </a:r>
            <a:r>
              <a:rPr lang="en-GB" sz="2000" dirty="0" smtClean="0">
                <a:solidFill>
                  <a:schemeClr val="accent2">
                    <a:lumMod val="50000"/>
                  </a:schemeClr>
                </a:solidFill>
              </a:rPr>
              <a:t>to </a:t>
            </a:r>
            <a:r>
              <a:rPr lang="en-GB" sz="2000" dirty="0">
                <a:solidFill>
                  <a:schemeClr val="accent2">
                    <a:lumMod val="50000"/>
                  </a:schemeClr>
                </a:solidFill>
              </a:rPr>
              <a:t>commands from the controller and displayed in the view.</a:t>
            </a:r>
          </a:p>
          <a:p>
            <a:r>
              <a:rPr lang="en-GB" sz="2000" b="1" dirty="0">
                <a:solidFill>
                  <a:schemeClr val="accent2">
                    <a:lumMod val="50000"/>
                  </a:schemeClr>
                </a:solidFill>
              </a:rPr>
              <a:t>A view </a:t>
            </a:r>
            <a:r>
              <a:rPr lang="en-GB" sz="2000" dirty="0">
                <a:solidFill>
                  <a:schemeClr val="accent2">
                    <a:lumMod val="50000"/>
                  </a:schemeClr>
                </a:solidFill>
              </a:rPr>
              <a:t>generates new output to the user based on changes in the model.</a:t>
            </a:r>
          </a:p>
          <a:p>
            <a:r>
              <a:rPr lang="en-GB" sz="2000" b="1" dirty="0">
                <a:solidFill>
                  <a:schemeClr val="accent2">
                    <a:lumMod val="50000"/>
                  </a:schemeClr>
                </a:solidFill>
              </a:rPr>
              <a:t>A controller</a:t>
            </a:r>
            <a:r>
              <a:rPr lang="en-GB" sz="2000" dirty="0">
                <a:solidFill>
                  <a:schemeClr val="accent2">
                    <a:lumMod val="50000"/>
                  </a:schemeClr>
                </a:solidFill>
              </a:rPr>
              <a:t> can send commands to the model to update the model's state (e.g. editing a document). It can also send commands to its associated view to </a:t>
            </a:r>
            <a:endParaRPr lang="en-GB" sz="2000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GB" sz="2000" dirty="0" smtClean="0">
                <a:solidFill>
                  <a:schemeClr val="accent2">
                    <a:lumMod val="50000"/>
                  </a:schemeClr>
                </a:solidFill>
              </a:rPr>
              <a:t>change </a:t>
            </a:r>
            <a:r>
              <a:rPr lang="en-GB" sz="2000" dirty="0">
                <a:solidFill>
                  <a:schemeClr val="accent2">
                    <a:lumMod val="50000"/>
                  </a:schemeClr>
                </a:solidFill>
              </a:rPr>
              <a:t>the view's presentation of the </a:t>
            </a:r>
            <a:endParaRPr lang="en-GB" sz="2000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GB" sz="2000" dirty="0" smtClean="0">
                <a:solidFill>
                  <a:schemeClr val="accent2">
                    <a:lumMod val="50000"/>
                  </a:schemeClr>
                </a:solidFill>
              </a:rPr>
              <a:t>model </a:t>
            </a:r>
            <a:r>
              <a:rPr lang="en-GB" sz="2000" dirty="0">
                <a:solidFill>
                  <a:schemeClr val="accent2">
                    <a:lumMod val="50000"/>
                  </a:schemeClr>
                </a:solidFill>
              </a:rPr>
              <a:t>(e.g. by scrolling through a document).</a:t>
            </a:r>
          </a:p>
          <a:p>
            <a:endParaRPr lang="en-US" sz="2000" dirty="0"/>
          </a:p>
        </p:txBody>
      </p:sp>
      <p:pic>
        <p:nvPicPr>
          <p:cNvPr id="6148" name="Picture 4" descr="https://upload.wikimedia.org/wikipedia/commons/thumb/a/a0/MVC-Process.svg/2000px-MVC-Process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013" y="1923369"/>
            <a:ext cx="4520484" cy="4972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994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en-US" sz="4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Model View </a:t>
            </a:r>
            <a:r>
              <a:rPr lang="en-US" sz="4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Presenter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124" name="Picture 4" descr="https://upload.wikimedia.org/wikipedia/commons/d/dc/Model_View_Presenter_GUI_Design_Patter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573" y="2048408"/>
            <a:ext cx="5676051" cy="3893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13092" y="2228712"/>
            <a:ext cx="4746749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solidFill>
                  <a:schemeClr val="accent2">
                    <a:lumMod val="50000"/>
                  </a:schemeClr>
                </a:solidFill>
              </a:rPr>
              <a:t>A model</a:t>
            </a:r>
            <a:r>
              <a:rPr lang="en-GB" sz="2000" b="1" dirty="0">
                <a:solidFill>
                  <a:schemeClr val="accent2">
                    <a:lumMod val="50000"/>
                  </a:schemeClr>
                </a:solidFill>
              </a:rPr>
              <a:t> </a:t>
            </a:r>
            <a:r>
              <a:rPr lang="en-GB" sz="2000" dirty="0">
                <a:solidFill>
                  <a:schemeClr val="accent2">
                    <a:lumMod val="50000"/>
                  </a:schemeClr>
                </a:solidFill>
              </a:rPr>
              <a:t>is an interface defining the data </a:t>
            </a:r>
            <a:endParaRPr lang="en-GB" sz="2000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GB" sz="2000" dirty="0" smtClean="0">
                <a:solidFill>
                  <a:schemeClr val="accent2">
                    <a:lumMod val="50000"/>
                  </a:schemeClr>
                </a:solidFill>
              </a:rPr>
              <a:t>to </a:t>
            </a:r>
            <a:r>
              <a:rPr lang="en-GB" sz="2000" dirty="0">
                <a:solidFill>
                  <a:schemeClr val="accent2">
                    <a:lumMod val="50000"/>
                  </a:schemeClr>
                </a:solidFill>
              </a:rPr>
              <a:t>be displayed or otherwise acted upon </a:t>
            </a:r>
            <a:endParaRPr lang="en-GB" sz="2000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GB" sz="2000" dirty="0" smtClean="0">
                <a:solidFill>
                  <a:schemeClr val="accent2">
                    <a:lumMod val="50000"/>
                  </a:schemeClr>
                </a:solidFill>
              </a:rPr>
              <a:t>in </a:t>
            </a:r>
            <a:r>
              <a:rPr lang="en-GB" sz="2000" dirty="0">
                <a:solidFill>
                  <a:schemeClr val="accent2">
                    <a:lumMod val="50000"/>
                  </a:schemeClr>
                </a:solidFill>
              </a:rPr>
              <a:t>the </a:t>
            </a:r>
            <a:r>
              <a:rPr lang="en-GB" sz="2000" dirty="0" smtClean="0">
                <a:solidFill>
                  <a:schemeClr val="accent2">
                    <a:lumMod val="50000"/>
                  </a:schemeClr>
                </a:solidFill>
              </a:rPr>
              <a:t>user </a:t>
            </a:r>
            <a:r>
              <a:rPr lang="en-GB" sz="2000" dirty="0">
                <a:solidFill>
                  <a:schemeClr val="accent2">
                    <a:lumMod val="50000"/>
                  </a:schemeClr>
                </a:solidFill>
              </a:rPr>
              <a:t>interface.</a:t>
            </a:r>
          </a:p>
          <a:p>
            <a:r>
              <a:rPr lang="en-GB" sz="2000" b="1" dirty="0" smtClean="0">
                <a:solidFill>
                  <a:schemeClr val="accent2">
                    <a:lumMod val="50000"/>
                  </a:schemeClr>
                </a:solidFill>
              </a:rPr>
              <a:t>A presenter</a:t>
            </a:r>
            <a:r>
              <a:rPr lang="en-GB" sz="2000" dirty="0">
                <a:solidFill>
                  <a:schemeClr val="accent2">
                    <a:lumMod val="50000"/>
                  </a:schemeClr>
                </a:solidFill>
              </a:rPr>
              <a:t> acts upon the model and </a:t>
            </a:r>
            <a:endParaRPr lang="en-GB" sz="2000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GB" sz="2000" dirty="0" smtClean="0">
                <a:solidFill>
                  <a:schemeClr val="accent2">
                    <a:lumMod val="50000"/>
                  </a:schemeClr>
                </a:solidFill>
              </a:rPr>
              <a:t>the </a:t>
            </a:r>
            <a:r>
              <a:rPr lang="en-GB" sz="2000" dirty="0">
                <a:solidFill>
                  <a:schemeClr val="accent2">
                    <a:lumMod val="50000"/>
                  </a:schemeClr>
                </a:solidFill>
              </a:rPr>
              <a:t>view. </a:t>
            </a:r>
            <a:r>
              <a:rPr lang="en-GB" sz="2000" dirty="0" smtClean="0">
                <a:solidFill>
                  <a:schemeClr val="accent2">
                    <a:lumMod val="50000"/>
                  </a:schemeClr>
                </a:solidFill>
              </a:rPr>
              <a:t>It retrieves </a:t>
            </a:r>
            <a:r>
              <a:rPr lang="en-GB" sz="2000" dirty="0">
                <a:solidFill>
                  <a:schemeClr val="accent2">
                    <a:lumMod val="50000"/>
                  </a:schemeClr>
                </a:solidFill>
              </a:rPr>
              <a:t>data from repositories </a:t>
            </a:r>
            <a:endParaRPr lang="en-GB" sz="2000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GB" sz="2000" dirty="0" smtClean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en-GB" sz="2000" dirty="0">
                <a:solidFill>
                  <a:schemeClr val="accent2">
                    <a:lumMod val="50000"/>
                  </a:schemeClr>
                </a:solidFill>
              </a:rPr>
              <a:t>the model), </a:t>
            </a:r>
            <a:r>
              <a:rPr lang="en-GB" sz="2000" dirty="0" smtClean="0">
                <a:solidFill>
                  <a:schemeClr val="accent2">
                    <a:lumMod val="50000"/>
                  </a:schemeClr>
                </a:solidFill>
              </a:rPr>
              <a:t>and </a:t>
            </a:r>
            <a:r>
              <a:rPr lang="en-GB" sz="2000" dirty="0">
                <a:solidFill>
                  <a:schemeClr val="accent2">
                    <a:lumMod val="50000"/>
                  </a:schemeClr>
                </a:solidFill>
              </a:rPr>
              <a:t>formats it for display </a:t>
            </a:r>
            <a:endParaRPr lang="en-GB" sz="2000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GB" sz="2000" dirty="0" smtClean="0">
                <a:solidFill>
                  <a:schemeClr val="accent2">
                    <a:lumMod val="50000"/>
                  </a:schemeClr>
                </a:solidFill>
              </a:rPr>
              <a:t>in </a:t>
            </a:r>
            <a:r>
              <a:rPr lang="en-GB" sz="2000" dirty="0">
                <a:solidFill>
                  <a:schemeClr val="accent2">
                    <a:lumMod val="50000"/>
                  </a:schemeClr>
                </a:solidFill>
              </a:rPr>
              <a:t>the view.</a:t>
            </a:r>
          </a:p>
          <a:p>
            <a:r>
              <a:rPr lang="en-GB" sz="2000" b="1" dirty="0" smtClean="0">
                <a:solidFill>
                  <a:schemeClr val="accent2">
                    <a:lumMod val="50000"/>
                  </a:schemeClr>
                </a:solidFill>
              </a:rPr>
              <a:t>A view</a:t>
            </a:r>
            <a:r>
              <a:rPr lang="en-GB" sz="2000" dirty="0">
                <a:solidFill>
                  <a:schemeClr val="accent2">
                    <a:lumMod val="50000"/>
                  </a:schemeClr>
                </a:solidFill>
              </a:rPr>
              <a:t> is a passive interface that </a:t>
            </a:r>
            <a:endParaRPr lang="en-GB" sz="2000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GB" sz="2000" dirty="0" smtClean="0">
                <a:solidFill>
                  <a:schemeClr val="accent2">
                    <a:lumMod val="50000"/>
                  </a:schemeClr>
                </a:solidFill>
              </a:rPr>
              <a:t>displays </a:t>
            </a:r>
            <a:r>
              <a:rPr lang="en-GB" sz="2000" dirty="0">
                <a:solidFill>
                  <a:schemeClr val="accent2">
                    <a:lumMod val="50000"/>
                  </a:schemeClr>
                </a:solidFill>
              </a:rPr>
              <a:t>data </a:t>
            </a:r>
            <a:r>
              <a:rPr lang="en-GB" sz="2000" dirty="0" smtClean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en-GB" sz="2000" dirty="0">
                <a:solidFill>
                  <a:schemeClr val="accent2">
                    <a:lumMod val="50000"/>
                  </a:schemeClr>
                </a:solidFill>
              </a:rPr>
              <a:t>the model) and routes </a:t>
            </a:r>
            <a:endParaRPr lang="en-GB" sz="2000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GB" sz="2000" dirty="0" smtClean="0">
                <a:solidFill>
                  <a:schemeClr val="accent2">
                    <a:lumMod val="50000"/>
                  </a:schemeClr>
                </a:solidFill>
              </a:rPr>
              <a:t>user commands to </a:t>
            </a:r>
            <a:r>
              <a:rPr lang="en-GB" sz="2000" dirty="0">
                <a:solidFill>
                  <a:schemeClr val="accent2">
                    <a:lumMod val="50000"/>
                  </a:schemeClr>
                </a:solidFill>
              </a:rPr>
              <a:t>the </a:t>
            </a:r>
            <a:r>
              <a:rPr lang="en-GB" sz="2000" dirty="0" smtClean="0">
                <a:solidFill>
                  <a:schemeClr val="accent2">
                    <a:lumMod val="50000"/>
                  </a:schemeClr>
                </a:solidFill>
              </a:rPr>
              <a:t>presenter</a:t>
            </a:r>
          </a:p>
          <a:p>
            <a:r>
              <a:rPr lang="en-GB" sz="2000" dirty="0" smtClean="0">
                <a:solidFill>
                  <a:schemeClr val="accent2">
                    <a:lumMod val="50000"/>
                  </a:schemeClr>
                </a:solidFill>
              </a:rPr>
              <a:t>to </a:t>
            </a:r>
            <a:r>
              <a:rPr lang="en-GB" sz="2000" dirty="0">
                <a:solidFill>
                  <a:schemeClr val="accent2">
                    <a:lumMod val="50000"/>
                  </a:schemeClr>
                </a:solidFill>
              </a:rPr>
              <a:t>act upon that data.</a:t>
            </a:r>
          </a:p>
          <a:p>
            <a:r>
              <a:rPr lang="en-GB" sz="2000" dirty="0"/>
              <a:t/>
            </a:r>
            <a:br>
              <a:rPr lang="en-GB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187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en-US" sz="4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Model View </a:t>
            </a:r>
            <a:r>
              <a:rPr lang="en-US" sz="4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View</a:t>
            </a:r>
            <a:r>
              <a:rPr lang="en-US" sz="4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Model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4152" y="1807459"/>
            <a:ext cx="91994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Model: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 represents objects or POJO data</a:t>
            </a:r>
          </a:p>
          <a:p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View Model: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GB" sz="2000" dirty="0">
                <a:solidFill>
                  <a:schemeClr val="accent2">
                    <a:lumMod val="50000"/>
                  </a:schemeClr>
                </a:solidFill>
              </a:rPr>
              <a:t>abstraction of the view exposing public properties and commands.</a:t>
            </a:r>
            <a:endParaRPr lang="en-US" sz="2000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View: 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control data from users, availability user interaction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  <p:pic>
        <p:nvPicPr>
          <p:cNvPr id="7170" name="Picture 2" descr="MVVMPatter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36" y="3284113"/>
            <a:ext cx="9501607" cy="285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888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483491" y="314199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en-US" sz="4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DispatcherServlet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050" name="Picture 2" descr="request lifecy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037" y="1316756"/>
            <a:ext cx="8444625" cy="5634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10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en-US" sz="4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DispatcherServlet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100000"/>
              </a:lnSpc>
            </a:pP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934310" y="1747663"/>
            <a:ext cx="8785705" cy="31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57200" indent="-457200">
              <a:buFont typeface="+mj-lt"/>
              <a:buAutoNum type="arabicParenR"/>
            </a:pPr>
            <a:r>
              <a:rPr lang="en-GB" sz="2000" b="1" dirty="0" err="1" smtClean="0">
                <a:solidFill>
                  <a:schemeClr val="accent2">
                    <a:lumMod val="50000"/>
                  </a:schemeClr>
                </a:solidFill>
              </a:rPr>
              <a:t>DispatcherServlet</a:t>
            </a:r>
            <a:r>
              <a:rPr lang="en-GB" sz="20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GB" sz="2000" dirty="0">
                <a:solidFill>
                  <a:schemeClr val="accent2">
                    <a:lumMod val="50000"/>
                  </a:schemeClr>
                </a:solidFill>
              </a:rPr>
              <a:t>receives the request.</a:t>
            </a:r>
          </a:p>
          <a:p>
            <a:pPr marL="457200" indent="-457200">
              <a:buFont typeface="+mj-lt"/>
              <a:buAutoNum type="arabicParenR"/>
            </a:pPr>
            <a:r>
              <a:rPr lang="en-GB" sz="2000" b="1" dirty="0" err="1">
                <a:solidFill>
                  <a:schemeClr val="accent2">
                    <a:lumMod val="50000"/>
                  </a:schemeClr>
                </a:solidFill>
              </a:rPr>
              <a:t>DispatcherServlet</a:t>
            </a:r>
            <a:r>
              <a:rPr lang="en-GB" sz="2000" dirty="0">
                <a:solidFill>
                  <a:schemeClr val="accent2">
                    <a:lumMod val="50000"/>
                  </a:schemeClr>
                </a:solidFill>
              </a:rPr>
              <a:t> dispatches the task of selecting an appropriate controller to </a:t>
            </a:r>
            <a:r>
              <a:rPr lang="en-GB" sz="2000" dirty="0" err="1" smtClean="0">
                <a:solidFill>
                  <a:schemeClr val="accent2">
                    <a:lumMod val="50000"/>
                  </a:schemeClr>
                </a:solidFill>
              </a:rPr>
              <a:t>HandlerMapping</a:t>
            </a:r>
            <a:r>
              <a:rPr lang="en-GB" sz="2000" dirty="0" smtClean="0">
                <a:solidFill>
                  <a:schemeClr val="accent2">
                    <a:lumMod val="50000"/>
                  </a:schemeClr>
                </a:solidFill>
              </a:rPr>
              <a:t> selects </a:t>
            </a:r>
            <a:r>
              <a:rPr lang="en-GB" sz="2000" dirty="0">
                <a:solidFill>
                  <a:schemeClr val="accent2">
                    <a:lumMod val="50000"/>
                  </a:schemeClr>
                </a:solidFill>
              </a:rPr>
              <a:t>the controller which is mapped to the incoming request URL and returns the (selected Handler) </a:t>
            </a:r>
            <a:r>
              <a:rPr lang="en-GB" sz="2000" dirty="0" smtClean="0">
                <a:solidFill>
                  <a:schemeClr val="accent2">
                    <a:lumMod val="50000"/>
                  </a:schemeClr>
                </a:solidFill>
              </a:rPr>
              <a:t>and </a:t>
            </a:r>
            <a:r>
              <a:rPr lang="en-GB" sz="2000" dirty="0">
                <a:solidFill>
                  <a:schemeClr val="accent2">
                    <a:lumMod val="50000"/>
                  </a:schemeClr>
                </a:solidFill>
              </a:rPr>
              <a:t>Controller to </a:t>
            </a:r>
            <a:r>
              <a:rPr lang="en-GB" sz="2000" dirty="0" err="1">
                <a:solidFill>
                  <a:schemeClr val="accent2">
                    <a:lumMod val="50000"/>
                  </a:schemeClr>
                </a:solidFill>
              </a:rPr>
              <a:t>DispatcherServlet</a:t>
            </a:r>
            <a:r>
              <a:rPr lang="en-GB" sz="2000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pPr marL="457200" indent="-457200">
              <a:buFont typeface="+mj-lt"/>
              <a:buAutoNum type="arabicParenR"/>
            </a:pPr>
            <a:r>
              <a:rPr lang="en-GB" sz="2000" b="1" dirty="0" err="1">
                <a:solidFill>
                  <a:schemeClr val="accent2">
                    <a:lumMod val="50000"/>
                  </a:schemeClr>
                </a:solidFill>
              </a:rPr>
              <a:t>DispatcherServlet</a:t>
            </a:r>
            <a:r>
              <a:rPr lang="en-GB" sz="2000" dirty="0">
                <a:solidFill>
                  <a:schemeClr val="accent2">
                    <a:lumMod val="50000"/>
                  </a:schemeClr>
                </a:solidFill>
              </a:rPr>
              <a:t> dispatches the task of executing of business logic of Controller to </a:t>
            </a:r>
            <a:r>
              <a:rPr lang="en-GB" sz="2000" dirty="0" err="1">
                <a:solidFill>
                  <a:schemeClr val="accent2">
                    <a:lumMod val="50000"/>
                  </a:schemeClr>
                </a:solidFill>
              </a:rPr>
              <a:t>HandlerAdapter</a:t>
            </a:r>
            <a:r>
              <a:rPr lang="en-GB" sz="2000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pPr marL="457200" indent="-457200">
              <a:buFont typeface="+mj-lt"/>
              <a:buAutoNum type="arabicParenR"/>
            </a:pPr>
            <a:r>
              <a:rPr lang="en-GB" sz="2000" b="1" dirty="0" err="1">
                <a:solidFill>
                  <a:schemeClr val="accent2">
                    <a:lumMod val="50000"/>
                  </a:schemeClr>
                </a:solidFill>
              </a:rPr>
              <a:t>HandlerAdapter</a:t>
            </a:r>
            <a:r>
              <a:rPr lang="en-GB" sz="2000" dirty="0">
                <a:solidFill>
                  <a:schemeClr val="accent2">
                    <a:lumMod val="50000"/>
                  </a:schemeClr>
                </a:solidFill>
              </a:rPr>
              <a:t> calls the business logic process of Controller.</a:t>
            </a:r>
          </a:p>
          <a:p>
            <a:pPr marL="457200" indent="-457200">
              <a:buFont typeface="+mj-lt"/>
              <a:buAutoNum type="arabicParenR"/>
            </a:pPr>
            <a:r>
              <a:rPr lang="en-GB" sz="2000" b="1" dirty="0">
                <a:solidFill>
                  <a:schemeClr val="accent2">
                    <a:lumMod val="50000"/>
                  </a:schemeClr>
                </a:solidFill>
              </a:rPr>
              <a:t>Controller</a:t>
            </a:r>
            <a:r>
              <a:rPr lang="en-GB" sz="2000" dirty="0">
                <a:solidFill>
                  <a:schemeClr val="accent2">
                    <a:lumMod val="50000"/>
                  </a:schemeClr>
                </a:solidFill>
              </a:rPr>
              <a:t> executes the business logic, sets the processing result in Model and returns the logical </a:t>
            </a:r>
            <a:r>
              <a:rPr lang="en-GB" sz="2000" dirty="0" smtClean="0">
                <a:solidFill>
                  <a:schemeClr val="accent2">
                    <a:lumMod val="50000"/>
                  </a:schemeClr>
                </a:solidFill>
              </a:rPr>
              <a:t>name </a:t>
            </a:r>
            <a:r>
              <a:rPr lang="en-GB" sz="2000" dirty="0">
                <a:solidFill>
                  <a:schemeClr val="accent2">
                    <a:lumMod val="50000"/>
                  </a:schemeClr>
                </a:solidFill>
              </a:rPr>
              <a:t>of view to </a:t>
            </a:r>
            <a:r>
              <a:rPr lang="en-GB" sz="2000" dirty="0" err="1">
                <a:solidFill>
                  <a:schemeClr val="accent2">
                    <a:lumMod val="50000"/>
                  </a:schemeClr>
                </a:solidFill>
              </a:rPr>
              <a:t>HandlerAdapter</a:t>
            </a:r>
            <a:r>
              <a:rPr lang="en-GB" sz="2000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pPr marL="457200" indent="-457200">
              <a:buFont typeface="+mj-lt"/>
              <a:buAutoNum type="arabicParenR"/>
            </a:pPr>
            <a:r>
              <a:rPr lang="en-GB" sz="2000" b="1" dirty="0" err="1">
                <a:solidFill>
                  <a:schemeClr val="accent2">
                    <a:lumMod val="50000"/>
                  </a:schemeClr>
                </a:solidFill>
              </a:rPr>
              <a:t>DispatcherServlet</a:t>
            </a:r>
            <a:r>
              <a:rPr lang="en-GB" sz="2000" dirty="0">
                <a:solidFill>
                  <a:schemeClr val="accent2">
                    <a:lumMod val="50000"/>
                  </a:schemeClr>
                </a:solidFill>
              </a:rPr>
              <a:t> dispatches the task of resolving the View corresponding to the View name to </a:t>
            </a:r>
            <a:r>
              <a:rPr lang="en-GB" sz="2000" dirty="0" err="1">
                <a:solidFill>
                  <a:schemeClr val="accent2">
                    <a:lumMod val="50000"/>
                  </a:schemeClr>
                </a:solidFill>
              </a:rPr>
              <a:t>ViewResolver</a:t>
            </a:r>
            <a:r>
              <a:rPr lang="en-GB" sz="2000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en-GB" sz="2000" dirty="0" err="1" smtClean="0">
                <a:solidFill>
                  <a:schemeClr val="accent2">
                    <a:lumMod val="50000"/>
                  </a:schemeClr>
                </a:solidFill>
              </a:rPr>
              <a:t>ViewResolver</a:t>
            </a:r>
            <a:r>
              <a:rPr lang="en-GB" sz="20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GB" sz="2000" dirty="0">
                <a:solidFill>
                  <a:schemeClr val="accent2">
                    <a:lumMod val="50000"/>
                  </a:schemeClr>
                </a:solidFill>
              </a:rPr>
              <a:t>returns the View mapped to View name.</a:t>
            </a:r>
          </a:p>
          <a:p>
            <a:pPr marL="457200" indent="-457200">
              <a:buFont typeface="+mj-lt"/>
              <a:buAutoNum type="arabicParenR"/>
            </a:pPr>
            <a:r>
              <a:rPr lang="en-GB" sz="2000" b="1" dirty="0" err="1">
                <a:solidFill>
                  <a:schemeClr val="accent2">
                    <a:lumMod val="50000"/>
                  </a:schemeClr>
                </a:solidFill>
              </a:rPr>
              <a:t>DispatcherServlet</a:t>
            </a:r>
            <a:r>
              <a:rPr lang="en-GB" sz="2000" dirty="0">
                <a:solidFill>
                  <a:schemeClr val="accent2">
                    <a:lumMod val="50000"/>
                  </a:schemeClr>
                </a:solidFill>
              </a:rPr>
              <a:t> dispatches the rendering process to returned View.</a:t>
            </a:r>
          </a:p>
          <a:p>
            <a:pPr marL="457200" indent="-457200">
              <a:buFont typeface="+mj-lt"/>
              <a:buAutoNum type="arabicParenR"/>
            </a:pPr>
            <a:r>
              <a:rPr lang="en-GB" sz="2000" b="1" dirty="0">
                <a:solidFill>
                  <a:schemeClr val="accent2">
                    <a:lumMod val="50000"/>
                  </a:schemeClr>
                </a:solidFill>
              </a:rPr>
              <a:t>View</a:t>
            </a:r>
            <a:r>
              <a:rPr lang="en-GB" sz="2000" dirty="0">
                <a:solidFill>
                  <a:schemeClr val="accent2">
                    <a:lumMod val="50000"/>
                  </a:schemeClr>
                </a:solidFill>
              </a:rPr>
              <a:t> renders Model data and returns the response.</a:t>
            </a:r>
            <a:endParaRPr lang="en-US" sz="4000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66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1722</TotalTime>
  <Words>251</Words>
  <Application>Microsoft Office PowerPoint</Application>
  <PresentationFormat>Custom</PresentationFormat>
  <Paragraphs>63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DejaVu Sans</vt:lpstr>
      <vt:lpstr>Arial</vt:lpstr>
      <vt:lpstr>Calibri</vt:lpstr>
      <vt:lpstr>Calibri Light</vt:lpstr>
      <vt:lpstr>Wingdings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Anh Minh</dc:creator>
  <cp:lastModifiedBy>Nguyen Anh Minh</cp:lastModifiedBy>
  <cp:revision>340</cp:revision>
  <dcterms:modified xsi:type="dcterms:W3CDTF">2016-08-19T09:13:38Z</dcterms:modified>
</cp:coreProperties>
</file>