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83" r:id="rId15"/>
    <p:sldId id="285" r:id="rId16"/>
    <p:sldId id="28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9" r:id="rId25"/>
    <p:sldId id="276" r:id="rId26"/>
    <p:sldId id="288" r:id="rId27"/>
    <p:sldId id="287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4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0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42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5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5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3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69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54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7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2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4A659C-2EAA-4052-B4BA-1C949A0D45D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4BCDB-E717-49D7-BCFD-49B26754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sp>
        <p:nvSpPr>
          <p:cNvPr id="40" name="TextShape 2"/>
          <p:cNvSpPr txBox="1"/>
          <p:nvPr/>
        </p:nvSpPr>
        <p:spPr>
          <a:xfrm>
            <a:off x="1837083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1861" y="226726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6" name="TextShape 1"/>
          <p:cNvSpPr txBox="1"/>
          <p:nvPr/>
        </p:nvSpPr>
        <p:spPr>
          <a:xfrm>
            <a:off x="2089612" y="2448575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Spring Web flow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490156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020696" y="3749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Navigation Issues</a:t>
            </a:r>
            <a:endParaRPr sz="1633" dirty="0"/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377244" y="1384494"/>
            <a:ext cx="9516533" cy="48309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158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 </a:t>
            </a:r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Visualizing the flow is very difficult</a:t>
            </a:r>
          </a:p>
          <a:p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 </a:t>
            </a:r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Mixed navigation and view</a:t>
            </a:r>
          </a:p>
          <a:p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 </a:t>
            </a:r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Overall navigation rules complexity</a:t>
            </a:r>
          </a:p>
          <a:p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 </a:t>
            </a:r>
            <a:r>
              <a:rPr lang="en-GB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Lack of state control / navigation customisation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 </a:t>
            </a:r>
            <a:r>
              <a:rPr lang="en-GB" dirty="0" smtClean="0">
                <a:solidFill>
                  <a:srgbClr val="92D050"/>
                </a:solidFill>
              </a:rPr>
              <a:t>Spring web flow solutions</a:t>
            </a:r>
          </a:p>
          <a:p>
            <a:r>
              <a:rPr lang="en-GB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 </a:t>
            </a:r>
            <a:r>
              <a:rPr lang="en-GB" dirty="0" smtClean="0">
                <a:solidFill>
                  <a:srgbClr val="92D050"/>
                </a:solidFill>
              </a:rPr>
              <a:t>Spring MVC extension</a:t>
            </a:r>
          </a:p>
          <a:p>
            <a:r>
              <a:rPr lang="en-GB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 </a:t>
            </a:r>
            <a:r>
              <a:rPr lang="en-GB" dirty="0" smtClean="0">
                <a:solidFill>
                  <a:srgbClr val="92D050"/>
                </a:solidFill>
              </a:rPr>
              <a:t>Reusable web flows as patterns</a:t>
            </a:r>
          </a:p>
          <a:p>
            <a:r>
              <a:rPr lang="en-GB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 Visualization flow chart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Navigation Issues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457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37185" y="612019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Flow</a:t>
            </a:r>
            <a:endParaRPr sz="163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6" y="2561121"/>
            <a:ext cx="9363902" cy="31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5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37185" y="612019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State</a:t>
            </a:r>
            <a:endParaRPr sz="163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81" y="2780771"/>
            <a:ext cx="9379267" cy="17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6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37185" y="612019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Transition</a:t>
            </a:r>
            <a:endParaRPr sz="16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69" y="2535943"/>
            <a:ext cx="9441317" cy="24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14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37185" y="612019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Actions</a:t>
            </a:r>
            <a:endParaRPr sz="16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36" y="2539470"/>
            <a:ext cx="8071476" cy="34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6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37185" y="612019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smtClean="0">
                <a:latin typeface="Arial"/>
              </a:rPr>
              <a:t>Expression language</a:t>
            </a:r>
            <a:endParaRPr sz="1633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28845" y="2739029"/>
            <a:ext cx="8866530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Web Flow uses EL to access its data model and to invoke 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EL is used for many things within a flow including: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Access client data such as declaring flow inputs or referencing request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Access data in Web Flow's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RequestContext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such as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flowScope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or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currentEvent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Invoke methods on Spring-managed objects through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Resolve expressions such as state transition criteria,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subflow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ids, and view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EL is also used to bind form parameters to model objects and reversely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to render formatted form fields from the properties of a model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That however does not apply when using Web Flow with JSF in which 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the standard JSF component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lifecyle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applies.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6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Flow</a:t>
            </a:r>
            <a:endParaRPr sz="1633"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1354224" y="1714007"/>
            <a:ext cx="9539554" cy="40433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19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1327736" y="1128246"/>
            <a:ext cx="9577331" cy="5035487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1981067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 err="1" smtClean="0">
                <a:latin typeface="Arial"/>
              </a:rPr>
              <a:t>DispatchServlet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366301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150074" y="616058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Definition of flows</a:t>
            </a:r>
            <a:endParaRPr sz="1633" dirty="0"/>
          </a:p>
        </p:txBody>
      </p:sp>
      <p:sp>
        <p:nvSpPr>
          <p:cNvPr id="2" name="TextBox 1"/>
          <p:cNvSpPr txBox="1"/>
          <p:nvPr/>
        </p:nvSpPr>
        <p:spPr>
          <a:xfrm>
            <a:off x="2235199" y="1715911"/>
            <a:ext cx="8365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 smtClean="0"/>
              <a:t>XML document with predefined elements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 smtClean="0"/>
              <a:t>Flow definition is composed of set of states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 smtClean="0"/>
              <a:t>Each state has one or more transitions that are used to another state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 smtClean="0"/>
              <a:t>A transition is triggered by an event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2240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66" dirty="0" smtClean="0">
                <a:latin typeface="Arial"/>
              </a:rPr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629" dirty="0">
                <a:latin typeface="Arial"/>
              </a:rPr>
              <a:t>Spring MVC  and Ajax/JSON</a:t>
            </a:r>
            <a:endParaRPr lang="en-GB" sz="3629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629" dirty="0">
                <a:latin typeface="Arial"/>
              </a:rPr>
              <a:t>Configure </a:t>
            </a:r>
            <a:r>
              <a:rPr lang="en-GB" sz="3629" dirty="0" err="1">
                <a:latin typeface="Arial"/>
              </a:rPr>
              <a:t>ViewResolver</a:t>
            </a:r>
            <a:endParaRPr lang="en-GB" sz="3629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629" dirty="0">
                <a:latin typeface="Arial"/>
              </a:rPr>
              <a:t>Spring Web Flows</a:t>
            </a:r>
            <a:endParaRPr lang="en-GB" sz="3629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629" dirty="0">
                <a:latin typeface="Arial"/>
              </a:rPr>
              <a:t>Design Web Flows</a:t>
            </a:r>
            <a:endParaRPr lang="en-GB" sz="3629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Definition of flows</a:t>
            </a:r>
            <a:endParaRPr sz="1633"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533256" y="2171303"/>
            <a:ext cx="7197765" cy="4064683"/>
          </a:xfrm>
          <a:prstGeom prst="rect">
            <a:avLst/>
          </a:prstGeom>
          <a:ln>
            <a:noFill/>
          </a:ln>
        </p:spPr>
      </p:pic>
      <p:sp>
        <p:nvSpPr>
          <p:cNvPr id="72" name="TextShape 2"/>
          <p:cNvSpPr txBox="1"/>
          <p:nvPr/>
        </p:nvSpPr>
        <p:spPr>
          <a:xfrm>
            <a:off x="2021237" y="1190404"/>
            <a:ext cx="7442883" cy="196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2903" dirty="0">
                <a:latin typeface="Arial"/>
              </a:rPr>
              <a:t>Defines a conversion or dialogue between users and server meets business goals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955823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States </a:t>
            </a:r>
            <a:endParaRPr sz="1633"/>
          </a:p>
        </p:txBody>
      </p:sp>
      <p:sp>
        <p:nvSpPr>
          <p:cNvPr id="74" name="TextShape 2"/>
          <p:cNvSpPr txBox="1"/>
          <p:nvPr/>
        </p:nvSpPr>
        <p:spPr>
          <a:xfrm>
            <a:off x="2021237" y="1190404"/>
            <a:ext cx="7442883" cy="1961799"/>
          </a:xfrm>
          <a:prstGeom prst="rect">
            <a:avLst/>
          </a:prstGeom>
          <a:noFill/>
          <a:ln>
            <a:noFill/>
          </a:ln>
        </p:spPr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513236" y="1949227"/>
            <a:ext cx="9493431" cy="42400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53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Applied field</a:t>
            </a:r>
            <a:endParaRPr sz="1633" dirty="0"/>
          </a:p>
        </p:txBody>
      </p:sp>
      <p:sp>
        <p:nvSpPr>
          <p:cNvPr id="77" name="TextShape 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sz="1633"/>
          </a:p>
        </p:txBody>
      </p:sp>
      <p:sp>
        <p:nvSpPr>
          <p:cNvPr id="78" name="TextShape 3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903" dirty="0">
                <a:latin typeface="NewBaskerville-Roman"/>
              </a:rPr>
              <a:t>Booking service</a:t>
            </a:r>
            <a:endParaRPr sz="1633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903" dirty="0">
                <a:latin typeface="NewBaskerville-Roman"/>
              </a:rPr>
              <a:t>Shopping carts</a:t>
            </a:r>
            <a:endParaRPr sz="1633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903" dirty="0" smtClean="0">
                <a:solidFill>
                  <a:srgbClr val="000000"/>
                </a:solidFill>
                <a:latin typeface="NewBaskerville-Roman"/>
                <a:ea typeface="NewBaskerville-Roman"/>
              </a:rPr>
              <a:t>Adaptive </a:t>
            </a:r>
            <a:r>
              <a:rPr lang="en-US" sz="2903" dirty="0">
                <a:solidFill>
                  <a:srgbClr val="000000"/>
                </a:solidFill>
                <a:latin typeface="NewBaskerville-Roman"/>
                <a:ea typeface="NewBaskerville-Roman"/>
              </a:rPr>
              <a:t>surveys or questionnaires</a:t>
            </a:r>
            <a:endParaRPr sz="1633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903" dirty="0" smtClean="0">
                <a:solidFill>
                  <a:srgbClr val="000000"/>
                </a:solidFill>
                <a:latin typeface="NewBaskerville-Roman"/>
                <a:ea typeface="NewBaskerville-Roman"/>
              </a:rPr>
              <a:t>Multistep </a:t>
            </a:r>
            <a:r>
              <a:rPr lang="en-US" sz="2903" dirty="0">
                <a:solidFill>
                  <a:srgbClr val="000000"/>
                </a:solidFill>
                <a:latin typeface="NewBaskerville-Roman"/>
                <a:ea typeface="NewBaskerville-Roman"/>
              </a:rPr>
              <a:t>product configuration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606830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652637" y="2191140"/>
            <a:ext cx="9116962" cy="25953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734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9" y="2610152"/>
            <a:ext cx="10984127" cy="1145009"/>
          </a:xfrm>
        </p:spPr>
        <p:txBody>
          <a:bodyPr/>
          <a:lstStyle/>
          <a:p>
            <a:r>
              <a:rPr lang="en-US" dirty="0" smtClean="0"/>
              <a:t>Design of Web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873955" y="654756"/>
            <a:ext cx="7890934" cy="55541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996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1" y="616724"/>
            <a:ext cx="107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</a:rPr>
              <a:t> 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var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"order"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com.emusicstore.model.CustomerOrder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action-state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addCartToOrder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evaluate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expression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cartDaoImpl.validate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requestParameters.cartId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)"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result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order.cart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InvalidCartWarning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on-exception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java.io.IOException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collectCustomerInfo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action-state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collectCustomerInfo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view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collectCustomerInfo.jsp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model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"order"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customerInfoCollected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collectShippingDetail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GB" sz="1000" dirty="0" smtClean="0">
              <a:latin typeface="Courier New" panose="02070309020205020404" pitchFamily="49" charset="0"/>
            </a:endParaRP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collectShippingDetail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view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collectShippingDetail.jsp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model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"order"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shippingDetailCollected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orderConfirmation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backToCollectCustomerInfo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collectCustomerInfo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orderConfirmation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orderConfirmed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processOrder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backToCollectShippingDetail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collectShippingDetail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action-state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processOrder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evaluate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expression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cartItemDaoImpl.removeAllCartItems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order.cart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)"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thankCustomer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action-state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thankCustomer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model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"order"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endState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end-state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endState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invalidCartWarning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endState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view-state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end-state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cancelCheckout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view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checkOutCancelled.jsp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global-transitions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transition </a:t>
            </a:r>
            <a:r>
              <a:rPr lang="en-GB" sz="10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on</a:t>
            </a:r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"cancel" </a:t>
            </a:r>
            <a:r>
              <a:rPr lang="en-GB" sz="1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to</a:t>
            </a:r>
            <a:r>
              <a:rPr lang="en-GB" sz="10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cancelCheckout</a:t>
            </a:r>
            <a:r>
              <a:rPr lang="en-GB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GB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GB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global-transitions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0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flow</a:t>
            </a:r>
            <a:r>
              <a:rPr lang="en-GB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6766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6" y="1033110"/>
            <a:ext cx="10414648" cy="2139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6" y="3501494"/>
            <a:ext cx="4692432" cy="16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95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1" y="600730"/>
            <a:ext cx="10971684" cy="114500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67555" y="2016036"/>
            <a:ext cx="81167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rial"/>
              </a:rPr>
              <a:t>Spring MVC  and Ajax/JSON</a:t>
            </a:r>
            <a:endParaRPr lang="en-GB" sz="32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rial"/>
              </a:rPr>
              <a:t>Configure </a:t>
            </a:r>
            <a:r>
              <a:rPr lang="en-GB" sz="3200" dirty="0" err="1" smtClean="0">
                <a:latin typeface="Arial"/>
              </a:rPr>
              <a:t>ViewResolver</a:t>
            </a:r>
            <a:endParaRPr lang="en-GB" sz="32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rial"/>
              </a:rPr>
              <a:t>Spring Web Flows</a:t>
            </a:r>
            <a:endParaRPr lang="en-GB" sz="32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Arial"/>
              </a:rPr>
              <a:t>Design Web Flows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088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015611" y="2632260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2903" dirty="0">
                <a:latin typeface="Arial"/>
              </a:rPr>
              <a:t>Spring MVC  and Ajax/JSON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905522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80" y="620888"/>
            <a:ext cx="9601196" cy="1303867"/>
          </a:xfrm>
        </p:spPr>
        <p:txBody>
          <a:bodyPr/>
          <a:lstStyle/>
          <a:p>
            <a:pPr algn="ctr"/>
            <a:r>
              <a:rPr lang="en-US" sz="3266" dirty="0">
                <a:latin typeface="Arial"/>
              </a:rPr>
              <a:t>(POST) Ajax/</a:t>
            </a:r>
            <a:r>
              <a:rPr lang="en-US" sz="3266" dirty="0" err="1">
                <a:latin typeface="Arial"/>
              </a:rPr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980" y="1418787"/>
            <a:ext cx="9720073" cy="4023360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dirty="0" smtClean="0">
                <a:solidFill>
                  <a:srgbClr val="FF0000"/>
                </a:solidFill>
              </a:rPr>
              <a:t>client </a:t>
            </a:r>
          </a:p>
          <a:p>
            <a:r>
              <a:rPr lang="en-GB" sz="8000" dirty="0" smtClean="0"/>
              <a:t>$(“employees”).submit(function() {</a:t>
            </a:r>
          </a:p>
          <a:p>
            <a:r>
              <a:rPr lang="en-GB" sz="8000" dirty="0" err="1" smtClean="0"/>
              <a:t>Var</a:t>
            </a:r>
            <a:r>
              <a:rPr lang="en-GB" sz="8000" dirty="0" smtClean="0"/>
              <a:t> employees = $(this).</a:t>
            </a:r>
            <a:r>
              <a:rPr lang="en-GB" sz="8000" dirty="0" err="1" smtClean="0"/>
              <a:t>serializeObject</a:t>
            </a:r>
            <a:r>
              <a:rPr lang="en-GB" sz="8000" dirty="0" smtClean="0"/>
              <a:t>() ;</a:t>
            </a:r>
          </a:p>
          <a:p>
            <a:r>
              <a:rPr lang="en-GB" sz="8000" dirty="0" smtClean="0"/>
              <a:t>$</a:t>
            </a:r>
            <a:r>
              <a:rPr lang="en-GB" sz="8000" dirty="0" err="1" smtClean="0"/>
              <a:t>postJSON</a:t>
            </a:r>
            <a:r>
              <a:rPr lang="en-GB" sz="8000" dirty="0" smtClean="0"/>
              <a:t>(“employees”, employees, function(data) {</a:t>
            </a:r>
          </a:p>
          <a:p>
            <a:r>
              <a:rPr lang="en-GB" sz="8000" dirty="0" smtClean="0"/>
              <a:t>$(“name”).</a:t>
            </a:r>
            <a:r>
              <a:rPr lang="en-GB" sz="8000" dirty="0" err="1" smtClean="0"/>
              <a:t>val</a:t>
            </a:r>
            <a:r>
              <a:rPr lang="en-GB" sz="8000" dirty="0" smtClean="0"/>
              <a:t>(data.id);</a:t>
            </a:r>
          </a:p>
          <a:p>
            <a:r>
              <a:rPr lang="en-GB" sz="8000" dirty="0" smtClean="0"/>
              <a:t>}); return false; </a:t>
            </a:r>
          </a:p>
          <a:p>
            <a:r>
              <a:rPr lang="en-GB" sz="8000" dirty="0" smtClean="0"/>
              <a:t>})</a:t>
            </a:r>
          </a:p>
          <a:p>
            <a:r>
              <a:rPr lang="en-GB" sz="8000" b="1" dirty="0" smtClean="0">
                <a:solidFill>
                  <a:srgbClr val="FF0000"/>
                </a:solidFill>
              </a:rPr>
              <a:t>server</a:t>
            </a:r>
          </a:p>
          <a:p>
            <a:r>
              <a:rPr lang="en-GB" sz="8000" dirty="0" smtClean="0"/>
              <a:t>$</a:t>
            </a:r>
            <a:r>
              <a:rPr lang="en-GB" sz="8000" dirty="0" err="1" smtClean="0"/>
              <a:t>RequestMapping</a:t>
            </a:r>
            <a:r>
              <a:rPr lang="en-GB" sz="8000" dirty="0" smtClean="0"/>
              <a:t>(method=</a:t>
            </a:r>
            <a:r>
              <a:rPr lang="en-GB" sz="8000" dirty="0" err="1" smtClean="0"/>
              <a:t>RequestMethod.POST</a:t>
            </a:r>
            <a:r>
              <a:rPr lang="en-GB" sz="8000" dirty="0" smtClean="0"/>
              <a:t>)</a:t>
            </a:r>
          </a:p>
          <a:p>
            <a:r>
              <a:rPr lang="en-GB" sz="8000" dirty="0" smtClean="0"/>
              <a:t>Public @</a:t>
            </a:r>
            <a:r>
              <a:rPr lang="en-GB" sz="8000" dirty="0" err="1" smtClean="0"/>
              <a:t>ResponseBody</a:t>
            </a:r>
            <a:r>
              <a:rPr lang="en-GB" sz="8000" dirty="0" smtClean="0"/>
              <a:t> Map&lt;String, ?extends Object&gt;</a:t>
            </a:r>
          </a:p>
          <a:p>
            <a:r>
              <a:rPr lang="en-GB" sz="8000" dirty="0" smtClean="0"/>
              <a:t>Create(@</a:t>
            </a:r>
            <a:r>
              <a:rPr lang="en-GB" sz="8000" dirty="0" err="1" smtClean="0"/>
              <a:t>RequestBody</a:t>
            </a:r>
            <a:r>
              <a:rPr lang="en-GB" sz="8000" dirty="0" smtClean="0"/>
              <a:t> Employees employees) {</a:t>
            </a:r>
          </a:p>
          <a:p>
            <a:r>
              <a:rPr lang="en-GB" sz="8000" dirty="0" smtClean="0"/>
              <a:t>Return </a:t>
            </a:r>
            <a:r>
              <a:rPr lang="en-GB" sz="8000" dirty="0" err="1" smtClean="0"/>
              <a:t>Collection.singletonMap</a:t>
            </a:r>
            <a:r>
              <a:rPr lang="en-GB" sz="8000" dirty="0" smtClean="0"/>
              <a:t>(“name”, </a:t>
            </a:r>
            <a:r>
              <a:rPr lang="en-GB" sz="8000" dirty="0" err="1" smtClean="0"/>
              <a:t>employees.getName</a:t>
            </a:r>
            <a:r>
              <a:rPr lang="en-GB" sz="8000" dirty="0" smtClean="0"/>
              <a:t>());</a:t>
            </a:r>
          </a:p>
          <a:p>
            <a:r>
              <a:rPr lang="en-GB" sz="8000" dirty="0" smtClean="0"/>
              <a:t>}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716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9599"/>
            <a:ext cx="9601196" cy="1303867"/>
          </a:xfrm>
        </p:spPr>
        <p:txBody>
          <a:bodyPr/>
          <a:lstStyle/>
          <a:p>
            <a:pPr algn="ctr"/>
            <a:r>
              <a:rPr lang="en-US" sz="3629" dirty="0">
                <a:latin typeface="Arial"/>
              </a:rPr>
              <a:t>(GET) Ajax/</a:t>
            </a:r>
            <a:r>
              <a:rPr lang="en-US" sz="3629" dirty="0" err="1">
                <a:latin typeface="Arial"/>
              </a:rPr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525" y="1416756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server</a:t>
            </a:r>
          </a:p>
          <a:p>
            <a:r>
              <a:rPr lang="en-GB" dirty="0"/>
              <a:t>@</a:t>
            </a:r>
            <a:r>
              <a:rPr lang="en-GB" dirty="0" err="1"/>
              <a:t>RequestMapping</a:t>
            </a:r>
            <a:r>
              <a:rPr lang="en-GB" dirty="0"/>
              <a:t> (value=”</a:t>
            </a:r>
            <a:r>
              <a:rPr lang="en-GB" dirty="0" err="1"/>
              <a:t>employees”,method</a:t>
            </a:r>
            <a:r>
              <a:rPr lang="en-GB" dirty="0"/>
              <a:t>=</a:t>
            </a:r>
            <a:r>
              <a:rPr lang="en-GB" dirty="0" err="1"/>
              <a:t>RequestMethod.GET</a:t>
            </a:r>
            <a:r>
              <a:rPr lang="en-GB" dirty="0"/>
              <a:t>)</a:t>
            </a:r>
          </a:p>
          <a:p>
            <a:r>
              <a:rPr lang="en-GB" dirty="0"/>
              <a:t>public @</a:t>
            </a:r>
            <a:r>
              <a:rPr lang="en-GB" dirty="0" err="1"/>
              <a:t>ResponseBody</a:t>
            </a:r>
            <a:r>
              <a:rPr lang="en-GB" dirty="0"/>
              <a:t> </a:t>
            </a:r>
            <a:r>
              <a:rPr lang="en-GB" dirty="0" err="1"/>
              <a:t>EmployeeStatus</a:t>
            </a:r>
            <a:r>
              <a:rPr lang="en-GB" dirty="0"/>
              <a:t> </a:t>
            </a:r>
            <a:r>
              <a:rPr lang="en-GB" dirty="0" err="1"/>
              <a:t>getAvailaibiltity</a:t>
            </a:r>
            <a:r>
              <a:rPr lang="en-GB" dirty="0"/>
              <a:t>(@</a:t>
            </a:r>
            <a:r>
              <a:rPr lang="en-GB" dirty="0" err="1"/>
              <a:t>RequestParam</a:t>
            </a:r>
            <a:r>
              <a:rPr lang="en-GB" dirty="0"/>
              <a:t> String name) {</a:t>
            </a:r>
          </a:p>
          <a:p>
            <a:r>
              <a:rPr lang="en-GB" dirty="0"/>
              <a:t>Return </a:t>
            </a:r>
            <a:r>
              <a:rPr lang="en-GB" dirty="0" err="1"/>
              <a:t>EmployeeStatus.AVAILABLE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b="1" dirty="0">
                <a:solidFill>
                  <a:srgbClr val="FF0000"/>
                </a:solidFill>
              </a:rPr>
              <a:t>client</a:t>
            </a:r>
          </a:p>
          <a:p>
            <a:r>
              <a:rPr lang="en-GB" dirty="0"/>
              <a:t>Function </a:t>
            </a:r>
            <a:r>
              <a:rPr lang="en-GB" dirty="0" err="1"/>
              <a:t>checkEmployee</a:t>
            </a:r>
            <a:r>
              <a:rPr lang="en-GB" dirty="0"/>
              <a:t>() () {</a:t>
            </a:r>
          </a:p>
          <a:p>
            <a:r>
              <a:rPr lang="en-GB" dirty="0"/>
              <a:t>$.</a:t>
            </a:r>
            <a:r>
              <a:rPr lang="en-GB" dirty="0" err="1"/>
              <a:t>getJSON</a:t>
            </a:r>
            <a:r>
              <a:rPr lang="en-GB" dirty="0"/>
              <a:t>(“employees”), {name: $('#name').</a:t>
            </a:r>
            <a:r>
              <a:rPr lang="en-GB" dirty="0" err="1"/>
              <a:t>val</a:t>
            </a:r>
            <a:r>
              <a:rPr lang="en-GB" dirty="0"/>
              <a:t>(), function (employee)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95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View resolver</a:t>
            </a:r>
            <a:endParaRPr sz="1633" dirty="0"/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1399821" y="1136138"/>
            <a:ext cx="9471379" cy="50275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437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377242" y="1343376"/>
            <a:ext cx="9527825" cy="489938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2111021" y="604767"/>
            <a:ext cx="8229627" cy="772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View resolver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859475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1633"/>
          </a:p>
        </p:txBody>
      </p:sp>
      <p:sp>
        <p:nvSpPr>
          <p:cNvPr id="55" name="TextShape 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/>
            <a:r>
              <a:rPr lang="en-US" sz="2540" dirty="0">
                <a:latin typeface="Courier New"/>
              </a:rPr>
              <a:t>&lt;bean class=</a:t>
            </a:r>
            <a:endParaRPr sz="1633" dirty="0"/>
          </a:p>
          <a:p>
            <a:pPr algn="just"/>
            <a:r>
              <a:rPr lang="en-US" sz="2540" dirty="0">
                <a:latin typeface="Courier New"/>
              </a:rPr>
              <a:t>"org.springframework.web.servlet.view.InternalResourceViewResolver"&gt;</a:t>
            </a:r>
            <a:endParaRPr sz="1633" dirty="0"/>
          </a:p>
          <a:p>
            <a:pPr algn="just"/>
            <a:r>
              <a:rPr lang="en-US" sz="2540" dirty="0">
                <a:latin typeface="Courier New"/>
              </a:rPr>
              <a:t>&lt;property name="prefix" value="/WEB-INF/views/"/&gt;</a:t>
            </a:r>
            <a:endParaRPr sz="1633" dirty="0"/>
          </a:p>
          <a:p>
            <a:pPr algn="just"/>
            <a:r>
              <a:rPr lang="en-US" sz="2540" dirty="0">
                <a:latin typeface="Courier New"/>
              </a:rPr>
              <a:t>&lt;property name="suffix" value=".</a:t>
            </a:r>
            <a:r>
              <a:rPr lang="en-US" sz="2540" dirty="0" err="1">
                <a:latin typeface="Courier New"/>
              </a:rPr>
              <a:t>jsp</a:t>
            </a:r>
            <a:r>
              <a:rPr lang="en-US" sz="2540" dirty="0">
                <a:latin typeface="Courier New"/>
              </a:rPr>
              <a:t>"/&gt;</a:t>
            </a:r>
            <a:endParaRPr sz="1633" dirty="0"/>
          </a:p>
          <a:p>
            <a:pPr algn="just"/>
            <a:r>
              <a:rPr lang="en-US" sz="2540" dirty="0">
                <a:latin typeface="Courier New"/>
              </a:rPr>
              <a:t>&lt;/bean&gt;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130996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038519" y="2542931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dirty="0">
                <a:latin typeface="Arial"/>
              </a:rPr>
              <a:t>Spring Web f</a:t>
            </a:r>
            <a:r>
              <a:rPr lang="en-US" sz="3992" dirty="0" smtClean="0">
                <a:latin typeface="Arial"/>
              </a:rPr>
              <a:t>low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394775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264</TotalTime>
  <Words>638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NewBaskerville-Roman</vt:lpstr>
      <vt:lpstr>Arial</vt:lpstr>
      <vt:lpstr>Consolas</vt:lpstr>
      <vt:lpstr>Courier New</vt:lpstr>
      <vt:lpstr>Garamond</vt:lpstr>
      <vt:lpstr>Helvetica</vt:lpstr>
      <vt:lpstr>Wingdings</vt:lpstr>
      <vt:lpstr>Organic</vt:lpstr>
      <vt:lpstr>PowerPoint Presentation</vt:lpstr>
      <vt:lpstr>Outline</vt:lpstr>
      <vt:lpstr>PowerPoint Presentation</vt:lpstr>
      <vt:lpstr>(POST) Ajax/Json</vt:lpstr>
      <vt:lpstr>(GET) Ajax/Json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of Web flow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68</cp:revision>
  <dcterms:created xsi:type="dcterms:W3CDTF">2016-08-22T02:42:35Z</dcterms:created>
  <dcterms:modified xsi:type="dcterms:W3CDTF">2016-08-22T09:07:45Z</dcterms:modified>
</cp:coreProperties>
</file>