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18.png" ContentType="image/png"/>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17.png" ContentType="image/png"/>
  <Override PartName="/ppt/media/image3.png" ContentType="image/png"/>
  <Override PartName="/ppt/media/image16.png" ContentType="image/png"/>
  <Override PartName="/ppt/media/image2.png" ContentType="image/png"/>
  <Override PartName="/ppt/media/image15.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153D92E0-C984-4236-9E5A-67A17B558E3F}"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2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2.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2.xml"/>
</Relationships>
</file>

<file path=ppt/slides/_rels/slide2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2.xml"/>
</Relationships>
</file>

<file path=ppt/slides/_rels/slide2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548640" y="2669760"/>
            <a:ext cx="9071640" cy="1262160"/>
          </a:xfrm>
          <a:prstGeom prst="rect">
            <a:avLst/>
          </a:prstGeom>
          <a:noFill/>
          <a:ln>
            <a:noFill/>
          </a:ln>
        </p:spPr>
        <p:txBody>
          <a:bodyPr lIns="0" rIns="0" tIns="0" bIns="0" anchor="ctr"/>
          <a:p>
            <a:pPr algn="ctr"/>
            <a:r>
              <a:rPr lang="en-US" sz="4400">
                <a:latin typeface="Arial"/>
              </a:rPr>
              <a:t>Spring Web Flows</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Navigation Issues</a:t>
            </a:r>
            <a:endParaRPr/>
          </a:p>
        </p:txBody>
      </p:sp>
      <p:pic>
        <p:nvPicPr>
          <p:cNvPr id="58" name="" descr=""/>
          <p:cNvPicPr/>
          <p:nvPr/>
        </p:nvPicPr>
        <p:blipFill>
          <a:blip r:embed="rId1"/>
          <a:stretch/>
        </p:blipFill>
        <p:spPr>
          <a:xfrm>
            <a:off x="504000" y="1556280"/>
            <a:ext cx="9280080" cy="55760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Navigation Issues</a:t>
            </a:r>
            <a:endParaRPr/>
          </a:p>
        </p:txBody>
      </p:sp>
      <p:sp>
        <p:nvSpPr>
          <p:cNvPr id="60" name="TextShape 2"/>
          <p:cNvSpPr txBox="1"/>
          <p:nvPr/>
        </p:nvSpPr>
        <p:spPr>
          <a:xfrm>
            <a:off x="504360" y="1769400"/>
            <a:ext cx="9071640" cy="4384440"/>
          </a:xfrm>
          <a:prstGeom prst="rect">
            <a:avLst/>
          </a:prstGeom>
          <a:noFill/>
          <a:ln>
            <a:noFill/>
          </a:ln>
        </p:spPr>
        <p:txBody>
          <a:bodyPr lIns="0" rIns="0" tIns="0" bIns="0"/>
          <a:p>
            <a:pPr>
              <a:buSzPct val="45000"/>
              <a:buFont typeface="StarSymbol"/>
              <a:buChar char=""/>
            </a:pPr>
            <a:r>
              <a:rPr lang="en-US" sz="2000">
                <a:latin typeface="Arial"/>
              </a:rPr>
              <a:t>Visualizing the flow is very difficult</a:t>
            </a:r>
            <a:endParaRPr/>
          </a:p>
          <a:p>
            <a:pPr>
              <a:buSzPct val="45000"/>
              <a:buFont typeface="StarSymbol"/>
              <a:buChar char=""/>
            </a:pPr>
            <a:r>
              <a:rPr lang="en-US" sz="2000">
                <a:latin typeface="Arial"/>
              </a:rPr>
              <a:t>Mixed navigation and view</a:t>
            </a:r>
            <a:endParaRPr/>
          </a:p>
          <a:p>
            <a:pPr>
              <a:buSzPct val="45000"/>
              <a:buFont typeface="StarSymbol"/>
              <a:buChar char=""/>
            </a:pPr>
            <a:r>
              <a:rPr lang="en-US" sz="2000">
                <a:latin typeface="Arial"/>
              </a:rPr>
              <a:t>Overall navigation rules complexity</a:t>
            </a:r>
            <a:endParaRPr/>
          </a:p>
          <a:p>
            <a:pPr>
              <a:buSzPct val="45000"/>
              <a:buFont typeface="StarSymbol"/>
              <a:buChar char=""/>
            </a:pPr>
            <a:r>
              <a:rPr lang="en-US" sz="2000">
                <a:latin typeface="Arial"/>
              </a:rPr>
              <a:t>Lack of state control / navigation customisation</a:t>
            </a:r>
            <a:endParaRPr/>
          </a:p>
          <a:p>
            <a:pPr>
              <a:buSzPct val="45000"/>
              <a:buFont typeface="StarSymbol"/>
              <a:buChar char=""/>
            </a:pPr>
            <a:endParaRPr/>
          </a:p>
          <a:p>
            <a:pPr>
              <a:buSzPct val="45000"/>
              <a:buFont typeface="StarSymbol"/>
              <a:buChar char=""/>
            </a:pPr>
            <a:r>
              <a:rPr lang="en-US" sz="2000">
                <a:latin typeface="Arial"/>
              </a:rPr>
              <a:t>Spring web flow is</a:t>
            </a:r>
            <a:endParaRPr/>
          </a:p>
          <a:p>
            <a:pPr>
              <a:buSzPct val="45000"/>
              <a:buFont typeface="StarSymbol"/>
              <a:buChar char=""/>
            </a:pPr>
            <a:r>
              <a:rPr lang="en-US" sz="2000">
                <a:latin typeface="Arial"/>
              </a:rPr>
              <a:t>Spring MVC extension</a:t>
            </a:r>
            <a:endParaRPr/>
          </a:p>
          <a:p>
            <a:pPr>
              <a:buSzPct val="45000"/>
              <a:buFont typeface="StarSymbol"/>
              <a:buChar char=""/>
            </a:pPr>
            <a:r>
              <a:rPr lang="en-US" sz="2000">
                <a:latin typeface="Arial"/>
              </a:rPr>
              <a:t>Reusable web flows</a:t>
            </a:r>
            <a:endParaRPr/>
          </a:p>
          <a:p>
            <a:pPr>
              <a:buSzPct val="45000"/>
              <a:buFont typeface="StarSymbol"/>
              <a:buChar char=""/>
            </a:pPr>
            <a:r>
              <a:rPr lang="en-US" sz="2000">
                <a:latin typeface="Arial"/>
              </a:rPr>
              <a:t>UML diagram</a:t>
            </a:r>
            <a:endParaRPr/>
          </a:p>
          <a:p>
            <a:pPr>
              <a:buSzPct val="45000"/>
              <a:buFont typeface="StarSymbol"/>
              <a:buChar char=""/>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Flow elements</a:t>
            </a:r>
            <a:endParaRPr/>
          </a:p>
        </p:txBody>
      </p:sp>
      <p:sp>
        <p:nvSpPr>
          <p:cNvPr id="62" name="TextShape 2"/>
          <p:cNvSpPr txBox="1"/>
          <p:nvPr/>
        </p:nvSpPr>
        <p:spPr>
          <a:xfrm>
            <a:off x="504360" y="1769400"/>
            <a:ext cx="9071640" cy="4384440"/>
          </a:xfrm>
          <a:prstGeom prst="rect">
            <a:avLst/>
          </a:prstGeom>
          <a:noFill/>
          <a:ln>
            <a:noFill/>
          </a:ln>
        </p:spPr>
        <p:txBody>
          <a:bodyPr lIns="0" rIns="0" tIns="0" bIns="0"/>
          <a:p>
            <a:pPr>
              <a:buSzPct val="45000"/>
              <a:buFont typeface="StarSymbol"/>
              <a:buChar char=""/>
            </a:pPr>
            <a:r>
              <a:rPr lang="en-US" sz="2000">
                <a:latin typeface="Arial"/>
              </a:rPr>
              <a:t>State</a:t>
            </a:r>
            <a:endParaRPr/>
          </a:p>
          <a:p>
            <a:pPr>
              <a:buSzPct val="45000"/>
              <a:buFont typeface="StarSymbol"/>
              <a:buChar char=""/>
            </a:pPr>
            <a:r>
              <a:rPr b="1" lang="en-US" sz="2000">
                <a:latin typeface="Arial"/>
              </a:rPr>
              <a:t>Transition</a:t>
            </a:r>
            <a:endParaRPr/>
          </a:p>
          <a:p>
            <a:pPr>
              <a:buSzPct val="45000"/>
              <a:buFont typeface="StarSymbol"/>
              <a:buChar char=""/>
            </a:pPr>
            <a:r>
              <a:rPr b="1" lang="en-US" sz="2000">
                <a:latin typeface="Arial"/>
              </a:rPr>
              <a:t>Flow data</a:t>
            </a:r>
            <a:endParaRPr/>
          </a:p>
          <a:p>
            <a:pPr>
              <a:buSzPct val="45000"/>
              <a:buFont typeface="StarSymbol"/>
              <a:buChar char=""/>
            </a:pPr>
            <a:r>
              <a:rPr b="1" lang="en-US" sz="2000">
                <a:latin typeface="Arial"/>
              </a:rPr>
              <a:t>Expression language</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Flow</a:t>
            </a:r>
            <a:endParaRPr/>
          </a:p>
        </p:txBody>
      </p:sp>
      <p:pic>
        <p:nvPicPr>
          <p:cNvPr id="64" name="" descr=""/>
          <p:cNvPicPr/>
          <p:nvPr/>
        </p:nvPicPr>
        <p:blipFill>
          <a:blip r:embed="rId1"/>
          <a:stretch/>
        </p:blipFill>
        <p:spPr>
          <a:xfrm>
            <a:off x="634680" y="1839600"/>
            <a:ext cx="8782200" cy="44388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65" name="" descr=""/>
          <p:cNvPicPr/>
          <p:nvPr/>
        </p:nvPicPr>
        <p:blipFill>
          <a:blip r:embed="rId1"/>
          <a:stretch/>
        </p:blipFill>
        <p:spPr>
          <a:xfrm>
            <a:off x="344160" y="1492560"/>
            <a:ext cx="9531360" cy="5731200"/>
          </a:xfrm>
          <a:prstGeom prst="rect">
            <a:avLst/>
          </a:prstGeom>
          <a:ln>
            <a:noFill/>
          </a:ln>
        </p:spPr>
      </p:pic>
      <p:sp>
        <p:nvSpPr>
          <p:cNvPr id="66" name="TextShape 1"/>
          <p:cNvSpPr txBox="1"/>
          <p:nvPr/>
        </p:nvSpPr>
        <p:spPr>
          <a:xfrm>
            <a:off x="504360" y="301320"/>
            <a:ext cx="9071640" cy="1262160"/>
          </a:xfrm>
          <a:prstGeom prst="rect">
            <a:avLst/>
          </a:prstGeom>
          <a:noFill/>
          <a:ln>
            <a:noFill/>
          </a:ln>
        </p:spPr>
        <p:txBody>
          <a:bodyPr lIns="0" rIns="0" tIns="0" bIns="0" anchor="ctr"/>
          <a:p>
            <a:pPr algn="ctr"/>
            <a:r>
              <a:rPr lang="en-US" sz="4400">
                <a:latin typeface="Arial"/>
              </a:rPr>
              <a:t>Request</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Definition of flows</a:t>
            </a:r>
            <a:endParaRPr/>
          </a:p>
        </p:txBody>
      </p:sp>
      <p:sp>
        <p:nvSpPr>
          <p:cNvPr id="68"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endParaRPr/>
          </a:p>
          <a:p>
            <a:pPr>
              <a:buSzPct val="45000"/>
              <a:buFont typeface="StarSymbol"/>
              <a:buChar char=""/>
            </a:pPr>
            <a:r>
              <a:rPr lang="en-US" sz="3200">
                <a:latin typeface="Arial"/>
              </a:rPr>
              <a:t>XML document with predefined elements</a:t>
            </a:r>
            <a:endParaRPr/>
          </a:p>
          <a:p>
            <a:pPr>
              <a:buSzPct val="45000"/>
              <a:buFont typeface="StarSymbol"/>
              <a:buChar char=""/>
            </a:pPr>
            <a:r>
              <a:rPr lang="en-US" sz="3200">
                <a:latin typeface="Arial"/>
              </a:rPr>
              <a:t>Flow definition is composed of set of states</a:t>
            </a:r>
            <a:endParaRPr/>
          </a:p>
          <a:p>
            <a:pPr>
              <a:buSzPct val="45000"/>
              <a:buFont typeface="StarSymbol"/>
              <a:buChar char=""/>
            </a:pPr>
            <a:r>
              <a:rPr lang="en-US" sz="3200">
                <a:latin typeface="Arial"/>
              </a:rPr>
              <a:t>Each state has one or more transitions that are used to another state</a:t>
            </a:r>
            <a:endParaRPr/>
          </a:p>
          <a:p>
            <a:pPr>
              <a:buSzPct val="45000"/>
              <a:buFont typeface="StarSymbol"/>
              <a:buChar char=""/>
            </a:pPr>
            <a:r>
              <a:rPr lang="en-US" sz="3200">
                <a:latin typeface="Arial"/>
              </a:rPr>
              <a:t>A transition is triggered by an event</a:t>
            </a:r>
            <a:endParaRPr/>
          </a:p>
          <a:p>
            <a:pPr>
              <a:buSzPct val="45000"/>
              <a:buFont typeface="StarSymbol"/>
              <a:buChar char=""/>
            </a:pPr>
            <a:endParaRPr/>
          </a:p>
        </p:txBody>
      </p:sp>
      <p:sp>
        <p:nvSpPr>
          <p:cNvPr id="69" name="TextShape 3"/>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XML</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Definition of flows</a:t>
            </a:r>
            <a:endParaRPr/>
          </a:p>
        </p:txBody>
      </p:sp>
      <p:pic>
        <p:nvPicPr>
          <p:cNvPr id="71" name="" descr=""/>
          <p:cNvPicPr/>
          <p:nvPr/>
        </p:nvPicPr>
        <p:blipFill>
          <a:blip r:embed="rId1"/>
          <a:stretch/>
        </p:blipFill>
        <p:spPr>
          <a:xfrm>
            <a:off x="2743200" y="2377440"/>
            <a:ext cx="6400800" cy="4480560"/>
          </a:xfrm>
          <a:prstGeom prst="rect">
            <a:avLst/>
          </a:prstGeom>
          <a:ln>
            <a:noFill/>
          </a:ln>
        </p:spPr>
      </p:pic>
      <p:sp>
        <p:nvSpPr>
          <p:cNvPr id="72" name="TextShape 2"/>
          <p:cNvSpPr txBox="1"/>
          <p:nvPr/>
        </p:nvSpPr>
        <p:spPr>
          <a:xfrm>
            <a:off x="548640" y="1312200"/>
            <a:ext cx="8204400" cy="2162520"/>
          </a:xfrm>
          <a:prstGeom prst="rect">
            <a:avLst/>
          </a:prstGeom>
          <a:noFill/>
          <a:ln>
            <a:noFill/>
          </a:ln>
        </p:spPr>
        <p:txBody>
          <a:bodyPr lIns="0" rIns="0" tIns="0" bIns="0"/>
          <a:p>
            <a:pPr>
              <a:buSzPct val="45000"/>
              <a:buFont typeface="StarSymbol"/>
              <a:buChar char=""/>
            </a:pPr>
            <a:r>
              <a:rPr lang="en-US" sz="3200">
                <a:latin typeface="Arial"/>
              </a:rPr>
              <a:t>Defines a conversion or dialogue between users and server meets business goals</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States </a:t>
            </a:r>
            <a:endParaRPr/>
          </a:p>
        </p:txBody>
      </p:sp>
      <p:sp>
        <p:nvSpPr>
          <p:cNvPr id="74" name="TextShape 2"/>
          <p:cNvSpPr txBox="1"/>
          <p:nvPr/>
        </p:nvSpPr>
        <p:spPr>
          <a:xfrm>
            <a:off x="548640" y="1312200"/>
            <a:ext cx="8204400" cy="2162520"/>
          </a:xfrm>
          <a:prstGeom prst="rect">
            <a:avLst/>
          </a:prstGeom>
          <a:noFill/>
          <a:ln>
            <a:noFill/>
          </a:ln>
        </p:spPr>
      </p:sp>
      <p:pic>
        <p:nvPicPr>
          <p:cNvPr id="75" name="" descr=""/>
          <p:cNvPicPr/>
          <p:nvPr/>
        </p:nvPicPr>
        <p:blipFill>
          <a:blip r:embed="rId1"/>
          <a:stretch/>
        </p:blipFill>
        <p:spPr>
          <a:xfrm>
            <a:off x="548640" y="2444040"/>
            <a:ext cx="9024480" cy="395676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Applied field</a:t>
            </a:r>
            <a:endParaRPr/>
          </a:p>
        </p:txBody>
      </p:sp>
      <p:sp>
        <p:nvSpPr>
          <p:cNvPr id="77" name="TextShape 2"/>
          <p:cNvSpPr txBox="1"/>
          <p:nvPr/>
        </p:nvSpPr>
        <p:spPr>
          <a:xfrm>
            <a:off x="504000" y="1769040"/>
            <a:ext cx="9071640" cy="4384440"/>
          </a:xfrm>
          <a:prstGeom prst="rect">
            <a:avLst/>
          </a:prstGeom>
          <a:noFill/>
          <a:ln>
            <a:noFill/>
          </a:ln>
        </p:spPr>
        <p:txBody>
          <a:bodyPr lIns="0" rIns="0" tIns="0" bIns="0"/>
          <a:p>
            <a:endParaRPr/>
          </a:p>
        </p:txBody>
      </p:sp>
      <p:sp>
        <p:nvSpPr>
          <p:cNvPr id="78" name="TextShape 3"/>
          <p:cNvSpPr txBox="1"/>
          <p:nvPr/>
        </p:nvSpPr>
        <p:spPr>
          <a:xfrm>
            <a:off x="504000" y="1769040"/>
            <a:ext cx="9071640" cy="4384440"/>
          </a:xfrm>
          <a:prstGeom prst="rect">
            <a:avLst/>
          </a:prstGeom>
          <a:noFill/>
          <a:ln>
            <a:noFill/>
          </a:ln>
        </p:spPr>
        <p:txBody>
          <a:bodyPr lIns="0" rIns="0" tIns="0" bIns="0"/>
          <a:p>
            <a:pPr algn="just"/>
            <a:r>
              <a:rPr lang="en-US" sz="3200">
                <a:latin typeface="NewBaskerville-Roman"/>
              </a:rPr>
              <a:t>Booking service</a:t>
            </a:r>
            <a:endParaRPr/>
          </a:p>
          <a:p>
            <a:pPr algn="just"/>
            <a:r>
              <a:rPr lang="en-US" sz="3200">
                <a:latin typeface="NewBaskerville-Roman"/>
              </a:rPr>
              <a:t>Shopping carts</a:t>
            </a:r>
            <a:endParaRPr/>
          </a:p>
          <a:p>
            <a:pPr algn="just"/>
            <a:r>
              <a:rPr lang="en-US" sz="3200">
                <a:solidFill>
                  <a:srgbClr val="000000"/>
                </a:solidFill>
                <a:latin typeface="Arial"/>
                <a:ea typeface="Arial"/>
              </a:rPr>
              <a:t>■ </a:t>
            </a:r>
            <a:r>
              <a:rPr lang="en-US" sz="3200">
                <a:solidFill>
                  <a:srgbClr val="000000"/>
                </a:solidFill>
                <a:latin typeface="NewBaskerville-Roman"/>
                <a:ea typeface="NewBaskerville-Roman"/>
              </a:rPr>
              <a:t>Adaptive surveys or questionnaires</a:t>
            </a:r>
            <a:endParaRPr/>
          </a:p>
          <a:p>
            <a:pPr algn="just"/>
            <a:r>
              <a:rPr lang="en-US" sz="3200">
                <a:solidFill>
                  <a:srgbClr val="000000"/>
                </a:solidFill>
                <a:latin typeface="Arial"/>
                <a:ea typeface="Arial"/>
              </a:rPr>
              <a:t>■ </a:t>
            </a:r>
            <a:r>
              <a:rPr lang="en-US" sz="3200">
                <a:solidFill>
                  <a:srgbClr val="000000"/>
                </a:solidFill>
                <a:latin typeface="NewBaskerville-Roman"/>
                <a:ea typeface="NewBaskerville-Roman"/>
              </a:rPr>
              <a:t>Multistep product configuration</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Content</a:t>
            </a:r>
            <a:endParaRPr/>
          </a:p>
        </p:txBody>
      </p:sp>
      <p:sp>
        <p:nvSpPr>
          <p:cNvPr id="42" name="TextShape 2"/>
          <p:cNvSpPr txBox="1"/>
          <p:nvPr/>
        </p:nvSpPr>
        <p:spPr>
          <a:xfrm>
            <a:off x="504000" y="1769040"/>
            <a:ext cx="9071640" cy="4384440"/>
          </a:xfrm>
          <a:prstGeom prst="rect">
            <a:avLst/>
          </a:prstGeom>
          <a:noFill/>
          <a:ln>
            <a:noFill/>
          </a:ln>
        </p:spPr>
        <p:txBody>
          <a:bodyPr lIns="0" rIns="0" tIns="0" bIns="0"/>
          <a:p>
            <a:pPr>
              <a:lnSpc>
                <a:spcPct val="100000"/>
              </a:lnSpc>
              <a:buSzPct val="45000"/>
              <a:buFont typeface="StarSymbol"/>
              <a:buChar char=""/>
            </a:pPr>
            <a:r>
              <a:rPr lang="en-US" sz="3200" strike="noStrike">
                <a:latin typeface="Arial"/>
              </a:rPr>
              <a:t>Spring MVC  and Ajax/JSON</a:t>
            </a:r>
            <a:endParaRPr/>
          </a:p>
          <a:p>
            <a:pPr>
              <a:lnSpc>
                <a:spcPct val="100000"/>
              </a:lnSpc>
              <a:buSzPct val="45000"/>
              <a:buFont typeface="StarSymbol"/>
              <a:buChar char=""/>
            </a:pPr>
            <a:r>
              <a:rPr lang="en-US" sz="3200" strike="noStrike">
                <a:latin typeface="Arial"/>
              </a:rPr>
              <a:t>Configure ViewResolver</a:t>
            </a:r>
            <a:endParaRPr/>
          </a:p>
          <a:p>
            <a:pPr>
              <a:lnSpc>
                <a:spcPct val="100000"/>
              </a:lnSpc>
              <a:buSzPct val="45000"/>
              <a:buFont typeface="StarSymbol"/>
              <a:buChar char=""/>
            </a:pPr>
            <a:r>
              <a:rPr lang="en-US" sz="3200" strike="noStrike">
                <a:latin typeface="Arial"/>
              </a:rPr>
              <a:t>Spring Web Flows</a:t>
            </a:r>
            <a:endParaRPr/>
          </a:p>
          <a:p>
            <a:pPr>
              <a:lnSpc>
                <a:spcPct val="100000"/>
              </a:lnSpc>
              <a:buSzPct val="45000"/>
              <a:buFont typeface="StarSymbol"/>
              <a:buChar char=""/>
            </a:pPr>
            <a:r>
              <a:rPr lang="en-US" sz="3200" strike="noStrike">
                <a:latin typeface="Arial"/>
              </a:rPr>
              <a:t>Design Web Flows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rIns="0" tIns="0" bIns="0" anchor="ctr"/>
          <a:p>
            <a:pPr algn="ctr"/>
            <a:endParaRPr/>
          </a:p>
        </p:txBody>
      </p:sp>
      <p:pic>
        <p:nvPicPr>
          <p:cNvPr id="80" name="" descr=""/>
          <p:cNvPicPr/>
          <p:nvPr/>
        </p:nvPicPr>
        <p:blipFill>
          <a:blip r:embed="rId1"/>
          <a:stretch/>
        </p:blipFill>
        <p:spPr>
          <a:xfrm>
            <a:off x="1013400" y="2651760"/>
            <a:ext cx="8039160" cy="220032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1" name="" descr=""/>
          <p:cNvPicPr/>
          <p:nvPr/>
        </p:nvPicPr>
        <p:blipFill>
          <a:blip r:embed="rId1"/>
          <a:stretch/>
        </p:blipFill>
        <p:spPr>
          <a:xfrm>
            <a:off x="731520" y="0"/>
            <a:ext cx="8711640" cy="731520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274320" y="182880"/>
            <a:ext cx="8503920" cy="7040880"/>
          </a:xfrm>
          <a:prstGeom prst="rect">
            <a:avLst/>
          </a:prstGeom>
          <a:noFill/>
          <a:ln>
            <a:noFill/>
          </a:ln>
        </p:spPr>
        <p:txBody>
          <a:bodyPr lIns="90000" rIns="90000" tIns="45000" bIns="45000"/>
          <a:p>
            <a:r>
              <a:rPr lang="en-US" sz="1000">
                <a:solidFill>
                  <a:srgbClr val="008080"/>
                </a:solidFill>
                <a:latin typeface="Consolas"/>
                <a:ea typeface="Consolas"/>
              </a:rPr>
              <a:t>&lt;?</a:t>
            </a:r>
            <a:r>
              <a:rPr lang="en-US" sz="1000">
                <a:solidFill>
                  <a:srgbClr val="3f7f7f"/>
                </a:solidFill>
                <a:latin typeface="Consolas"/>
                <a:ea typeface="Consolas"/>
              </a:rPr>
              <a:t>xml</a:t>
            </a:r>
            <a:r>
              <a:rPr lang="en-US" sz="1000">
                <a:latin typeface="Consolas"/>
              </a:rPr>
              <a:t> </a:t>
            </a:r>
            <a:r>
              <a:rPr lang="en-US" sz="1000">
                <a:solidFill>
                  <a:srgbClr val="7f007f"/>
                </a:solidFill>
                <a:latin typeface="Consolas"/>
                <a:ea typeface="Consolas"/>
              </a:rPr>
              <a:t>version</a:t>
            </a:r>
            <a:r>
              <a:rPr lang="en-US" sz="1000">
                <a:solidFill>
                  <a:srgbClr val="000000"/>
                </a:solidFill>
                <a:latin typeface="Consolas"/>
                <a:ea typeface="Consolas"/>
              </a:rPr>
              <a:t>=</a:t>
            </a:r>
            <a:r>
              <a:rPr i="1" lang="en-US" sz="1000">
                <a:solidFill>
                  <a:srgbClr val="2a00ff"/>
                </a:solidFill>
                <a:latin typeface="Consolas"/>
                <a:ea typeface="Consolas"/>
              </a:rPr>
              <a:t>"1.0"</a:t>
            </a:r>
            <a:r>
              <a:rPr lang="en-US" sz="1000">
                <a:latin typeface="Consolas"/>
              </a:rPr>
              <a:t> </a:t>
            </a:r>
            <a:r>
              <a:rPr lang="en-US" sz="1000">
                <a:solidFill>
                  <a:srgbClr val="7f007f"/>
                </a:solidFill>
                <a:latin typeface="Consolas"/>
                <a:ea typeface="Consolas"/>
              </a:rPr>
              <a:t>encoding</a:t>
            </a:r>
            <a:r>
              <a:rPr lang="en-US" sz="1000">
                <a:solidFill>
                  <a:srgbClr val="000000"/>
                </a:solidFill>
                <a:latin typeface="Consolas"/>
                <a:ea typeface="Consolas"/>
              </a:rPr>
              <a:t>=</a:t>
            </a:r>
            <a:r>
              <a:rPr i="1" lang="en-US" sz="1000">
                <a:solidFill>
                  <a:srgbClr val="2a00ff"/>
                </a:solidFill>
                <a:latin typeface="Consolas"/>
                <a:ea typeface="Consolas"/>
              </a:rPr>
              <a:t>"UTF-8"</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flow</a:t>
            </a:r>
            <a:r>
              <a:rPr lang="en-US" sz="1000">
                <a:latin typeface="Consolas"/>
              </a:rPr>
              <a:t> </a:t>
            </a:r>
            <a:r>
              <a:rPr lang="en-US" sz="1000">
                <a:solidFill>
                  <a:srgbClr val="7f007f"/>
                </a:solidFill>
                <a:latin typeface="Consolas"/>
                <a:ea typeface="Consolas"/>
              </a:rPr>
              <a:t>xmlns</a:t>
            </a:r>
            <a:r>
              <a:rPr lang="en-US" sz="1000">
                <a:solidFill>
                  <a:srgbClr val="000000"/>
                </a:solidFill>
                <a:latin typeface="Consolas"/>
                <a:ea typeface="Consolas"/>
              </a:rPr>
              <a:t>=</a:t>
            </a:r>
            <a:r>
              <a:rPr i="1" lang="en-US" sz="1000">
                <a:solidFill>
                  <a:srgbClr val="2a00ff"/>
                </a:solidFill>
                <a:latin typeface="Consolas"/>
                <a:ea typeface="Consolas"/>
              </a:rPr>
              <a:t>"http://www.springframework.org/schema/webflow"</a:t>
            </a:r>
            <a:endParaRPr/>
          </a:p>
          <a:p>
            <a:r>
              <a:rPr lang="en-US" sz="1000">
                <a:solidFill>
                  <a:srgbClr val="7f007f"/>
                </a:solidFill>
                <a:latin typeface="Consolas"/>
                <a:ea typeface="Consolas"/>
              </a:rPr>
              <a:t>xmlns:xsi</a:t>
            </a:r>
            <a:r>
              <a:rPr lang="en-US" sz="1000">
                <a:solidFill>
                  <a:srgbClr val="000000"/>
                </a:solidFill>
                <a:latin typeface="Consolas"/>
                <a:ea typeface="Consolas"/>
              </a:rPr>
              <a:t>=</a:t>
            </a:r>
            <a:r>
              <a:rPr i="1" lang="en-US" sz="1000">
                <a:solidFill>
                  <a:srgbClr val="2a00ff"/>
                </a:solidFill>
                <a:latin typeface="Consolas"/>
                <a:ea typeface="Consolas"/>
              </a:rPr>
              <a:t>"http://www.w3.org/2001/XMLSchema-instance"</a:t>
            </a:r>
            <a:endParaRPr/>
          </a:p>
          <a:p>
            <a:r>
              <a:rPr lang="en-US" sz="1000">
                <a:solidFill>
                  <a:srgbClr val="7f007f"/>
                </a:solidFill>
                <a:latin typeface="Consolas"/>
                <a:ea typeface="Consolas"/>
              </a:rPr>
              <a:t>xsi:schemaLocation</a:t>
            </a:r>
            <a:r>
              <a:rPr lang="en-US" sz="1000">
                <a:solidFill>
                  <a:srgbClr val="000000"/>
                </a:solidFill>
                <a:latin typeface="Consolas"/>
                <a:ea typeface="Consolas"/>
              </a:rPr>
              <a:t>=</a:t>
            </a:r>
            <a:r>
              <a:rPr i="1" lang="en-US" sz="1000">
                <a:solidFill>
                  <a:srgbClr val="2a00ff"/>
                </a:solidFill>
                <a:latin typeface="Consolas"/>
                <a:ea typeface="Consolas"/>
              </a:rPr>
              <a:t>"</a:t>
            </a:r>
            <a:endParaRPr/>
          </a:p>
          <a:p>
            <a:r>
              <a:rPr i="1" lang="en-US" sz="1000">
                <a:latin typeface="Consolas"/>
              </a:rPr>
              <a:t>http://www.springframework.org/schema/webflow</a:t>
            </a:r>
            <a:endParaRPr/>
          </a:p>
          <a:p>
            <a:r>
              <a:rPr i="1" lang="en-US" sz="1000">
                <a:solidFill>
                  <a:srgbClr val="2a00ff"/>
                </a:solidFill>
                <a:latin typeface="Consolas"/>
                <a:ea typeface="Consolas"/>
              </a:rPr>
              <a:t>http://www.springframework.org/schema/webflow/spring-webflow-2.0.xsd"</a:t>
            </a:r>
            <a:r>
              <a:rPr lang="en-US" sz="1000">
                <a:solidFill>
                  <a:srgbClr val="008080"/>
                </a:solidFill>
                <a:latin typeface="Consolas"/>
                <a:ea typeface="Consolas"/>
              </a:rPr>
              <a:t>&gt;</a:t>
            </a:r>
            <a:endParaRPr/>
          </a:p>
          <a:p>
            <a:endParaRPr/>
          </a:p>
          <a:p>
            <a:r>
              <a:rPr lang="en-US" sz="1000">
                <a:solidFill>
                  <a:srgbClr val="008080"/>
                </a:solidFill>
                <a:latin typeface="Consolas"/>
                <a:ea typeface="Consolas"/>
              </a:rPr>
              <a:t>&lt;</a:t>
            </a:r>
            <a:r>
              <a:rPr lang="en-US" sz="1000">
                <a:solidFill>
                  <a:srgbClr val="3f7f7f"/>
                </a:solidFill>
                <a:latin typeface="Consolas"/>
                <a:ea typeface="Consolas"/>
              </a:rPr>
              <a:t>var</a:t>
            </a:r>
            <a:r>
              <a:rPr lang="en-US" sz="1000">
                <a:latin typeface="Consolas"/>
              </a:rPr>
              <a:t> </a:t>
            </a:r>
            <a:r>
              <a:rPr lang="en-US" sz="1000">
                <a:solidFill>
                  <a:srgbClr val="7f007f"/>
                </a:solidFill>
                <a:latin typeface="Consolas"/>
                <a:ea typeface="Consolas"/>
              </a:rPr>
              <a:t>name</a:t>
            </a:r>
            <a:r>
              <a:rPr lang="en-US" sz="1000">
                <a:solidFill>
                  <a:srgbClr val="000000"/>
                </a:solidFill>
                <a:latin typeface="Consolas"/>
                <a:ea typeface="Consolas"/>
              </a:rPr>
              <a:t>=</a:t>
            </a:r>
            <a:r>
              <a:rPr i="1" lang="en-US" sz="1000">
                <a:solidFill>
                  <a:srgbClr val="2a00ff"/>
                </a:solidFill>
                <a:latin typeface="Consolas"/>
                <a:ea typeface="Consolas"/>
              </a:rPr>
              <a:t>"searchCriteria"</a:t>
            </a:r>
            <a:r>
              <a:rPr lang="en-US" sz="1000">
                <a:latin typeface="Consolas"/>
              </a:rPr>
              <a:t> </a:t>
            </a:r>
            <a:r>
              <a:rPr lang="en-US" sz="1000">
                <a:solidFill>
                  <a:srgbClr val="7f007f"/>
                </a:solidFill>
                <a:latin typeface="Consolas"/>
                <a:ea typeface="Consolas"/>
              </a:rPr>
              <a:t>class</a:t>
            </a:r>
            <a:r>
              <a:rPr lang="en-US" sz="1000">
                <a:solidFill>
                  <a:srgbClr val="000000"/>
                </a:solidFill>
                <a:latin typeface="Consolas"/>
                <a:ea typeface="Consolas"/>
              </a:rPr>
              <a:t>=</a:t>
            </a:r>
            <a:r>
              <a:rPr i="1" lang="en-US" sz="1000">
                <a:solidFill>
                  <a:srgbClr val="2a00ff"/>
                </a:solidFill>
                <a:latin typeface="Consolas"/>
                <a:ea typeface="Consolas"/>
              </a:rPr>
              <a:t>"org.springframework.webflow.samples.booking.SearchCriteria"</a:t>
            </a:r>
            <a:r>
              <a:rPr lang="en-US" sz="1000">
                <a:solidFill>
                  <a:srgbClr val="008080"/>
                </a:solidFill>
                <a:latin typeface="Consolas"/>
                <a:ea typeface="Consolas"/>
              </a:rPr>
              <a:t>/&gt;</a:t>
            </a:r>
            <a:endParaRPr/>
          </a:p>
          <a:p>
            <a:endParaRPr/>
          </a:p>
          <a:p>
            <a:r>
              <a:rPr lang="en-US" sz="1000">
                <a:solidFill>
                  <a:srgbClr val="008080"/>
                </a:solidFill>
                <a:latin typeface="Consolas"/>
                <a:ea typeface="Consolas"/>
              </a:rPr>
              <a:t>&lt;</a:t>
            </a:r>
            <a:r>
              <a:rPr lang="en-US" sz="1000">
                <a:solidFill>
                  <a:srgbClr val="3f7f7f"/>
                </a:solidFill>
                <a:latin typeface="Consolas"/>
                <a:ea typeface="Consolas"/>
              </a:rPr>
              <a:t>view-state</a:t>
            </a:r>
            <a:r>
              <a:rPr lang="en-US" sz="1000">
                <a:latin typeface="Consolas"/>
              </a:rPr>
              <a:t> </a:t>
            </a:r>
            <a:r>
              <a:rPr lang="en-US" sz="1000">
                <a:solidFill>
                  <a:srgbClr val="7f007f"/>
                </a:solidFill>
                <a:latin typeface="Consolas"/>
                <a:ea typeface="Consolas"/>
              </a:rPr>
              <a:t>id</a:t>
            </a:r>
            <a:r>
              <a:rPr lang="en-US" sz="1000">
                <a:solidFill>
                  <a:srgbClr val="000000"/>
                </a:solidFill>
                <a:latin typeface="Consolas"/>
                <a:ea typeface="Consolas"/>
              </a:rPr>
              <a:t>=</a:t>
            </a:r>
            <a:r>
              <a:rPr i="1" lang="en-US" sz="1000">
                <a:solidFill>
                  <a:srgbClr val="2a00ff"/>
                </a:solidFill>
                <a:latin typeface="Consolas"/>
                <a:ea typeface="Consolas"/>
              </a:rPr>
              <a:t>"enterSearchCriteria"</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on-render</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evaluate</a:t>
            </a:r>
            <a:r>
              <a:rPr lang="en-US" sz="1000">
                <a:latin typeface="Consolas"/>
              </a:rPr>
              <a:t> </a:t>
            </a:r>
            <a:r>
              <a:rPr lang="en-US" sz="1000">
                <a:solidFill>
                  <a:srgbClr val="7f007f"/>
                </a:solidFill>
                <a:latin typeface="Consolas"/>
                <a:ea typeface="Consolas"/>
              </a:rPr>
              <a:t>expression</a:t>
            </a:r>
            <a:r>
              <a:rPr lang="en-US" sz="1000">
                <a:solidFill>
                  <a:srgbClr val="000000"/>
                </a:solidFill>
                <a:latin typeface="Consolas"/>
                <a:ea typeface="Consolas"/>
              </a:rPr>
              <a:t>=</a:t>
            </a:r>
            <a:r>
              <a:rPr i="1" lang="en-US" sz="1000">
                <a:solidFill>
                  <a:srgbClr val="2a00ff"/>
                </a:solidFill>
                <a:latin typeface="Consolas"/>
                <a:ea typeface="Consolas"/>
              </a:rPr>
              <a:t>"bookingService.findBookings(currentUser?.name)"</a:t>
            </a:r>
            <a:endParaRPr/>
          </a:p>
          <a:p>
            <a:r>
              <a:rPr lang="en-US" sz="1000">
                <a:solidFill>
                  <a:srgbClr val="7f007f"/>
                </a:solidFill>
                <a:latin typeface="Consolas"/>
                <a:ea typeface="Consolas"/>
              </a:rPr>
              <a:t>result</a:t>
            </a:r>
            <a:r>
              <a:rPr lang="en-US" sz="1000">
                <a:solidFill>
                  <a:srgbClr val="000000"/>
                </a:solidFill>
                <a:latin typeface="Consolas"/>
                <a:ea typeface="Consolas"/>
              </a:rPr>
              <a:t>=</a:t>
            </a:r>
            <a:r>
              <a:rPr i="1" lang="en-US" sz="1000">
                <a:solidFill>
                  <a:srgbClr val="2a00ff"/>
                </a:solidFill>
                <a:latin typeface="Consolas"/>
                <a:ea typeface="Consolas"/>
              </a:rPr>
              <a:t>"viewScope.bookings"</a:t>
            </a:r>
            <a:r>
              <a:rPr lang="en-US" sz="1000">
                <a:latin typeface="Consolas"/>
              </a:rPr>
              <a:t> </a:t>
            </a:r>
            <a:r>
              <a:rPr lang="en-US" sz="1000">
                <a:solidFill>
                  <a:srgbClr val="7f007f"/>
                </a:solidFill>
                <a:latin typeface="Consolas"/>
                <a:ea typeface="Consolas"/>
              </a:rPr>
              <a:t>result-type</a:t>
            </a:r>
            <a:r>
              <a:rPr lang="en-US" sz="1000">
                <a:solidFill>
                  <a:srgbClr val="000000"/>
                </a:solidFill>
                <a:latin typeface="Consolas"/>
                <a:ea typeface="Consolas"/>
              </a:rPr>
              <a:t>=</a:t>
            </a:r>
            <a:r>
              <a:rPr i="1" lang="en-US" sz="1000">
                <a:solidFill>
                  <a:srgbClr val="2a00ff"/>
                </a:solidFill>
                <a:latin typeface="Consolas"/>
                <a:ea typeface="Consolas"/>
              </a:rPr>
              <a:t>"dataModel"</a:t>
            </a:r>
            <a:r>
              <a:rPr lang="en-US" sz="1000">
                <a:latin typeface="Consolas"/>
              </a:rPr>
              <a:t> </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on-render</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transition</a:t>
            </a:r>
            <a:r>
              <a:rPr lang="en-US" sz="1000">
                <a:latin typeface="Consolas"/>
              </a:rPr>
              <a:t> </a:t>
            </a:r>
            <a:r>
              <a:rPr lang="en-US" sz="1000">
                <a:solidFill>
                  <a:srgbClr val="7f007f"/>
                </a:solidFill>
                <a:latin typeface="Consolas"/>
                <a:ea typeface="Consolas"/>
              </a:rPr>
              <a:t>on</a:t>
            </a:r>
            <a:r>
              <a:rPr lang="en-US" sz="1000">
                <a:solidFill>
                  <a:srgbClr val="000000"/>
                </a:solidFill>
                <a:latin typeface="Consolas"/>
                <a:ea typeface="Consolas"/>
              </a:rPr>
              <a:t>=</a:t>
            </a:r>
            <a:r>
              <a:rPr i="1" lang="en-US" sz="1000">
                <a:solidFill>
                  <a:srgbClr val="2a00ff"/>
                </a:solidFill>
                <a:latin typeface="Consolas"/>
                <a:ea typeface="Consolas"/>
              </a:rPr>
              <a:t>"search"</a:t>
            </a:r>
            <a:r>
              <a:rPr lang="en-US" sz="1000">
                <a:latin typeface="Consolas"/>
              </a:rPr>
              <a:t> </a:t>
            </a:r>
            <a:r>
              <a:rPr lang="en-US" sz="1000">
                <a:solidFill>
                  <a:srgbClr val="7f007f"/>
                </a:solidFill>
                <a:latin typeface="Consolas"/>
                <a:ea typeface="Consolas"/>
              </a:rPr>
              <a:t>to</a:t>
            </a:r>
            <a:r>
              <a:rPr lang="en-US" sz="1000">
                <a:solidFill>
                  <a:srgbClr val="000000"/>
                </a:solidFill>
                <a:latin typeface="Consolas"/>
                <a:ea typeface="Consolas"/>
              </a:rPr>
              <a:t>=</a:t>
            </a:r>
            <a:r>
              <a:rPr i="1" lang="en-US" sz="1000">
                <a:solidFill>
                  <a:srgbClr val="2a00ff"/>
                </a:solidFill>
                <a:latin typeface="Consolas"/>
                <a:ea typeface="Consolas"/>
              </a:rPr>
              <a:t>"reviewHotels"</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transition</a:t>
            </a:r>
            <a:r>
              <a:rPr lang="en-US" sz="1000">
                <a:latin typeface="Consolas"/>
              </a:rPr>
              <a:t> </a:t>
            </a:r>
            <a:r>
              <a:rPr lang="en-US" sz="1000">
                <a:solidFill>
                  <a:srgbClr val="7f007f"/>
                </a:solidFill>
                <a:latin typeface="Consolas"/>
                <a:ea typeface="Consolas"/>
              </a:rPr>
              <a:t>on</a:t>
            </a:r>
            <a:r>
              <a:rPr lang="en-US" sz="1000">
                <a:solidFill>
                  <a:srgbClr val="000000"/>
                </a:solidFill>
                <a:latin typeface="Consolas"/>
                <a:ea typeface="Consolas"/>
              </a:rPr>
              <a:t>=</a:t>
            </a:r>
            <a:r>
              <a:rPr i="1" lang="en-US" sz="1000">
                <a:solidFill>
                  <a:srgbClr val="2a00ff"/>
                </a:solidFill>
                <a:latin typeface="Consolas"/>
                <a:ea typeface="Consolas"/>
              </a:rPr>
              <a:t>"cancelBooking"</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evaluate</a:t>
            </a:r>
            <a:r>
              <a:rPr lang="en-US" sz="1000">
                <a:latin typeface="Consolas"/>
              </a:rPr>
              <a:t> </a:t>
            </a:r>
            <a:r>
              <a:rPr lang="en-US" sz="1000">
                <a:solidFill>
                  <a:srgbClr val="7f007f"/>
                </a:solidFill>
                <a:latin typeface="Consolas"/>
                <a:ea typeface="Consolas"/>
              </a:rPr>
              <a:t>expression</a:t>
            </a:r>
            <a:r>
              <a:rPr lang="en-US" sz="1000">
                <a:solidFill>
                  <a:srgbClr val="000000"/>
                </a:solidFill>
                <a:latin typeface="Consolas"/>
                <a:ea typeface="Consolas"/>
              </a:rPr>
              <a:t>=</a:t>
            </a:r>
            <a:r>
              <a:rPr i="1" lang="en-US" sz="1000">
                <a:solidFill>
                  <a:srgbClr val="2a00ff"/>
                </a:solidFill>
                <a:latin typeface="Consolas"/>
                <a:ea typeface="Consolas"/>
              </a:rPr>
              <a:t>"bookingService.cancelBooking(bookings.selectedRow)"</a:t>
            </a:r>
            <a:r>
              <a:rPr lang="en-US" sz="1000">
                <a:latin typeface="Consolas"/>
              </a:rPr>
              <a:t> </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transition</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view-state</a:t>
            </a:r>
            <a:r>
              <a:rPr lang="en-US" sz="1000">
                <a:solidFill>
                  <a:srgbClr val="008080"/>
                </a:solidFill>
                <a:latin typeface="Consolas"/>
                <a:ea typeface="Consolas"/>
              </a:rPr>
              <a:t>&gt;</a:t>
            </a:r>
            <a:endParaRPr/>
          </a:p>
          <a:p>
            <a:endParaRPr/>
          </a:p>
          <a:p>
            <a:r>
              <a:rPr lang="en-US" sz="1000">
                <a:solidFill>
                  <a:srgbClr val="008080"/>
                </a:solidFill>
                <a:latin typeface="Consolas"/>
                <a:ea typeface="Consolas"/>
              </a:rPr>
              <a:t>&lt;</a:t>
            </a:r>
            <a:r>
              <a:rPr lang="en-US" sz="1000">
                <a:solidFill>
                  <a:srgbClr val="3f7f7f"/>
                </a:solidFill>
                <a:latin typeface="Consolas"/>
                <a:ea typeface="Consolas"/>
              </a:rPr>
              <a:t>view-state</a:t>
            </a:r>
            <a:r>
              <a:rPr lang="en-US" sz="1000">
                <a:latin typeface="Consolas"/>
              </a:rPr>
              <a:t> </a:t>
            </a:r>
            <a:r>
              <a:rPr lang="en-US" sz="1000">
                <a:solidFill>
                  <a:srgbClr val="7f007f"/>
                </a:solidFill>
                <a:latin typeface="Consolas"/>
                <a:ea typeface="Consolas"/>
              </a:rPr>
              <a:t>id</a:t>
            </a:r>
            <a:r>
              <a:rPr lang="en-US" sz="1000">
                <a:solidFill>
                  <a:srgbClr val="000000"/>
                </a:solidFill>
                <a:latin typeface="Consolas"/>
                <a:ea typeface="Consolas"/>
              </a:rPr>
              <a:t>=</a:t>
            </a:r>
            <a:r>
              <a:rPr i="1" lang="en-US" sz="1000">
                <a:solidFill>
                  <a:srgbClr val="2a00ff"/>
                </a:solidFill>
                <a:latin typeface="Consolas"/>
                <a:ea typeface="Consolas"/>
              </a:rPr>
              <a:t>"reviewHotels"</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var</a:t>
            </a:r>
            <a:r>
              <a:rPr lang="en-US" sz="1000">
                <a:latin typeface="Consolas"/>
              </a:rPr>
              <a:t> </a:t>
            </a:r>
            <a:r>
              <a:rPr lang="en-US" sz="1000">
                <a:solidFill>
                  <a:srgbClr val="7f007f"/>
                </a:solidFill>
                <a:latin typeface="Consolas"/>
                <a:ea typeface="Consolas"/>
              </a:rPr>
              <a:t>name</a:t>
            </a:r>
            <a:r>
              <a:rPr lang="en-US" sz="1000">
                <a:solidFill>
                  <a:srgbClr val="000000"/>
                </a:solidFill>
                <a:latin typeface="Consolas"/>
                <a:ea typeface="Consolas"/>
              </a:rPr>
              <a:t>=</a:t>
            </a:r>
            <a:r>
              <a:rPr i="1" lang="en-US" sz="1000">
                <a:solidFill>
                  <a:srgbClr val="2a00ff"/>
                </a:solidFill>
                <a:latin typeface="Consolas"/>
                <a:ea typeface="Consolas"/>
              </a:rPr>
              <a:t>"hotels"</a:t>
            </a:r>
            <a:r>
              <a:rPr lang="en-US" sz="1000">
                <a:latin typeface="Consolas"/>
              </a:rPr>
              <a:t> </a:t>
            </a:r>
            <a:r>
              <a:rPr lang="en-US" sz="1000">
                <a:solidFill>
                  <a:srgbClr val="7f007f"/>
                </a:solidFill>
                <a:latin typeface="Consolas"/>
                <a:ea typeface="Consolas"/>
              </a:rPr>
              <a:t>class</a:t>
            </a:r>
            <a:r>
              <a:rPr lang="en-US" sz="1000">
                <a:solidFill>
                  <a:srgbClr val="000000"/>
                </a:solidFill>
                <a:latin typeface="Consolas"/>
                <a:ea typeface="Consolas"/>
              </a:rPr>
              <a:t>=</a:t>
            </a:r>
            <a:r>
              <a:rPr i="1" lang="en-US" sz="1000">
                <a:solidFill>
                  <a:srgbClr val="2a00ff"/>
                </a:solidFill>
                <a:latin typeface="Consolas"/>
                <a:ea typeface="Consolas"/>
              </a:rPr>
              <a:t>"org.springframework.webflow.samples.booking.HotelLazyDataModel"</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on-render</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evaluate</a:t>
            </a:r>
            <a:r>
              <a:rPr lang="en-US" sz="1000">
                <a:latin typeface="Consolas"/>
              </a:rPr>
              <a:t> </a:t>
            </a:r>
            <a:r>
              <a:rPr lang="en-US" sz="1000">
                <a:solidFill>
                  <a:srgbClr val="7f007f"/>
                </a:solidFill>
                <a:latin typeface="Consolas"/>
                <a:ea typeface="Consolas"/>
              </a:rPr>
              <a:t>expression</a:t>
            </a:r>
            <a:r>
              <a:rPr lang="en-US" sz="1000">
                <a:solidFill>
                  <a:srgbClr val="000000"/>
                </a:solidFill>
                <a:latin typeface="Consolas"/>
                <a:ea typeface="Consolas"/>
              </a:rPr>
              <a:t>=</a:t>
            </a:r>
            <a:r>
              <a:rPr i="1" lang="en-US" sz="1000">
                <a:solidFill>
                  <a:srgbClr val="2a00ff"/>
                </a:solidFill>
                <a:latin typeface="Consolas"/>
                <a:ea typeface="Consolas"/>
              </a:rPr>
              <a:t>"hotels.setSearchCriteria(searchCriteria)"</a:t>
            </a:r>
            <a:r>
              <a:rPr lang="en-US" sz="1000">
                <a:latin typeface="Consolas"/>
              </a:rPr>
              <a:t> </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on-render</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transition</a:t>
            </a:r>
            <a:r>
              <a:rPr lang="en-US" sz="1000">
                <a:latin typeface="Consolas"/>
              </a:rPr>
              <a:t> </a:t>
            </a:r>
            <a:r>
              <a:rPr lang="en-US" sz="1000">
                <a:solidFill>
                  <a:srgbClr val="7f007f"/>
                </a:solidFill>
                <a:latin typeface="Consolas"/>
                <a:ea typeface="Consolas"/>
              </a:rPr>
              <a:t>on</a:t>
            </a:r>
            <a:r>
              <a:rPr lang="en-US" sz="1000">
                <a:solidFill>
                  <a:srgbClr val="000000"/>
                </a:solidFill>
                <a:latin typeface="Consolas"/>
                <a:ea typeface="Consolas"/>
              </a:rPr>
              <a:t>=</a:t>
            </a:r>
            <a:r>
              <a:rPr i="1" lang="en-US" sz="1000">
                <a:solidFill>
                  <a:srgbClr val="2a00ff"/>
                </a:solidFill>
                <a:latin typeface="Consolas"/>
                <a:ea typeface="Consolas"/>
              </a:rPr>
              <a:t>"select"</a:t>
            </a:r>
            <a:r>
              <a:rPr lang="en-US" sz="1000">
                <a:latin typeface="Consolas"/>
              </a:rPr>
              <a:t> </a:t>
            </a:r>
            <a:r>
              <a:rPr lang="en-US" sz="1000">
                <a:solidFill>
                  <a:srgbClr val="7f007f"/>
                </a:solidFill>
                <a:latin typeface="Consolas"/>
                <a:ea typeface="Consolas"/>
              </a:rPr>
              <a:t>to</a:t>
            </a:r>
            <a:r>
              <a:rPr lang="en-US" sz="1000">
                <a:solidFill>
                  <a:srgbClr val="000000"/>
                </a:solidFill>
                <a:latin typeface="Consolas"/>
                <a:ea typeface="Consolas"/>
              </a:rPr>
              <a:t>=</a:t>
            </a:r>
            <a:r>
              <a:rPr i="1" lang="en-US" sz="1000">
                <a:solidFill>
                  <a:srgbClr val="2a00ff"/>
                </a:solidFill>
                <a:latin typeface="Consolas"/>
                <a:ea typeface="Consolas"/>
              </a:rPr>
              <a:t>"reviewHotel"</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set</a:t>
            </a:r>
            <a:r>
              <a:rPr lang="en-US" sz="1000">
                <a:latin typeface="Consolas"/>
              </a:rPr>
              <a:t> </a:t>
            </a:r>
            <a:r>
              <a:rPr lang="en-US" sz="1000">
                <a:solidFill>
                  <a:srgbClr val="7f007f"/>
                </a:solidFill>
                <a:latin typeface="Consolas"/>
                <a:ea typeface="Consolas"/>
              </a:rPr>
              <a:t>name</a:t>
            </a:r>
            <a:r>
              <a:rPr lang="en-US" sz="1000">
                <a:solidFill>
                  <a:srgbClr val="000000"/>
                </a:solidFill>
                <a:latin typeface="Consolas"/>
                <a:ea typeface="Consolas"/>
              </a:rPr>
              <a:t>=</a:t>
            </a:r>
            <a:r>
              <a:rPr i="1" lang="en-US" sz="1000">
                <a:solidFill>
                  <a:srgbClr val="2a00ff"/>
                </a:solidFill>
                <a:latin typeface="Consolas"/>
                <a:ea typeface="Consolas"/>
              </a:rPr>
              <a:t>"flowScope.hotel"</a:t>
            </a:r>
            <a:r>
              <a:rPr lang="en-US" sz="1000">
                <a:latin typeface="Consolas"/>
              </a:rPr>
              <a:t> </a:t>
            </a:r>
            <a:r>
              <a:rPr lang="en-US" sz="1000">
                <a:solidFill>
                  <a:srgbClr val="7f007f"/>
                </a:solidFill>
                <a:latin typeface="Consolas"/>
                <a:ea typeface="Consolas"/>
              </a:rPr>
              <a:t>value</a:t>
            </a:r>
            <a:r>
              <a:rPr lang="en-US" sz="1000">
                <a:solidFill>
                  <a:srgbClr val="000000"/>
                </a:solidFill>
                <a:latin typeface="Consolas"/>
                <a:ea typeface="Consolas"/>
              </a:rPr>
              <a:t>=</a:t>
            </a:r>
            <a:r>
              <a:rPr i="1" lang="en-US" sz="1000">
                <a:solidFill>
                  <a:srgbClr val="2a00ff"/>
                </a:solidFill>
                <a:latin typeface="Consolas"/>
                <a:ea typeface="Consolas"/>
              </a:rPr>
              <a:t>"hotels.selected"</a:t>
            </a:r>
            <a:r>
              <a:rPr lang="en-US" sz="1000">
                <a:latin typeface="Consolas"/>
              </a:rPr>
              <a:t> </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transition</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transition</a:t>
            </a:r>
            <a:r>
              <a:rPr lang="en-US" sz="1000">
                <a:latin typeface="Consolas"/>
              </a:rPr>
              <a:t> </a:t>
            </a:r>
            <a:r>
              <a:rPr lang="en-US" sz="1000">
                <a:solidFill>
                  <a:srgbClr val="7f007f"/>
                </a:solidFill>
                <a:latin typeface="Consolas"/>
                <a:ea typeface="Consolas"/>
              </a:rPr>
              <a:t>on</a:t>
            </a:r>
            <a:r>
              <a:rPr lang="en-US" sz="1000">
                <a:solidFill>
                  <a:srgbClr val="000000"/>
                </a:solidFill>
                <a:latin typeface="Consolas"/>
                <a:ea typeface="Consolas"/>
              </a:rPr>
              <a:t>=</a:t>
            </a:r>
            <a:r>
              <a:rPr i="1" lang="en-US" sz="1000">
                <a:solidFill>
                  <a:srgbClr val="2a00ff"/>
                </a:solidFill>
                <a:latin typeface="Consolas"/>
                <a:ea typeface="Consolas"/>
              </a:rPr>
              <a:t>"changeSearch"</a:t>
            </a:r>
            <a:r>
              <a:rPr lang="en-US" sz="1000">
                <a:latin typeface="Consolas"/>
              </a:rPr>
              <a:t> </a:t>
            </a:r>
            <a:r>
              <a:rPr lang="en-US" sz="1000">
                <a:solidFill>
                  <a:srgbClr val="7f007f"/>
                </a:solidFill>
                <a:latin typeface="Consolas"/>
                <a:ea typeface="Consolas"/>
              </a:rPr>
              <a:t>to</a:t>
            </a:r>
            <a:r>
              <a:rPr lang="en-US" sz="1000">
                <a:solidFill>
                  <a:srgbClr val="000000"/>
                </a:solidFill>
                <a:latin typeface="Consolas"/>
                <a:ea typeface="Consolas"/>
              </a:rPr>
              <a:t>=</a:t>
            </a:r>
            <a:r>
              <a:rPr i="1" lang="en-US" sz="1000">
                <a:solidFill>
                  <a:srgbClr val="2a00ff"/>
                </a:solidFill>
                <a:latin typeface="Consolas"/>
                <a:ea typeface="Consolas"/>
              </a:rPr>
              <a:t>"enterSearchCriteria"</a:t>
            </a:r>
            <a:r>
              <a:rPr lang="en-US" sz="1000">
                <a:latin typeface="Consolas"/>
              </a:rPr>
              <a:t> </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view-state</a:t>
            </a:r>
            <a:r>
              <a:rPr lang="en-US" sz="1000">
                <a:solidFill>
                  <a:srgbClr val="008080"/>
                </a:solidFill>
                <a:latin typeface="Consolas"/>
                <a:ea typeface="Consolas"/>
              </a:rPr>
              <a:t>&gt;</a:t>
            </a:r>
            <a:endParaRPr/>
          </a:p>
          <a:p>
            <a:endParaRPr/>
          </a:p>
          <a:p>
            <a:r>
              <a:rPr lang="en-US" sz="1000">
                <a:solidFill>
                  <a:srgbClr val="008080"/>
                </a:solidFill>
                <a:latin typeface="Consolas"/>
                <a:ea typeface="Consolas"/>
              </a:rPr>
              <a:t>&lt;</a:t>
            </a:r>
            <a:r>
              <a:rPr lang="en-US" sz="1000">
                <a:solidFill>
                  <a:srgbClr val="3f7f7f"/>
                </a:solidFill>
                <a:latin typeface="Consolas"/>
                <a:ea typeface="Consolas"/>
              </a:rPr>
              <a:t>view-state</a:t>
            </a:r>
            <a:r>
              <a:rPr lang="en-US" sz="1000">
                <a:latin typeface="Consolas"/>
              </a:rPr>
              <a:t> </a:t>
            </a:r>
            <a:r>
              <a:rPr lang="en-US" sz="1000">
                <a:solidFill>
                  <a:srgbClr val="7f007f"/>
                </a:solidFill>
                <a:latin typeface="Consolas"/>
                <a:ea typeface="Consolas"/>
              </a:rPr>
              <a:t>id</a:t>
            </a:r>
            <a:r>
              <a:rPr lang="en-US" sz="1000">
                <a:solidFill>
                  <a:srgbClr val="000000"/>
                </a:solidFill>
                <a:latin typeface="Consolas"/>
                <a:ea typeface="Consolas"/>
              </a:rPr>
              <a:t>=</a:t>
            </a:r>
            <a:r>
              <a:rPr i="1" lang="en-US" sz="1000">
                <a:solidFill>
                  <a:srgbClr val="2a00ff"/>
                </a:solidFill>
                <a:latin typeface="Consolas"/>
                <a:ea typeface="Consolas"/>
              </a:rPr>
              <a:t>"reviewHotel"</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transition</a:t>
            </a:r>
            <a:r>
              <a:rPr lang="en-US" sz="1000">
                <a:latin typeface="Consolas"/>
              </a:rPr>
              <a:t> </a:t>
            </a:r>
            <a:r>
              <a:rPr lang="en-US" sz="1000">
                <a:solidFill>
                  <a:srgbClr val="7f007f"/>
                </a:solidFill>
                <a:latin typeface="Consolas"/>
                <a:ea typeface="Consolas"/>
              </a:rPr>
              <a:t>on</a:t>
            </a:r>
            <a:r>
              <a:rPr lang="en-US" sz="1000">
                <a:solidFill>
                  <a:srgbClr val="000000"/>
                </a:solidFill>
                <a:latin typeface="Consolas"/>
                <a:ea typeface="Consolas"/>
              </a:rPr>
              <a:t>=</a:t>
            </a:r>
            <a:r>
              <a:rPr i="1" lang="en-US" sz="1000">
                <a:solidFill>
                  <a:srgbClr val="2a00ff"/>
                </a:solidFill>
                <a:latin typeface="Consolas"/>
                <a:ea typeface="Consolas"/>
              </a:rPr>
              <a:t>"book"</a:t>
            </a:r>
            <a:r>
              <a:rPr lang="en-US" sz="1000">
                <a:latin typeface="Consolas"/>
              </a:rPr>
              <a:t> </a:t>
            </a:r>
            <a:r>
              <a:rPr lang="en-US" sz="1000">
                <a:solidFill>
                  <a:srgbClr val="7f007f"/>
                </a:solidFill>
                <a:latin typeface="Consolas"/>
                <a:ea typeface="Consolas"/>
              </a:rPr>
              <a:t>to</a:t>
            </a:r>
            <a:r>
              <a:rPr lang="en-US" sz="1000">
                <a:solidFill>
                  <a:srgbClr val="000000"/>
                </a:solidFill>
                <a:latin typeface="Consolas"/>
                <a:ea typeface="Consolas"/>
              </a:rPr>
              <a:t>=</a:t>
            </a:r>
            <a:r>
              <a:rPr i="1" lang="en-US" sz="1000">
                <a:solidFill>
                  <a:srgbClr val="2a00ff"/>
                </a:solidFill>
                <a:latin typeface="Consolas"/>
                <a:ea typeface="Consolas"/>
              </a:rPr>
              <a:t>"bookHotel"</a:t>
            </a:r>
            <a:r>
              <a:rPr lang="en-US" sz="1000">
                <a:latin typeface="Consolas"/>
              </a:rPr>
              <a:t> </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transition</a:t>
            </a:r>
            <a:r>
              <a:rPr lang="en-US" sz="1000">
                <a:latin typeface="Consolas"/>
              </a:rPr>
              <a:t> </a:t>
            </a:r>
            <a:r>
              <a:rPr lang="en-US" sz="1000">
                <a:solidFill>
                  <a:srgbClr val="7f007f"/>
                </a:solidFill>
                <a:latin typeface="Consolas"/>
                <a:ea typeface="Consolas"/>
              </a:rPr>
              <a:t>on</a:t>
            </a:r>
            <a:r>
              <a:rPr lang="en-US" sz="1000">
                <a:solidFill>
                  <a:srgbClr val="000000"/>
                </a:solidFill>
                <a:latin typeface="Consolas"/>
                <a:ea typeface="Consolas"/>
              </a:rPr>
              <a:t>=</a:t>
            </a:r>
            <a:r>
              <a:rPr i="1" lang="en-US" sz="1000">
                <a:solidFill>
                  <a:srgbClr val="2a00ff"/>
                </a:solidFill>
                <a:latin typeface="Consolas"/>
                <a:ea typeface="Consolas"/>
              </a:rPr>
              <a:t>"cancel"</a:t>
            </a:r>
            <a:r>
              <a:rPr lang="en-US" sz="1000">
                <a:latin typeface="Consolas"/>
              </a:rPr>
              <a:t> </a:t>
            </a:r>
            <a:r>
              <a:rPr lang="en-US" sz="1000">
                <a:solidFill>
                  <a:srgbClr val="7f007f"/>
                </a:solidFill>
                <a:latin typeface="Consolas"/>
                <a:ea typeface="Consolas"/>
              </a:rPr>
              <a:t>to</a:t>
            </a:r>
            <a:r>
              <a:rPr lang="en-US" sz="1000">
                <a:solidFill>
                  <a:srgbClr val="000000"/>
                </a:solidFill>
                <a:latin typeface="Consolas"/>
                <a:ea typeface="Consolas"/>
              </a:rPr>
              <a:t>=</a:t>
            </a:r>
            <a:r>
              <a:rPr i="1" lang="en-US" sz="1000">
                <a:solidFill>
                  <a:srgbClr val="2a00ff"/>
                </a:solidFill>
                <a:latin typeface="Consolas"/>
                <a:ea typeface="Consolas"/>
              </a:rPr>
              <a:t>"reviewHotels"</a:t>
            </a:r>
            <a:r>
              <a:rPr lang="en-US" sz="1000">
                <a:latin typeface="Consolas"/>
              </a:rPr>
              <a:t> </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view-state</a:t>
            </a:r>
            <a:r>
              <a:rPr lang="en-US" sz="1000">
                <a:solidFill>
                  <a:srgbClr val="008080"/>
                </a:solidFill>
                <a:latin typeface="Consolas"/>
                <a:ea typeface="Consolas"/>
              </a:rPr>
              <a:t>&gt;</a:t>
            </a:r>
            <a:endParaRPr/>
          </a:p>
          <a:p>
            <a:endParaRPr/>
          </a:p>
          <a:p>
            <a:r>
              <a:rPr lang="en-US" sz="1000">
                <a:solidFill>
                  <a:srgbClr val="008080"/>
                </a:solidFill>
                <a:latin typeface="Consolas"/>
                <a:ea typeface="Consolas"/>
              </a:rPr>
              <a:t>&lt;</a:t>
            </a:r>
            <a:r>
              <a:rPr lang="en-US" sz="1000">
                <a:solidFill>
                  <a:srgbClr val="3f7f7f"/>
                </a:solidFill>
                <a:latin typeface="Consolas"/>
                <a:ea typeface="Consolas"/>
              </a:rPr>
              <a:t>subflow-state</a:t>
            </a:r>
            <a:r>
              <a:rPr lang="en-US" sz="1000">
                <a:latin typeface="Consolas"/>
              </a:rPr>
              <a:t> </a:t>
            </a:r>
            <a:r>
              <a:rPr lang="en-US" sz="1000">
                <a:solidFill>
                  <a:srgbClr val="7f007f"/>
                </a:solidFill>
                <a:latin typeface="Consolas"/>
                <a:ea typeface="Consolas"/>
              </a:rPr>
              <a:t>id</a:t>
            </a:r>
            <a:r>
              <a:rPr lang="en-US" sz="1000">
                <a:solidFill>
                  <a:srgbClr val="000000"/>
                </a:solidFill>
                <a:latin typeface="Consolas"/>
                <a:ea typeface="Consolas"/>
              </a:rPr>
              <a:t>=</a:t>
            </a:r>
            <a:r>
              <a:rPr i="1" lang="en-US" sz="1000">
                <a:solidFill>
                  <a:srgbClr val="2a00ff"/>
                </a:solidFill>
                <a:latin typeface="Consolas"/>
                <a:ea typeface="Consolas"/>
              </a:rPr>
              <a:t>"bookHotel"</a:t>
            </a:r>
            <a:r>
              <a:rPr lang="en-US" sz="1000">
                <a:latin typeface="Consolas"/>
              </a:rPr>
              <a:t> </a:t>
            </a:r>
            <a:r>
              <a:rPr lang="en-US" sz="1000">
                <a:solidFill>
                  <a:srgbClr val="7f007f"/>
                </a:solidFill>
                <a:latin typeface="Consolas"/>
                <a:ea typeface="Consolas"/>
              </a:rPr>
              <a:t>subflow</a:t>
            </a:r>
            <a:r>
              <a:rPr lang="en-US" sz="1000">
                <a:solidFill>
                  <a:srgbClr val="000000"/>
                </a:solidFill>
                <a:latin typeface="Consolas"/>
                <a:ea typeface="Consolas"/>
              </a:rPr>
              <a:t>=</a:t>
            </a:r>
            <a:r>
              <a:rPr i="1" lang="en-US" sz="1000">
                <a:solidFill>
                  <a:srgbClr val="2a00ff"/>
                </a:solidFill>
                <a:latin typeface="Consolas"/>
                <a:ea typeface="Consolas"/>
              </a:rPr>
              <a:t>"booking"</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input</a:t>
            </a:r>
            <a:r>
              <a:rPr lang="en-US" sz="1000">
                <a:latin typeface="Consolas"/>
              </a:rPr>
              <a:t> </a:t>
            </a:r>
            <a:r>
              <a:rPr lang="en-US" sz="1000">
                <a:solidFill>
                  <a:srgbClr val="7f007f"/>
                </a:solidFill>
                <a:latin typeface="Consolas"/>
                <a:ea typeface="Consolas"/>
              </a:rPr>
              <a:t>name</a:t>
            </a:r>
            <a:r>
              <a:rPr lang="en-US" sz="1000">
                <a:solidFill>
                  <a:srgbClr val="000000"/>
                </a:solidFill>
                <a:latin typeface="Consolas"/>
                <a:ea typeface="Consolas"/>
              </a:rPr>
              <a:t>=</a:t>
            </a:r>
            <a:r>
              <a:rPr i="1" lang="en-US" sz="1000">
                <a:solidFill>
                  <a:srgbClr val="2a00ff"/>
                </a:solidFill>
                <a:latin typeface="Consolas"/>
                <a:ea typeface="Consolas"/>
              </a:rPr>
              <a:t>"hotelId"</a:t>
            </a:r>
            <a:r>
              <a:rPr lang="en-US" sz="1000">
                <a:latin typeface="Consolas"/>
              </a:rPr>
              <a:t> </a:t>
            </a:r>
            <a:r>
              <a:rPr lang="en-US" sz="1000">
                <a:solidFill>
                  <a:srgbClr val="7f007f"/>
                </a:solidFill>
                <a:latin typeface="Consolas"/>
                <a:ea typeface="Consolas"/>
              </a:rPr>
              <a:t>value</a:t>
            </a:r>
            <a:r>
              <a:rPr lang="en-US" sz="1000">
                <a:solidFill>
                  <a:srgbClr val="000000"/>
                </a:solidFill>
                <a:latin typeface="Consolas"/>
                <a:ea typeface="Consolas"/>
              </a:rPr>
              <a:t>=</a:t>
            </a:r>
            <a:r>
              <a:rPr i="1" lang="en-US" sz="1000">
                <a:solidFill>
                  <a:srgbClr val="2a00ff"/>
                </a:solidFill>
                <a:latin typeface="Consolas"/>
                <a:ea typeface="Consolas"/>
              </a:rPr>
              <a:t>"hotel.id"</a:t>
            </a:r>
            <a:r>
              <a:rPr lang="en-US" sz="1000">
                <a:latin typeface="Consolas"/>
              </a:rPr>
              <a:t> </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transition</a:t>
            </a:r>
            <a:r>
              <a:rPr lang="en-US" sz="1000">
                <a:latin typeface="Consolas"/>
              </a:rPr>
              <a:t> </a:t>
            </a:r>
            <a:r>
              <a:rPr lang="en-US" sz="1000">
                <a:solidFill>
                  <a:srgbClr val="7f007f"/>
                </a:solidFill>
                <a:latin typeface="Consolas"/>
                <a:ea typeface="Consolas"/>
              </a:rPr>
              <a:t>on</a:t>
            </a:r>
            <a:r>
              <a:rPr lang="en-US" sz="1000">
                <a:solidFill>
                  <a:srgbClr val="000000"/>
                </a:solidFill>
                <a:latin typeface="Consolas"/>
                <a:ea typeface="Consolas"/>
              </a:rPr>
              <a:t>=</a:t>
            </a:r>
            <a:r>
              <a:rPr i="1" lang="en-US" sz="1000">
                <a:solidFill>
                  <a:srgbClr val="2a00ff"/>
                </a:solidFill>
                <a:latin typeface="Consolas"/>
                <a:ea typeface="Consolas"/>
              </a:rPr>
              <a:t>"bookingConfirmed"</a:t>
            </a:r>
            <a:r>
              <a:rPr lang="en-US" sz="1000">
                <a:latin typeface="Consolas"/>
              </a:rPr>
              <a:t> </a:t>
            </a:r>
            <a:r>
              <a:rPr lang="en-US" sz="1000">
                <a:solidFill>
                  <a:srgbClr val="7f007f"/>
                </a:solidFill>
                <a:latin typeface="Consolas"/>
                <a:ea typeface="Consolas"/>
              </a:rPr>
              <a:t>to</a:t>
            </a:r>
            <a:r>
              <a:rPr lang="en-US" sz="1000">
                <a:solidFill>
                  <a:srgbClr val="000000"/>
                </a:solidFill>
                <a:latin typeface="Consolas"/>
                <a:ea typeface="Consolas"/>
              </a:rPr>
              <a:t>=</a:t>
            </a:r>
            <a:r>
              <a:rPr i="1" lang="en-US" sz="1000">
                <a:solidFill>
                  <a:srgbClr val="2a00ff"/>
                </a:solidFill>
                <a:latin typeface="Consolas"/>
                <a:ea typeface="Consolas"/>
              </a:rPr>
              <a:t>"finish"</a:t>
            </a:r>
            <a:r>
              <a:rPr lang="en-US" sz="1000">
                <a:latin typeface="Consolas"/>
              </a:rPr>
              <a:t> </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transition</a:t>
            </a:r>
            <a:r>
              <a:rPr lang="en-US" sz="1000">
                <a:latin typeface="Consolas"/>
              </a:rPr>
              <a:t> </a:t>
            </a:r>
            <a:r>
              <a:rPr lang="en-US" sz="1000">
                <a:solidFill>
                  <a:srgbClr val="7f007f"/>
                </a:solidFill>
                <a:latin typeface="Consolas"/>
                <a:ea typeface="Consolas"/>
              </a:rPr>
              <a:t>on</a:t>
            </a:r>
            <a:r>
              <a:rPr lang="en-US" sz="1000">
                <a:solidFill>
                  <a:srgbClr val="000000"/>
                </a:solidFill>
                <a:latin typeface="Consolas"/>
                <a:ea typeface="Consolas"/>
              </a:rPr>
              <a:t>=</a:t>
            </a:r>
            <a:r>
              <a:rPr i="1" lang="en-US" sz="1000">
                <a:solidFill>
                  <a:srgbClr val="2a00ff"/>
                </a:solidFill>
                <a:latin typeface="Consolas"/>
                <a:ea typeface="Consolas"/>
              </a:rPr>
              <a:t>"bookingCancelled"</a:t>
            </a:r>
            <a:r>
              <a:rPr lang="en-US" sz="1000">
                <a:latin typeface="Consolas"/>
              </a:rPr>
              <a:t> </a:t>
            </a:r>
            <a:r>
              <a:rPr lang="en-US" sz="1000">
                <a:solidFill>
                  <a:srgbClr val="7f007f"/>
                </a:solidFill>
                <a:latin typeface="Consolas"/>
                <a:ea typeface="Consolas"/>
              </a:rPr>
              <a:t>to</a:t>
            </a:r>
            <a:r>
              <a:rPr lang="en-US" sz="1000">
                <a:solidFill>
                  <a:srgbClr val="000000"/>
                </a:solidFill>
                <a:latin typeface="Consolas"/>
                <a:ea typeface="Consolas"/>
              </a:rPr>
              <a:t>=</a:t>
            </a:r>
            <a:r>
              <a:rPr i="1" lang="en-US" sz="1000">
                <a:solidFill>
                  <a:srgbClr val="2a00ff"/>
                </a:solidFill>
                <a:latin typeface="Consolas"/>
                <a:ea typeface="Consolas"/>
              </a:rPr>
              <a:t>"enterSearchCriteria"</a:t>
            </a:r>
            <a:r>
              <a:rPr lang="en-US" sz="1000">
                <a:latin typeface="Consolas"/>
              </a:rPr>
              <a:t> </a:t>
            </a:r>
            <a:r>
              <a:rPr lang="en-US" sz="1000">
                <a:solidFill>
                  <a:srgbClr val="008080"/>
                </a:solidFill>
                <a:latin typeface="Consolas"/>
                <a:ea typeface="Consolas"/>
              </a:rPr>
              <a:t>/&gt;</a:t>
            </a:r>
            <a:endParaRPr/>
          </a:p>
          <a:p>
            <a:r>
              <a:rPr lang="en-US" sz="1000">
                <a:solidFill>
                  <a:srgbClr val="008080"/>
                </a:solidFill>
                <a:latin typeface="Consolas"/>
                <a:ea typeface="Consolas"/>
              </a:rPr>
              <a:t>&lt;/</a:t>
            </a:r>
            <a:r>
              <a:rPr lang="en-US" sz="1000">
                <a:solidFill>
                  <a:srgbClr val="3f7f7f"/>
                </a:solidFill>
                <a:latin typeface="Consolas"/>
                <a:ea typeface="Consolas"/>
              </a:rPr>
              <a:t>subflow-state</a:t>
            </a:r>
            <a:r>
              <a:rPr lang="en-US" sz="1000">
                <a:solidFill>
                  <a:srgbClr val="008080"/>
                </a:solidFill>
                <a:latin typeface="Consolas"/>
                <a:ea typeface="Consolas"/>
              </a:rPr>
              <a:t>&gt;</a:t>
            </a:r>
            <a:endParaRPr/>
          </a:p>
          <a:p>
            <a:endParaRPr/>
          </a:p>
          <a:p>
            <a:r>
              <a:rPr lang="en-US" sz="1000">
                <a:solidFill>
                  <a:srgbClr val="008080"/>
                </a:solidFill>
                <a:latin typeface="Consolas"/>
                <a:ea typeface="Consolas"/>
              </a:rPr>
              <a:t>&lt;</a:t>
            </a:r>
            <a:r>
              <a:rPr lang="en-US" sz="1000">
                <a:solidFill>
                  <a:srgbClr val="3f7f7f"/>
                </a:solidFill>
                <a:latin typeface="Consolas"/>
                <a:ea typeface="Consolas"/>
              </a:rPr>
              <a:t>end-state</a:t>
            </a:r>
            <a:r>
              <a:rPr lang="en-US" sz="1000">
                <a:latin typeface="Consolas"/>
              </a:rPr>
              <a:t> </a:t>
            </a:r>
            <a:r>
              <a:rPr lang="en-US" sz="1000">
                <a:solidFill>
                  <a:srgbClr val="7f007f"/>
                </a:solidFill>
                <a:latin typeface="Consolas"/>
                <a:ea typeface="Consolas"/>
              </a:rPr>
              <a:t>id</a:t>
            </a:r>
            <a:r>
              <a:rPr lang="en-US" sz="1000">
                <a:solidFill>
                  <a:srgbClr val="000000"/>
                </a:solidFill>
                <a:latin typeface="Consolas"/>
                <a:ea typeface="Consolas"/>
              </a:rPr>
              <a:t>=</a:t>
            </a:r>
            <a:r>
              <a:rPr i="1" lang="en-US" sz="1000">
                <a:solidFill>
                  <a:srgbClr val="2a00ff"/>
                </a:solidFill>
                <a:latin typeface="Consolas"/>
                <a:ea typeface="Consolas"/>
              </a:rPr>
              <a:t>"finish"</a:t>
            </a:r>
            <a:r>
              <a:rPr lang="en-US" sz="1000">
                <a:latin typeface="Consolas"/>
              </a:rPr>
              <a:t> </a:t>
            </a:r>
            <a:r>
              <a:rPr lang="en-US" sz="1000">
                <a:solidFill>
                  <a:srgbClr val="008080"/>
                </a:solidFill>
                <a:latin typeface="Consolas"/>
                <a:ea typeface="Consolas"/>
              </a:rPr>
              <a:t>/&gt;</a:t>
            </a:r>
            <a:endParaRPr/>
          </a:p>
          <a:p>
            <a:endParaRPr/>
          </a:p>
          <a:p>
            <a:r>
              <a:rPr lang="en-US" sz="1000">
                <a:solidFill>
                  <a:srgbClr val="008080"/>
                </a:solidFill>
                <a:latin typeface="Consolas"/>
                <a:ea typeface="Consolas"/>
              </a:rPr>
              <a:t>&lt;/</a:t>
            </a:r>
            <a:r>
              <a:rPr lang="en-US" sz="1000">
                <a:solidFill>
                  <a:srgbClr val="3f7f7f"/>
                </a:solidFill>
                <a:latin typeface="Consolas"/>
                <a:ea typeface="Consolas"/>
              </a:rPr>
              <a:t>flow</a:t>
            </a:r>
            <a:r>
              <a:rPr lang="en-US" sz="1000">
                <a:solidFill>
                  <a:srgbClr val="008080"/>
                </a:solidFill>
                <a:latin typeface="Consolas"/>
                <a:ea typeface="Consolas"/>
              </a:rPr>
              <a:t>&gt;</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3" name="" descr=""/>
          <p:cNvPicPr/>
          <p:nvPr/>
        </p:nvPicPr>
        <p:blipFill>
          <a:blip r:embed="rId1"/>
          <a:stretch/>
        </p:blipFill>
        <p:spPr>
          <a:xfrm>
            <a:off x="274320" y="2286000"/>
            <a:ext cx="9692640" cy="237744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85" name="TextShape 2"/>
          <p:cNvSpPr txBox="1"/>
          <p:nvPr/>
        </p:nvSpPr>
        <p:spPr>
          <a:xfrm>
            <a:off x="504000" y="1769040"/>
            <a:ext cx="9071640" cy="4384440"/>
          </a:xfrm>
          <a:prstGeom prst="rect">
            <a:avLst/>
          </a:prstGeom>
          <a:noFill/>
          <a:ln>
            <a:noFill/>
          </a:ln>
        </p:spPr>
        <p:txBody>
          <a:bodyPr lIns="0" rIns="0" tIns="0" bIns="0"/>
          <a:p>
            <a:endParaRPr/>
          </a:p>
        </p:txBody>
      </p:sp>
      <p:sp>
        <p:nvSpPr>
          <p:cNvPr id="86" name="TextShape 3"/>
          <p:cNvSpPr txBox="1"/>
          <p:nvPr/>
        </p:nvSpPr>
        <p:spPr>
          <a:xfrm>
            <a:off x="504000" y="1769040"/>
            <a:ext cx="9071640" cy="4384440"/>
          </a:xfrm>
          <a:prstGeom prst="rect">
            <a:avLst/>
          </a:prstGeom>
          <a:noFill/>
          <a:ln>
            <a:noFill/>
          </a:ln>
        </p:spPr>
        <p:txBody>
          <a:bodyPr lIns="0" rIns="0" tIns="0" bIns="0"/>
          <a:p>
            <a:endParaRPr/>
          </a:p>
        </p:txBody>
      </p:sp>
      <p:pic>
        <p:nvPicPr>
          <p:cNvPr id="87" name="" descr=""/>
          <p:cNvPicPr/>
          <p:nvPr/>
        </p:nvPicPr>
        <p:blipFill>
          <a:blip r:embed="rId1"/>
          <a:stretch/>
        </p:blipFill>
        <p:spPr>
          <a:xfrm>
            <a:off x="2292120" y="1768680"/>
            <a:ext cx="5495040" cy="4384440"/>
          </a:xfrm>
          <a:prstGeom prst="rect">
            <a:avLst/>
          </a:prstGeom>
          <a:ln>
            <a:noFill/>
          </a:ln>
        </p:spPr>
      </p:pic>
      <p:pic>
        <p:nvPicPr>
          <p:cNvPr id="88" name="" descr=""/>
          <p:cNvPicPr/>
          <p:nvPr/>
        </p:nvPicPr>
        <p:blipFill>
          <a:blip r:embed="rId2"/>
          <a:stretch/>
        </p:blipFill>
        <p:spPr>
          <a:xfrm>
            <a:off x="2292120" y="1768680"/>
            <a:ext cx="5495040" cy="438444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90" name="TextShape 2"/>
          <p:cNvSpPr txBox="1"/>
          <p:nvPr/>
        </p:nvSpPr>
        <p:spPr>
          <a:xfrm>
            <a:off x="504000" y="1769040"/>
            <a:ext cx="9071640" cy="4384440"/>
          </a:xfrm>
          <a:prstGeom prst="rect">
            <a:avLst/>
          </a:prstGeom>
          <a:noFill/>
          <a:ln>
            <a:noFill/>
          </a:ln>
        </p:spPr>
        <p:txBody>
          <a:bodyPr lIns="0" rIns="0" tIns="0" bIns="0"/>
          <a:p>
            <a:endParaRPr/>
          </a:p>
        </p:txBody>
      </p:sp>
      <p:sp>
        <p:nvSpPr>
          <p:cNvPr id="91" name="TextShape 3"/>
          <p:cNvSpPr txBox="1"/>
          <p:nvPr/>
        </p:nvSpPr>
        <p:spPr>
          <a:xfrm>
            <a:off x="504000" y="1769040"/>
            <a:ext cx="9071640" cy="4384440"/>
          </a:xfrm>
          <a:prstGeom prst="rect">
            <a:avLst/>
          </a:prstGeom>
          <a:noFill/>
          <a:ln>
            <a:noFill/>
          </a:ln>
        </p:spPr>
        <p:txBody>
          <a:bodyPr lIns="0" rIns="0" tIns="0" bIns="0"/>
          <a:p>
            <a:endParaRPr/>
          </a:p>
        </p:txBody>
      </p:sp>
      <p:pic>
        <p:nvPicPr>
          <p:cNvPr id="92" name="" descr=""/>
          <p:cNvPicPr/>
          <p:nvPr/>
        </p:nvPicPr>
        <p:blipFill>
          <a:blip r:embed="rId1"/>
          <a:stretch/>
        </p:blipFill>
        <p:spPr>
          <a:xfrm>
            <a:off x="2292120" y="1768680"/>
            <a:ext cx="5495040" cy="4384440"/>
          </a:xfrm>
          <a:prstGeom prst="rect">
            <a:avLst/>
          </a:prstGeom>
          <a:ln>
            <a:noFill/>
          </a:ln>
        </p:spPr>
      </p:pic>
      <p:pic>
        <p:nvPicPr>
          <p:cNvPr id="93" name="" descr=""/>
          <p:cNvPicPr/>
          <p:nvPr/>
        </p:nvPicPr>
        <p:blipFill>
          <a:blip r:embed="rId2"/>
          <a:stretch/>
        </p:blipFill>
        <p:spPr>
          <a:xfrm>
            <a:off x="2292120" y="1768680"/>
            <a:ext cx="5495040" cy="438444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95" name="TextShape 2"/>
          <p:cNvSpPr txBox="1"/>
          <p:nvPr/>
        </p:nvSpPr>
        <p:spPr>
          <a:xfrm>
            <a:off x="504000" y="1769040"/>
            <a:ext cx="9071640" cy="4384440"/>
          </a:xfrm>
          <a:prstGeom prst="rect">
            <a:avLst/>
          </a:prstGeom>
          <a:noFill/>
          <a:ln>
            <a:noFill/>
          </a:ln>
        </p:spPr>
        <p:txBody>
          <a:bodyPr lIns="0" rIns="0" tIns="0" bIns="0"/>
          <a:p>
            <a:endParaRPr/>
          </a:p>
        </p:txBody>
      </p:sp>
      <p:sp>
        <p:nvSpPr>
          <p:cNvPr id="96" name="TextShape 3"/>
          <p:cNvSpPr txBox="1"/>
          <p:nvPr/>
        </p:nvSpPr>
        <p:spPr>
          <a:xfrm>
            <a:off x="504000" y="1769040"/>
            <a:ext cx="9071640" cy="4384440"/>
          </a:xfrm>
          <a:prstGeom prst="rect">
            <a:avLst/>
          </a:prstGeom>
          <a:noFill/>
          <a:ln>
            <a:noFill/>
          </a:ln>
        </p:spPr>
        <p:txBody>
          <a:bodyPr lIns="0" rIns="0" tIns="0" bIns="0"/>
          <a:p>
            <a:endParaRPr/>
          </a:p>
        </p:txBody>
      </p:sp>
      <p:pic>
        <p:nvPicPr>
          <p:cNvPr id="97" name="" descr=""/>
          <p:cNvPicPr/>
          <p:nvPr/>
        </p:nvPicPr>
        <p:blipFill>
          <a:blip r:embed="rId1"/>
          <a:stretch/>
        </p:blipFill>
        <p:spPr>
          <a:xfrm>
            <a:off x="2292120" y="1768680"/>
            <a:ext cx="5495040" cy="4384440"/>
          </a:xfrm>
          <a:prstGeom prst="rect">
            <a:avLst/>
          </a:prstGeom>
          <a:ln>
            <a:noFill/>
          </a:ln>
        </p:spPr>
      </p:pic>
      <p:pic>
        <p:nvPicPr>
          <p:cNvPr id="98" name="" descr=""/>
          <p:cNvPicPr/>
          <p:nvPr/>
        </p:nvPicPr>
        <p:blipFill>
          <a:blip r:embed="rId2"/>
          <a:stretch/>
        </p:blipFill>
        <p:spPr>
          <a:xfrm>
            <a:off x="2292120" y="1768680"/>
            <a:ext cx="5495040" cy="438444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29560" y="2669760"/>
            <a:ext cx="9071640" cy="1262160"/>
          </a:xfrm>
          <a:prstGeom prst="rect">
            <a:avLst/>
          </a:prstGeom>
          <a:noFill/>
          <a:ln>
            <a:noFill/>
          </a:ln>
        </p:spPr>
        <p:txBody>
          <a:bodyPr lIns="0" rIns="0" tIns="0" bIns="0" anchor="ctr"/>
          <a:p>
            <a:pPr algn="ctr">
              <a:lnSpc>
                <a:spcPct val="100000"/>
              </a:lnSpc>
              <a:buSzPct val="45000"/>
              <a:buFont typeface="StarSymbol"/>
              <a:buChar char=""/>
            </a:pPr>
            <a:r>
              <a:rPr lang="en-US" sz="3200" strike="noStrike">
                <a:latin typeface="Arial"/>
              </a:rPr>
              <a:t>Spring MVC  and Ajax/JSON</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(GET) Ajax/Json</a:t>
            </a:r>
            <a:endParaRPr/>
          </a:p>
        </p:txBody>
      </p:sp>
      <p:sp>
        <p:nvSpPr>
          <p:cNvPr id="45"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b="1" lang="en-US" sz="2000">
                <a:latin typeface="Arial"/>
              </a:rPr>
              <a:t>server</a:t>
            </a:r>
            <a:endParaRPr/>
          </a:p>
          <a:p>
            <a:pPr>
              <a:buSzPct val="45000"/>
              <a:buFont typeface="StarSymbol"/>
              <a:buChar char=""/>
            </a:pPr>
            <a:r>
              <a:rPr lang="en-US" sz="2000">
                <a:latin typeface="Arial"/>
              </a:rPr>
              <a:t>@RequestMapping (value=”employees”,method=RequestMethod.GET)</a:t>
            </a:r>
            <a:endParaRPr/>
          </a:p>
          <a:p>
            <a:pPr>
              <a:buSzPct val="45000"/>
              <a:buFont typeface="StarSymbol"/>
              <a:buChar char=""/>
            </a:pPr>
            <a:r>
              <a:rPr lang="en-US" sz="2000">
                <a:latin typeface="Arial"/>
              </a:rPr>
              <a:t>public @ResponseBody EmployeeStatus getAvailaibiltity(@RequestParam String name) {</a:t>
            </a:r>
            <a:endParaRPr/>
          </a:p>
          <a:p>
            <a:pPr>
              <a:buSzPct val="45000"/>
              <a:buFont typeface="StarSymbol"/>
              <a:buChar char=""/>
            </a:pPr>
            <a:r>
              <a:rPr lang="en-US" sz="2000">
                <a:latin typeface="Arial"/>
              </a:rPr>
              <a:t>Return EmployeeStatus.AVAILABLE;</a:t>
            </a:r>
            <a:endParaRPr/>
          </a:p>
          <a:p>
            <a:pPr>
              <a:buSzPct val="45000"/>
              <a:buFont typeface="StarSymbol"/>
              <a:buChar char=""/>
            </a:pPr>
            <a:r>
              <a:rPr lang="en-US" sz="2000">
                <a:latin typeface="Arial"/>
              </a:rPr>
              <a:t>}</a:t>
            </a:r>
            <a:endParaRPr/>
          </a:p>
          <a:p>
            <a:pPr>
              <a:buSzPct val="45000"/>
              <a:buFont typeface="StarSymbol"/>
              <a:buChar char=""/>
            </a:pPr>
            <a:r>
              <a:rPr b="1" lang="en-US" sz="2000">
                <a:latin typeface="Arial"/>
              </a:rPr>
              <a:t>client</a:t>
            </a:r>
            <a:endParaRPr/>
          </a:p>
          <a:p>
            <a:pPr>
              <a:buSzPct val="45000"/>
              <a:buFont typeface="StarSymbol"/>
              <a:buChar char=""/>
            </a:pPr>
            <a:r>
              <a:rPr lang="en-US" sz="2000">
                <a:latin typeface="Arial"/>
              </a:rPr>
              <a:t>Function checkEmployee() () {</a:t>
            </a:r>
            <a:endParaRPr/>
          </a:p>
          <a:p>
            <a:pPr>
              <a:buSzPct val="45000"/>
              <a:buFont typeface="StarSymbol"/>
              <a:buChar char=""/>
            </a:pPr>
            <a:r>
              <a:rPr lang="en-US" sz="2000">
                <a:latin typeface="Arial"/>
              </a:rPr>
              <a:t>$.getJSON(“employees”), {name: $('#name').val(), function (employee)</a:t>
            </a:r>
            <a:endParaRPr/>
          </a:p>
          <a:p>
            <a:pPr>
              <a:buSzPct val="45000"/>
              <a:buFont typeface="StarSymbol"/>
              <a:buChar char=""/>
            </a:pPr>
            <a:r>
              <a:rPr lang="en-US" sz="2000">
                <a:latin typeface="Arial"/>
              </a:rPr>
              <a:t>{ </a:t>
            </a:r>
            <a:endParaRPr/>
          </a:p>
          <a:p>
            <a:pPr>
              <a:buSzPct val="45000"/>
              <a:buFont typeface="StarSymbol"/>
              <a:buChar char=""/>
            </a:pPr>
            <a:r>
              <a:rPr lang="en-US" sz="2000">
                <a:latin typeface="Arial"/>
              </a:rPr>
              <a:t>…</a:t>
            </a:r>
            <a:endParaRPr/>
          </a:p>
          <a:p>
            <a:pPr>
              <a:buSzPct val="45000"/>
              <a:buFont typeface="StarSymbol"/>
              <a:buChar char=""/>
            </a:pPr>
            <a:r>
              <a:rPr lang="en-US" sz="2000">
                <a:latin typeface="Arial"/>
              </a:rPr>
              <a:t>}</a:t>
            </a:r>
            <a:endParaRPr/>
          </a:p>
          <a:p>
            <a:pPr>
              <a:buSzPct val="45000"/>
              <a:buFont typeface="StarSymbol"/>
              <a:buChar char=""/>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(POST)Ajax/Json</a:t>
            </a:r>
            <a:endParaRPr/>
          </a:p>
        </p:txBody>
      </p:sp>
      <p:sp>
        <p:nvSpPr>
          <p:cNvPr id="47"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b="1" lang="en-US" sz="2000">
                <a:latin typeface="Arial"/>
              </a:rPr>
              <a:t>client </a:t>
            </a:r>
            <a:endParaRPr/>
          </a:p>
          <a:p>
            <a:pPr>
              <a:buSzPct val="45000"/>
              <a:buFont typeface="StarSymbol"/>
              <a:buChar char=""/>
            </a:pPr>
            <a:r>
              <a:rPr lang="en-US" sz="2000">
                <a:latin typeface="Arial"/>
              </a:rPr>
              <a:t>$(“employees”).submit(function() {</a:t>
            </a:r>
            <a:endParaRPr/>
          </a:p>
          <a:p>
            <a:pPr>
              <a:buSzPct val="45000"/>
              <a:buFont typeface="StarSymbol"/>
              <a:buChar char=""/>
            </a:pPr>
            <a:r>
              <a:rPr lang="en-US" sz="2000">
                <a:latin typeface="Arial"/>
              </a:rPr>
              <a:t>Var employees = $(this).serializeObject() ;</a:t>
            </a:r>
            <a:endParaRPr/>
          </a:p>
          <a:p>
            <a:pPr>
              <a:buSzPct val="45000"/>
              <a:buFont typeface="StarSymbol"/>
              <a:buChar char=""/>
            </a:pPr>
            <a:r>
              <a:rPr lang="en-US" sz="2000">
                <a:latin typeface="Arial"/>
              </a:rPr>
              <a:t>$postJSON(“employees”, employees, function(data) {</a:t>
            </a:r>
            <a:endParaRPr/>
          </a:p>
          <a:p>
            <a:pPr>
              <a:buSzPct val="45000"/>
              <a:buFont typeface="StarSymbol"/>
              <a:buChar char=""/>
            </a:pPr>
            <a:r>
              <a:rPr lang="en-US" sz="2000">
                <a:latin typeface="Arial"/>
              </a:rPr>
              <a:t>$(“name”).val(data.id);</a:t>
            </a:r>
            <a:endParaRPr/>
          </a:p>
          <a:p>
            <a:pPr>
              <a:buSzPct val="45000"/>
              <a:buFont typeface="StarSymbol"/>
              <a:buChar char=""/>
            </a:pPr>
            <a:r>
              <a:rPr lang="en-US" sz="2000">
                <a:latin typeface="Arial"/>
              </a:rPr>
              <a:t>});</a:t>
            </a:r>
            <a:endParaRPr/>
          </a:p>
          <a:p>
            <a:pPr>
              <a:buSzPct val="45000"/>
              <a:buFont typeface="StarSymbol"/>
              <a:buChar char=""/>
            </a:pPr>
            <a:r>
              <a:rPr lang="en-US" sz="2000">
                <a:latin typeface="Arial"/>
              </a:rPr>
              <a:t>return false; </a:t>
            </a:r>
            <a:endParaRPr/>
          </a:p>
          <a:p>
            <a:pPr>
              <a:buSzPct val="45000"/>
              <a:buFont typeface="StarSymbol"/>
              <a:buChar char=""/>
            </a:pPr>
            <a:r>
              <a:rPr lang="en-US" sz="2000">
                <a:latin typeface="Arial"/>
              </a:rPr>
              <a:t>})</a:t>
            </a:r>
            <a:endParaRPr/>
          </a:p>
          <a:p>
            <a:pPr>
              <a:buSzPct val="45000"/>
              <a:buFont typeface="StarSymbol"/>
              <a:buChar char=""/>
            </a:pPr>
            <a:r>
              <a:rPr b="1" lang="en-US" sz="2000">
                <a:latin typeface="Arial"/>
              </a:rPr>
              <a:t>server</a:t>
            </a:r>
            <a:endParaRPr/>
          </a:p>
          <a:p>
            <a:pPr>
              <a:buSzPct val="45000"/>
              <a:buFont typeface="StarSymbol"/>
              <a:buChar char=""/>
            </a:pPr>
            <a:r>
              <a:rPr lang="en-US" sz="2000">
                <a:latin typeface="Arial"/>
              </a:rPr>
              <a:t>$RequestMapping(method=RequestMethod.POST)</a:t>
            </a:r>
            <a:endParaRPr/>
          </a:p>
          <a:p>
            <a:pPr>
              <a:buSzPct val="45000"/>
              <a:buFont typeface="StarSymbol"/>
              <a:buChar char=""/>
            </a:pPr>
            <a:r>
              <a:rPr lang="en-US" sz="2000">
                <a:latin typeface="Arial"/>
              </a:rPr>
              <a:t>Public @ResponseBody Map&lt;String, ?extends Object&gt;</a:t>
            </a:r>
            <a:endParaRPr/>
          </a:p>
          <a:p>
            <a:pPr>
              <a:buSzPct val="45000"/>
              <a:buFont typeface="StarSymbol"/>
              <a:buChar char=""/>
            </a:pPr>
            <a:r>
              <a:rPr lang="en-US" sz="2000">
                <a:latin typeface="Arial"/>
              </a:rPr>
              <a:t>Create(@RequestBody Employees employees) {</a:t>
            </a:r>
            <a:endParaRPr/>
          </a:p>
          <a:p>
            <a:pPr>
              <a:buSzPct val="45000"/>
              <a:buFont typeface="StarSymbol"/>
              <a:buChar char=""/>
            </a:pPr>
            <a:r>
              <a:rPr lang="en-US" sz="2000">
                <a:latin typeface="Arial"/>
              </a:rPr>
              <a:t>Return Collection.singletonMap(“name”, employees.getName());</a:t>
            </a:r>
            <a:endParaRPr/>
          </a:p>
          <a:p>
            <a:pPr>
              <a:buSzPct val="45000"/>
              <a:buFont typeface="StarSymbol"/>
              <a:buChar char=""/>
            </a:pPr>
            <a:r>
              <a:rPr lang="en-US" sz="2000">
                <a:latin typeface="Arial"/>
              </a:rPr>
              <a:t>}</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View resolver</a:t>
            </a:r>
            <a:endParaRPr/>
          </a:p>
        </p:txBody>
      </p:sp>
      <p:pic>
        <p:nvPicPr>
          <p:cNvPr id="49" name="" descr=""/>
          <p:cNvPicPr/>
          <p:nvPr/>
        </p:nvPicPr>
        <p:blipFill>
          <a:blip r:embed="rId1"/>
          <a:stretch/>
        </p:blipFill>
        <p:spPr>
          <a:xfrm>
            <a:off x="439200" y="1371600"/>
            <a:ext cx="9136440" cy="60350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View resolver</a:t>
            </a:r>
            <a:endParaRPr/>
          </a:p>
        </p:txBody>
      </p:sp>
      <p:pic>
        <p:nvPicPr>
          <p:cNvPr id="51" name="" descr=""/>
          <p:cNvPicPr/>
          <p:nvPr/>
        </p:nvPicPr>
        <p:blipFill>
          <a:blip r:embed="rId1"/>
          <a:stretch/>
        </p:blipFill>
        <p:spPr>
          <a:xfrm>
            <a:off x="878040" y="1563480"/>
            <a:ext cx="8723160" cy="56602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View resolver</a:t>
            </a:r>
            <a:endParaRPr/>
          </a:p>
        </p:txBody>
      </p:sp>
      <p:sp>
        <p:nvSpPr>
          <p:cNvPr id="53" name="TextShape 2"/>
          <p:cNvSpPr txBox="1"/>
          <p:nvPr/>
        </p:nvSpPr>
        <p:spPr>
          <a:xfrm>
            <a:off x="274320" y="1769040"/>
            <a:ext cx="9692640" cy="5546160"/>
          </a:xfrm>
          <a:prstGeom prst="rect">
            <a:avLst/>
          </a:prstGeom>
          <a:noFill/>
          <a:ln>
            <a:noFill/>
          </a:ln>
        </p:spPr>
        <p:txBody>
          <a:bodyPr lIns="0" rIns="0" tIns="0" bIns="0"/>
          <a:p>
            <a:pPr>
              <a:buSzPct val="45000"/>
              <a:buFont typeface="StarSymbol"/>
              <a:buChar char=""/>
            </a:pPr>
            <a:r>
              <a:rPr b="1" lang="en-US" sz="3200">
                <a:latin typeface="Arial"/>
              </a:rPr>
              <a:t>AbstractCachingViewResolver</a:t>
            </a:r>
            <a:r>
              <a:rPr lang="en-US" sz="3200">
                <a:latin typeface="Arial"/>
              </a:rPr>
              <a:t> : Abstract view resolver that caches views. Often views need preparation before they can be used; extending this view resolver provides caching.</a:t>
            </a:r>
            <a:endParaRPr/>
          </a:p>
          <a:p>
            <a:pPr>
              <a:buSzPct val="45000"/>
              <a:buFont typeface="StarSymbol"/>
              <a:buChar char=""/>
            </a:pPr>
            <a:r>
              <a:rPr b="1" lang="en-US" sz="3200">
                <a:latin typeface="Arial"/>
              </a:rPr>
              <a:t>XmlViewResolver</a:t>
            </a:r>
            <a:r>
              <a:rPr lang="en-US" sz="3200">
                <a:latin typeface="Arial"/>
              </a:rPr>
              <a:t> : Implementation of ViewResolver that accepts a configuration file written in XML with the same DTD as Spring’s XML bean factories. The default configuration file is /WEB-INF/views.xml.</a:t>
            </a:r>
            <a:endParaRPr/>
          </a:p>
          <a:p>
            <a:pPr>
              <a:buSzPct val="45000"/>
              <a:buFont typeface="StarSymbol"/>
              <a:buChar char=""/>
            </a:pPr>
            <a:r>
              <a:rPr b="1" lang="en-US" sz="3200">
                <a:latin typeface="Arial"/>
              </a:rPr>
              <a:t>ResourceBundleViewResolver</a:t>
            </a:r>
            <a:r>
              <a:rPr lang="en-US" sz="3200">
                <a:latin typeface="Arial"/>
              </a:rPr>
              <a:t> : Implementation of ViewResolver that uses bean definitions in a ResourceBundle, specified by the bundle base name. Typically you define the bundle in a properties file, located in the classpath. The default file name is views.properties.</a:t>
            </a:r>
            <a:endParaRPr/>
          </a:p>
          <a:p>
            <a:pPr>
              <a:buSzPct val="45000"/>
              <a:buFont typeface="StarSymbol"/>
              <a:buChar char=""/>
            </a:pPr>
            <a:r>
              <a:rPr b="1" lang="en-US" sz="3200">
                <a:latin typeface="Arial"/>
              </a:rPr>
              <a:t>UrlBasedViewResolver</a:t>
            </a:r>
            <a:r>
              <a:rPr lang="en-US" sz="3200">
                <a:latin typeface="Arial"/>
              </a:rPr>
              <a:t> : Simple implementation of the ViewResolver interface that effects the direct resolution of logical view names to URLs, without an explicit mapping definition. This is appropriate if your logical names match the names of your view resources in a straightforward manner, without the need for arbitrary mappings.</a:t>
            </a:r>
            <a:endParaRPr/>
          </a:p>
          <a:p>
            <a:pPr>
              <a:buSzPct val="45000"/>
              <a:buFont typeface="StarSymbol"/>
              <a:buChar char=""/>
            </a:pPr>
            <a:r>
              <a:rPr b="1" lang="en-US" sz="3200">
                <a:latin typeface="Arial"/>
              </a:rPr>
              <a:t>InternalResourceViewResolver</a:t>
            </a:r>
            <a:r>
              <a:rPr lang="en-US" sz="3200">
                <a:latin typeface="Arial"/>
              </a:rPr>
              <a:t> :  Convenient subclass of UrlBasedViewResolver that supports InternalResourceView (in effect, Servlets and JSPs) and subclasses such as JstlView and TilesView. You can specify the view class for all views generated by this resolver by using setViewClass(..).</a:t>
            </a:r>
            <a:endParaRPr/>
          </a:p>
          <a:p>
            <a:pPr>
              <a:buSzPct val="45000"/>
              <a:buFont typeface="StarSymbol"/>
              <a:buChar char=""/>
            </a:pPr>
            <a:r>
              <a:rPr lang="en-US" sz="3200">
                <a:latin typeface="Arial"/>
              </a:rPr>
              <a:t>VelocityViewResolver/FreeMarkerViewResolver : Convenient subclass of UrlBasedViewResolver that supports VelocityView (in effect, Velocity templates) or FreeMarkerView ,respectively, and custom subclasses of them.</a:t>
            </a:r>
            <a:endParaRPr/>
          </a:p>
          <a:p>
            <a:pPr>
              <a:buSzPct val="45000"/>
              <a:buFont typeface="StarSymbol"/>
              <a:buChar char=""/>
            </a:pPr>
            <a:r>
              <a:rPr lang="en-US" sz="3200">
                <a:latin typeface="Arial"/>
              </a:rPr>
              <a:t>ContentNegotiatingViewResolver : Implementation of the ViewResolver interface that resolves a view based on the request file name or Accept header.</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55" name="TextShape 2"/>
          <p:cNvSpPr txBox="1"/>
          <p:nvPr/>
        </p:nvSpPr>
        <p:spPr>
          <a:xfrm>
            <a:off x="504000" y="1769040"/>
            <a:ext cx="9071640" cy="4384440"/>
          </a:xfrm>
          <a:prstGeom prst="rect">
            <a:avLst/>
          </a:prstGeom>
          <a:noFill/>
          <a:ln>
            <a:noFill/>
          </a:ln>
        </p:spPr>
        <p:txBody>
          <a:bodyPr lIns="0" rIns="0" tIns="0" bIns="0"/>
          <a:p>
            <a:pPr algn="just"/>
            <a:r>
              <a:rPr lang="en-US" sz="2800">
                <a:latin typeface="Courier New"/>
              </a:rPr>
              <a:t>&lt;bean class=</a:t>
            </a:r>
            <a:endParaRPr/>
          </a:p>
          <a:p>
            <a:pPr algn="just"/>
            <a:r>
              <a:rPr lang="en-US" sz="2800">
                <a:latin typeface="Courier New"/>
              </a:rPr>
              <a:t>"org.springframework.web.servlet.view.InternalResourceViewResolver"&gt;</a:t>
            </a:r>
            <a:endParaRPr/>
          </a:p>
          <a:p>
            <a:pPr algn="just"/>
            <a:r>
              <a:rPr lang="en-US" sz="2800">
                <a:latin typeface="Courier New"/>
              </a:rPr>
              <a:t>&lt;property name="prefix" value="/WEB-INF/views/"/&gt;</a:t>
            </a:r>
            <a:endParaRPr/>
          </a:p>
          <a:p>
            <a:pPr algn="just"/>
            <a:r>
              <a:rPr lang="en-US" sz="2800">
                <a:latin typeface="Courier New"/>
              </a:rPr>
              <a:t>&lt;property name="suffix" value=".jsp"/&gt;</a:t>
            </a:r>
            <a:endParaRPr/>
          </a:p>
          <a:p>
            <a:pPr algn="just"/>
            <a:r>
              <a:rPr lang="en-US" sz="2800">
                <a:latin typeface="Courier New"/>
              </a:rPr>
              <a:t>&lt;/bean&gt;</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