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sldIdLst>
    <p:sldId id="256" r:id="rId2"/>
    <p:sldId id="286" r:id="rId3"/>
    <p:sldId id="258" r:id="rId4"/>
    <p:sldId id="283" r:id="rId5"/>
    <p:sldId id="282" r:id="rId6"/>
    <p:sldId id="261" r:id="rId7"/>
    <p:sldId id="262" r:id="rId8"/>
    <p:sldId id="264" r:id="rId9"/>
    <p:sldId id="265" r:id="rId10"/>
    <p:sldId id="266" r:id="rId11"/>
    <p:sldId id="28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7" r:id="rId24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E672-64DA-4D8A-B9FD-97D16D3AFCEB}" type="datetimeFigureOut">
              <a:rPr lang="en-GB" smtClean="0"/>
              <a:t>22/08/2016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DB24-F867-4B6E-B10E-7F030F34F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3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53D92E0-C984-4236-9E5A-67A17B558E3F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8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402483"/>
            <a:ext cx="2173635" cy="6406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402483"/>
            <a:ext cx="6394896" cy="6406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53D92E0-C984-4236-9E5A-67A17B558E3F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67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876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53D92E0-C984-4236-9E5A-67A17B558E3F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6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53D92E0-C984-4236-9E5A-67A17B558E3F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4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2012414"/>
            <a:ext cx="4284266" cy="47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2012414"/>
            <a:ext cx="4284266" cy="47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53D92E0-C984-4236-9E5A-67A17B558E3F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4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853171"/>
            <a:ext cx="4264576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2761381"/>
            <a:ext cx="4264576" cy="4061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6" y="1853171"/>
            <a:ext cx="4285579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2761381"/>
            <a:ext cx="4285579" cy="4061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53D92E0-C984-4236-9E5A-67A17B558E3F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5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E672-64DA-4D8A-B9FD-97D16D3AFCEB}" type="datetimeFigureOut">
              <a:rPr lang="en-GB" smtClean="0"/>
              <a:t>22/08/2016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DB24-F867-4B6E-B10E-7F030F34F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0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53D92E0-C984-4236-9E5A-67A17B558E3F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1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53D92E0-C984-4236-9E5A-67A17B558E3F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8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53D92E0-C984-4236-9E5A-67A17B558E3F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4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153D92E0-C984-4236-9E5A-67A17B558E3F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47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" name="TextShape 1"/>
          <p:cNvSpPr txBox="1"/>
          <p:nvPr/>
        </p:nvSpPr>
        <p:spPr>
          <a:xfrm>
            <a:off x="656400" y="287055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dirty="0" smtClean="0">
                <a:latin typeface="Arial"/>
              </a:rPr>
              <a:t>Hibernate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Navigation Issues</a:t>
            </a:r>
            <a:endParaRPr/>
          </a:p>
        </p:txBody>
      </p:sp>
      <p:pic>
        <p:nvPicPr>
          <p:cNvPr id="58" name="Picture 57"/>
          <p:cNvPicPr/>
          <p:nvPr/>
        </p:nvPicPr>
        <p:blipFill>
          <a:blip r:embed="rId2"/>
          <a:stretch/>
        </p:blipFill>
        <p:spPr>
          <a:xfrm>
            <a:off x="504000" y="1556280"/>
            <a:ext cx="9280080" cy="5576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latin typeface="Arial"/>
              </a:rPr>
              <a:t>Navigation 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Visualizing the flow is very difficult</a:t>
            </a:r>
          </a:p>
          <a:p>
            <a:r>
              <a:rPr lang="en-GB" dirty="0" smtClean="0"/>
              <a:t>Mixed navigation and view</a:t>
            </a:r>
          </a:p>
          <a:p>
            <a:r>
              <a:rPr lang="en-GB" dirty="0" smtClean="0"/>
              <a:t>Overall navigation rules complexity</a:t>
            </a:r>
          </a:p>
          <a:p>
            <a:r>
              <a:rPr lang="en-GB" dirty="0" smtClean="0"/>
              <a:t>Lack of state control / navigation customisation</a:t>
            </a:r>
          </a:p>
          <a:p>
            <a:endParaRPr lang="en-GB" dirty="0" smtClean="0"/>
          </a:p>
          <a:p>
            <a:r>
              <a:rPr lang="en-GB" dirty="0" smtClean="0"/>
              <a:t>Spring web flow is</a:t>
            </a:r>
          </a:p>
          <a:p>
            <a:r>
              <a:rPr lang="en-GB" dirty="0" smtClean="0"/>
              <a:t>Spring MVC extension</a:t>
            </a:r>
          </a:p>
          <a:p>
            <a:r>
              <a:rPr lang="en-GB" dirty="0" smtClean="0"/>
              <a:t>Reusable web flows</a:t>
            </a:r>
          </a:p>
          <a:p>
            <a:r>
              <a:rPr lang="en-GB" dirty="0" smtClean="0"/>
              <a:t>UML diagram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063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Flow elements</a:t>
            </a:r>
            <a:endParaRPr/>
          </a:p>
        </p:txBody>
      </p:sp>
      <p:sp>
        <p:nvSpPr>
          <p:cNvPr id="62" name="TextShape 2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State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 b="1">
                <a:latin typeface="Arial"/>
              </a:rPr>
              <a:t>Transition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 b="1">
                <a:latin typeface="Arial"/>
              </a:rPr>
              <a:t>Flow data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 b="1">
                <a:latin typeface="Arial"/>
              </a:rPr>
              <a:t>Expression language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Flow</a:t>
            </a:r>
            <a:endParaRPr/>
          </a:p>
        </p:txBody>
      </p:sp>
      <p:pic>
        <p:nvPicPr>
          <p:cNvPr id="64" name="Picture 63"/>
          <p:cNvPicPr/>
          <p:nvPr/>
        </p:nvPicPr>
        <p:blipFill>
          <a:blip r:embed="rId2"/>
          <a:stretch/>
        </p:blipFill>
        <p:spPr>
          <a:xfrm>
            <a:off x="634680" y="1839600"/>
            <a:ext cx="8782200" cy="4438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/>
          <p:cNvPicPr/>
          <p:nvPr/>
        </p:nvPicPr>
        <p:blipFill>
          <a:blip r:embed="rId2"/>
          <a:stretch/>
        </p:blipFill>
        <p:spPr>
          <a:xfrm>
            <a:off x="344160" y="1492560"/>
            <a:ext cx="9531360" cy="5731200"/>
          </a:xfrm>
          <a:prstGeom prst="rect">
            <a:avLst/>
          </a:prstGeom>
          <a:ln>
            <a:noFill/>
          </a:ln>
        </p:spPr>
      </p:pic>
      <p:sp>
        <p:nvSpPr>
          <p:cNvPr id="66" name="TextShape 1"/>
          <p:cNvSpPr txBox="1"/>
          <p:nvPr/>
        </p:nvSpPr>
        <p:spPr>
          <a:xfrm>
            <a:off x="50436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Request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Definition of flows</a:t>
            </a:r>
            <a:endParaRPr/>
          </a:p>
        </p:txBody>
      </p:sp>
      <p:sp>
        <p:nvSpPr>
          <p:cNvPr id="6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XML document with predefined elements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Flow definition is composed of set of states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Each state has one or more transitions that are used to another state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 transition is triggered by an event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sp>
        <p:nvSpPr>
          <p:cNvPr id="69" name="TextShape 3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XML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Definition of flows</a:t>
            </a:r>
            <a:endParaRPr/>
          </a:p>
        </p:txBody>
      </p:sp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743200" y="2377440"/>
            <a:ext cx="6400800" cy="4480560"/>
          </a:xfrm>
          <a:prstGeom prst="rect">
            <a:avLst/>
          </a:prstGeom>
          <a:ln>
            <a:noFill/>
          </a:ln>
        </p:spPr>
      </p:pic>
      <p:sp>
        <p:nvSpPr>
          <p:cNvPr id="72" name="TextShape 2"/>
          <p:cNvSpPr txBox="1"/>
          <p:nvPr/>
        </p:nvSpPr>
        <p:spPr>
          <a:xfrm>
            <a:off x="548640" y="1312200"/>
            <a:ext cx="8204400" cy="21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Defines a conversion or dialogue between users and server meets business goals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States </a:t>
            </a:r>
            <a:endParaRPr/>
          </a:p>
        </p:txBody>
      </p:sp>
      <p:sp>
        <p:nvSpPr>
          <p:cNvPr id="74" name="TextShape 2"/>
          <p:cNvSpPr txBox="1"/>
          <p:nvPr/>
        </p:nvSpPr>
        <p:spPr>
          <a:xfrm>
            <a:off x="548640" y="1312200"/>
            <a:ext cx="8204400" cy="2162520"/>
          </a:xfrm>
          <a:prstGeom prst="rect">
            <a:avLst/>
          </a:prstGeom>
          <a:noFill/>
          <a:ln>
            <a:noFill/>
          </a:ln>
        </p:spPr>
      </p:sp>
      <p:pic>
        <p:nvPicPr>
          <p:cNvPr id="75" name="Picture 74"/>
          <p:cNvPicPr/>
          <p:nvPr/>
        </p:nvPicPr>
        <p:blipFill>
          <a:blip r:embed="rId2"/>
          <a:stretch/>
        </p:blipFill>
        <p:spPr>
          <a:xfrm>
            <a:off x="548640" y="2444040"/>
            <a:ext cx="9024480" cy="3956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Applied field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78" name="TextShape 3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just"/>
            <a:r>
              <a:rPr lang="en-US" sz="3200">
                <a:latin typeface="NewBaskerville-Roman"/>
              </a:rPr>
              <a:t>Booking service</a:t>
            </a:r>
            <a:endParaRPr/>
          </a:p>
          <a:p>
            <a:pPr algn="just"/>
            <a:r>
              <a:rPr lang="en-US" sz="3200">
                <a:latin typeface="NewBaskerville-Roman"/>
              </a:rPr>
              <a:t>Shopping carts</a:t>
            </a:r>
            <a:endParaRPr/>
          </a:p>
          <a:p>
            <a:pPr algn="just"/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■ </a:t>
            </a:r>
            <a:r>
              <a:rPr lang="en-US" sz="3200">
                <a:solidFill>
                  <a:srgbClr val="000000"/>
                </a:solidFill>
                <a:latin typeface="NewBaskerville-Roman"/>
                <a:ea typeface="NewBaskerville-Roman"/>
              </a:rPr>
              <a:t>Adaptive surveys or questionnaires</a:t>
            </a:r>
            <a:endParaRPr/>
          </a:p>
          <a:p>
            <a:pPr algn="just"/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■ </a:t>
            </a:r>
            <a:r>
              <a:rPr lang="en-US" sz="3200">
                <a:solidFill>
                  <a:srgbClr val="000000"/>
                </a:solidFill>
                <a:latin typeface="NewBaskerville-Roman"/>
                <a:ea typeface="NewBaskerville-Roman"/>
              </a:rPr>
              <a:t>Multistep product configuration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/>
          </a:p>
        </p:txBody>
      </p:sp>
      <p:pic>
        <p:nvPicPr>
          <p:cNvPr id="80" name="Picture 79"/>
          <p:cNvPicPr/>
          <p:nvPr/>
        </p:nvPicPr>
        <p:blipFill>
          <a:blip r:embed="rId2"/>
          <a:stretch/>
        </p:blipFill>
        <p:spPr>
          <a:xfrm>
            <a:off x="1013400" y="2651760"/>
            <a:ext cx="8039160" cy="2200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>
                <a:latin typeface="Arial"/>
              </a:rPr>
              <a:t>Content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SzPct val="45000"/>
              <a:buFont typeface="Wingdings" panose="05000000000000000000" pitchFamily="2" charset="2"/>
              <a:buChar char="Ø"/>
            </a:pPr>
            <a:r>
              <a:rPr lang="en-GB" sz="4000" strike="noStrike" dirty="0" smtClean="0">
                <a:latin typeface="Arial"/>
              </a:rPr>
              <a:t>Spring MVC  and Ajax/JSON</a:t>
            </a:r>
            <a:endParaRPr lang="en-GB" sz="4000" dirty="0" smtClean="0"/>
          </a:p>
          <a:p>
            <a:pPr>
              <a:lnSpc>
                <a:spcPct val="100000"/>
              </a:lnSpc>
              <a:buSzPct val="45000"/>
              <a:buFont typeface="Wingdings" panose="05000000000000000000" pitchFamily="2" charset="2"/>
              <a:buChar char="Ø"/>
            </a:pPr>
            <a:r>
              <a:rPr lang="en-GB" sz="4000" strike="noStrike" dirty="0" smtClean="0">
                <a:latin typeface="Arial"/>
              </a:rPr>
              <a:t>Configure </a:t>
            </a:r>
            <a:r>
              <a:rPr lang="en-GB" sz="4000" strike="noStrike" dirty="0" err="1" smtClean="0">
                <a:latin typeface="Arial"/>
              </a:rPr>
              <a:t>ViewResolver</a:t>
            </a:r>
            <a:endParaRPr lang="en-GB" sz="4000" dirty="0" smtClean="0"/>
          </a:p>
          <a:p>
            <a:pPr>
              <a:lnSpc>
                <a:spcPct val="100000"/>
              </a:lnSpc>
              <a:buSzPct val="45000"/>
              <a:buFont typeface="Wingdings" panose="05000000000000000000" pitchFamily="2" charset="2"/>
              <a:buChar char="Ø"/>
            </a:pPr>
            <a:r>
              <a:rPr lang="en-GB" sz="4000" strike="noStrike" dirty="0" smtClean="0">
                <a:latin typeface="Arial"/>
              </a:rPr>
              <a:t>Spring Web Flows</a:t>
            </a:r>
            <a:endParaRPr lang="en-GB" sz="4000" dirty="0" smtClean="0"/>
          </a:p>
          <a:p>
            <a:pPr>
              <a:lnSpc>
                <a:spcPct val="100000"/>
              </a:lnSpc>
              <a:buSzPct val="45000"/>
              <a:buFont typeface="Wingdings" panose="05000000000000000000" pitchFamily="2" charset="2"/>
              <a:buChar char="Ø"/>
            </a:pPr>
            <a:r>
              <a:rPr lang="en-GB" sz="4000" strike="noStrike" dirty="0" smtClean="0">
                <a:latin typeface="Arial"/>
              </a:rPr>
              <a:t>Design Web Flows</a:t>
            </a:r>
            <a:endParaRPr lang="en-GB" sz="40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977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731520" y="0"/>
            <a:ext cx="8711640" cy="7315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274320" y="182880"/>
            <a:ext cx="8503920" cy="7040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000">
                <a:solidFill>
                  <a:srgbClr val="008080"/>
                </a:solidFill>
                <a:latin typeface="Consolas"/>
                <a:ea typeface="Consolas"/>
              </a:rPr>
              <a:t>&lt;?</a:t>
            </a:r>
            <a:r>
              <a:rPr lang="en-US" sz="1000">
                <a:solidFill>
                  <a:srgbClr val="3F7F7F"/>
                </a:solidFill>
                <a:latin typeface="Consolas"/>
                <a:ea typeface="Consolas"/>
              </a:rPr>
              <a:t>xml</a:t>
            </a:r>
            <a:r>
              <a:rPr lang="en-US" sz="1000">
                <a:latin typeface="Consolas"/>
              </a:rPr>
              <a:t> </a:t>
            </a:r>
            <a:r>
              <a:rPr lang="en-US" sz="1000">
                <a:solidFill>
                  <a:srgbClr val="7F007F"/>
                </a:solidFill>
                <a:latin typeface="Consolas"/>
                <a:ea typeface="Consolas"/>
              </a:rPr>
              <a:t>version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</a:rPr>
              <a:t>=</a:t>
            </a:r>
            <a:r>
              <a:rPr lang="en-US" sz="1000" i="1">
                <a:solidFill>
                  <a:srgbClr val="2A00FF"/>
                </a:solidFill>
                <a:latin typeface="Consolas"/>
                <a:ea typeface="Consolas"/>
              </a:rPr>
              <a:t>"1.0"</a:t>
            </a:r>
            <a:r>
              <a:rPr lang="en-US" sz="1000">
                <a:latin typeface="Consolas"/>
              </a:rPr>
              <a:t> </a:t>
            </a:r>
            <a:r>
              <a:rPr lang="en-US" sz="1000">
                <a:solidFill>
                  <a:srgbClr val="7F007F"/>
                </a:solidFill>
                <a:latin typeface="Consolas"/>
                <a:ea typeface="Consolas"/>
              </a:rPr>
              <a:t>encoding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</a:rPr>
              <a:t>=</a:t>
            </a:r>
            <a:r>
              <a:rPr lang="en-US" sz="1000" i="1">
                <a:solidFill>
                  <a:srgbClr val="2A00FF"/>
                </a:solidFill>
                <a:latin typeface="Consolas"/>
                <a:ea typeface="Consolas"/>
              </a:rPr>
              <a:t>"UTF-8"</a:t>
            </a:r>
            <a:r>
              <a:rPr lang="en-US" sz="1000">
                <a:solidFill>
                  <a:srgbClr val="008080"/>
                </a:solidFill>
                <a:latin typeface="Consolas"/>
                <a:ea typeface="Consolas"/>
              </a:rPr>
              <a:t>?&gt;</a:t>
            </a:r>
            <a:endParaRPr/>
          </a:p>
          <a:p>
            <a:r>
              <a:rPr lang="en-US" sz="1000">
                <a:solidFill>
                  <a:srgbClr val="008080"/>
                </a:solidFill>
                <a:latin typeface="Consolas"/>
                <a:ea typeface="Consolas"/>
              </a:rPr>
              <a:t>&lt;</a:t>
            </a:r>
            <a:r>
              <a:rPr lang="en-US" sz="1000">
                <a:solidFill>
                  <a:srgbClr val="3F7F7F"/>
                </a:solidFill>
                <a:latin typeface="Consolas"/>
                <a:ea typeface="Consolas"/>
              </a:rPr>
              <a:t>flow</a:t>
            </a:r>
            <a:r>
              <a:rPr lang="en-US" sz="1000">
                <a:latin typeface="Consolas"/>
              </a:rPr>
              <a:t> </a:t>
            </a:r>
            <a:r>
              <a:rPr lang="en-US" sz="1000">
                <a:solidFill>
                  <a:srgbClr val="7F007F"/>
                </a:solidFill>
                <a:latin typeface="Consolas"/>
                <a:ea typeface="Consolas"/>
              </a:rPr>
              <a:t>xmlns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</a:rPr>
              <a:t>=</a:t>
            </a:r>
            <a:r>
              <a:rPr lang="en-US" sz="1000" i="1">
                <a:solidFill>
                  <a:srgbClr val="2A00FF"/>
                </a:solidFill>
                <a:latin typeface="Consolas"/>
                <a:ea typeface="Consolas"/>
              </a:rPr>
              <a:t>"http://www.springframework.org/schema/webflow"</a:t>
            </a:r>
            <a:endParaRPr/>
          </a:p>
          <a:p>
            <a:r>
              <a:rPr lang="en-US" sz="1000">
                <a:solidFill>
                  <a:srgbClr val="7F007F"/>
                </a:solidFill>
                <a:latin typeface="Consolas"/>
                <a:ea typeface="Consolas"/>
              </a:rPr>
              <a:t>xmlns:xsi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</a:rPr>
              <a:t>=</a:t>
            </a:r>
            <a:r>
              <a:rPr lang="en-US" sz="1000" i="1">
                <a:solidFill>
                  <a:srgbClr val="2A00FF"/>
                </a:solidFill>
                <a:latin typeface="Consolas"/>
                <a:ea typeface="Consolas"/>
              </a:rPr>
              <a:t>"http://www.w3.org/2001/XMLSchema-instance"</a:t>
            </a:r>
            <a:endParaRPr/>
          </a:p>
          <a:p>
            <a:r>
              <a:rPr lang="en-US" sz="1000">
                <a:solidFill>
                  <a:srgbClr val="7F007F"/>
                </a:solidFill>
                <a:latin typeface="Consolas"/>
                <a:ea typeface="Consolas"/>
              </a:rPr>
              <a:t>xsi:schemaLocation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</a:rPr>
              <a:t>=</a:t>
            </a:r>
            <a:r>
              <a:rPr lang="en-US" sz="1000" i="1">
                <a:solidFill>
                  <a:srgbClr val="2A00FF"/>
                </a:solidFill>
                <a:latin typeface="Consolas"/>
                <a:ea typeface="Consolas"/>
              </a:rPr>
              <a:t>"</a:t>
            </a:r>
            <a:endParaRPr/>
          </a:p>
          <a:p>
            <a:r>
              <a:rPr lang="en-US" sz="1000" i="1">
                <a:latin typeface="Consolas"/>
              </a:rPr>
              <a:t>http://www.springframework.org/schema/webflow</a:t>
            </a:r>
            <a:endParaRPr/>
          </a:p>
          <a:p>
            <a:r>
              <a:rPr lang="en-US" sz="1000" i="1">
                <a:solidFill>
                  <a:srgbClr val="2A00FF"/>
                </a:solidFill>
                <a:latin typeface="Consolas"/>
                <a:ea typeface="Consolas"/>
              </a:rPr>
              <a:t>http://www.springframework.org/schema/webflow/spring-webflow-2.0.xsd"</a:t>
            </a:r>
            <a:r>
              <a:rPr lang="en-US" sz="1000">
                <a:solidFill>
                  <a:srgbClr val="008080"/>
                </a:solidFill>
                <a:latin typeface="Consolas"/>
                <a:ea typeface="Consolas"/>
              </a:rPr>
              <a:t>&gt;</a:t>
            </a:r>
            <a:endParaRPr/>
          </a:p>
          <a:p>
            <a:endParaRPr/>
          </a:p>
          <a:p>
            <a:r>
              <a:rPr lang="en-US" sz="1000">
                <a:solidFill>
                  <a:srgbClr val="008080"/>
                </a:solidFill>
                <a:latin typeface="Consolas"/>
                <a:ea typeface="Consolas"/>
              </a:rPr>
              <a:t>&lt;</a:t>
            </a:r>
            <a:r>
              <a:rPr lang="en-US" sz="1000">
                <a:solidFill>
                  <a:srgbClr val="3F7F7F"/>
                </a:solidFill>
                <a:latin typeface="Consolas"/>
                <a:ea typeface="Consolas"/>
              </a:rPr>
              <a:t>var</a:t>
            </a:r>
            <a:r>
              <a:rPr lang="en-US" sz="1000">
                <a:latin typeface="Consolas"/>
              </a:rPr>
              <a:t> </a:t>
            </a:r>
            <a:r>
              <a:rPr lang="en-US" sz="1000">
                <a:solidFill>
                  <a:srgbClr val="7F007F"/>
                </a:solidFill>
                <a:latin typeface="Consolas"/>
                <a:ea typeface="Consolas"/>
              </a:rPr>
              <a:t>name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</a:rPr>
              <a:t>=</a:t>
            </a:r>
            <a:r>
              <a:rPr lang="en-US" sz="1000" i="1">
                <a:solidFill>
                  <a:srgbClr val="2A00FF"/>
                </a:solidFill>
                <a:latin typeface="Consolas"/>
                <a:ea typeface="Consolas"/>
              </a:rPr>
              <a:t>"searchCriteria"</a:t>
            </a:r>
            <a:r>
              <a:rPr lang="en-US" sz="1000">
                <a:latin typeface="Consolas"/>
              </a:rPr>
              <a:t> </a:t>
            </a:r>
            <a:r>
              <a:rPr lang="en-US" sz="1000">
                <a:solidFill>
                  <a:srgbClr val="7F007F"/>
                </a:solidFill>
                <a:latin typeface="Consolas"/>
                <a:ea typeface="Consolas"/>
              </a:rPr>
              <a:t>class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</a:rPr>
              <a:t>=</a:t>
            </a:r>
            <a:r>
              <a:rPr lang="en-US" sz="1000" i="1">
                <a:solidFill>
                  <a:srgbClr val="2A00FF"/>
                </a:solidFill>
                <a:latin typeface="Consolas"/>
                <a:ea typeface="Consolas"/>
              </a:rPr>
              <a:t>"org.springframework.webflow.samples.booking.SearchCriteria"</a:t>
            </a:r>
            <a:r>
              <a:rPr lang="en-US" sz="1000">
                <a:solidFill>
                  <a:srgbClr val="008080"/>
                </a:solidFill>
                <a:latin typeface="Consolas"/>
                <a:ea typeface="Consolas"/>
              </a:rPr>
              <a:t>/&gt;</a:t>
            </a:r>
            <a:endParaRPr/>
          </a:p>
          <a:p>
            <a:endParaRPr/>
          </a:p>
          <a:p>
            <a:r>
              <a:rPr lang="en-US" sz="1000">
                <a:solidFill>
                  <a:srgbClr val="008080"/>
                </a:solidFill>
                <a:latin typeface="Consolas"/>
                <a:ea typeface="Consolas"/>
              </a:rPr>
              <a:t>&lt;</a:t>
            </a:r>
            <a:r>
              <a:rPr lang="en-US" sz="1000">
                <a:solidFill>
                  <a:srgbClr val="3F7F7F"/>
                </a:solidFill>
                <a:latin typeface="Consolas"/>
                <a:ea typeface="Consolas"/>
              </a:rPr>
              <a:t>view-state</a:t>
            </a:r>
            <a:r>
              <a:rPr lang="en-US" sz="1000">
                <a:latin typeface="Consolas"/>
              </a:rPr>
              <a:t> </a:t>
            </a:r>
            <a:r>
              <a:rPr lang="en-US" sz="1000">
                <a:solidFill>
                  <a:srgbClr val="7F007F"/>
                </a:solidFill>
                <a:latin typeface="Consolas"/>
                <a:ea typeface="Consolas"/>
              </a:rPr>
              <a:t>id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</a:rPr>
              <a:t>=</a:t>
            </a:r>
            <a:r>
              <a:rPr lang="en-US" sz="1000" i="1">
                <a:solidFill>
                  <a:srgbClr val="2A00FF"/>
                </a:solidFill>
                <a:latin typeface="Consolas"/>
                <a:ea typeface="Consolas"/>
              </a:rPr>
              <a:t>"enterSearchCriteria"</a:t>
            </a:r>
            <a:r>
              <a:rPr lang="en-US" sz="1000">
                <a:solidFill>
                  <a:srgbClr val="008080"/>
                </a:solidFill>
                <a:latin typeface="Consolas"/>
                <a:ea typeface="Consolas"/>
              </a:rPr>
              <a:t>&gt;</a:t>
            </a:r>
            <a:endParaRPr/>
          </a:p>
          <a:p>
            <a:r>
              <a:rPr lang="en-US" sz="1000">
                <a:solidFill>
                  <a:srgbClr val="008080"/>
                </a:solidFill>
                <a:latin typeface="Consolas"/>
                <a:ea typeface="Consolas"/>
              </a:rPr>
              <a:t>&lt;</a:t>
            </a:r>
            <a:r>
              <a:rPr lang="en-US" sz="1000">
                <a:solidFill>
                  <a:srgbClr val="3F7F7F"/>
                </a:solidFill>
                <a:latin typeface="Consolas"/>
                <a:ea typeface="Consolas"/>
              </a:rPr>
              <a:t>on-render</a:t>
            </a:r>
            <a:r>
              <a:rPr lang="en-US" sz="1000">
                <a:solidFill>
                  <a:srgbClr val="008080"/>
                </a:solidFill>
                <a:latin typeface="Consolas"/>
                <a:ea typeface="Consolas"/>
              </a:rPr>
              <a:t>&gt;</a:t>
            </a:r>
            <a:endParaRPr/>
          </a:p>
          <a:p>
            <a:r>
              <a:rPr lang="en-US" sz="1000">
                <a:solidFill>
                  <a:srgbClr val="008080"/>
                </a:solidFill>
                <a:latin typeface="Consolas"/>
                <a:ea typeface="Consolas"/>
              </a:rPr>
              <a:t>&lt;</a:t>
            </a:r>
            <a:r>
              <a:rPr lang="en-US" sz="1000">
                <a:solidFill>
                  <a:srgbClr val="3F7F7F"/>
                </a:solidFill>
                <a:latin typeface="Consolas"/>
                <a:ea typeface="Consolas"/>
              </a:rPr>
              <a:t>evaluate</a:t>
            </a:r>
            <a:r>
              <a:rPr lang="en-US" sz="1000">
                <a:latin typeface="Consolas"/>
              </a:rPr>
              <a:t> </a:t>
            </a:r>
            <a:r>
              <a:rPr lang="en-US" sz="1000">
                <a:solidFill>
                  <a:srgbClr val="7F007F"/>
                </a:solidFill>
                <a:latin typeface="Consolas"/>
                <a:ea typeface="Consolas"/>
              </a:rPr>
              <a:t>expression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</a:rPr>
              <a:t>=</a:t>
            </a:r>
            <a:r>
              <a:rPr lang="en-US" sz="1000" i="1">
                <a:solidFill>
                  <a:srgbClr val="2A00FF"/>
                </a:solidFill>
                <a:latin typeface="Consolas"/>
                <a:ea typeface="Consolas"/>
              </a:rPr>
              <a:t>"bookingService.findBookings(currentUser?.name)"</a:t>
            </a:r>
            <a:endParaRPr/>
          </a:p>
          <a:p>
            <a:r>
              <a:rPr lang="en-US" sz="1000">
                <a:solidFill>
                  <a:srgbClr val="7F007F"/>
                </a:solidFill>
                <a:latin typeface="Consolas"/>
                <a:ea typeface="Consolas"/>
              </a:rPr>
              <a:t>result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</a:rPr>
              <a:t>=</a:t>
            </a:r>
            <a:r>
              <a:rPr lang="en-US" sz="1000" i="1">
                <a:solidFill>
                  <a:srgbClr val="2A00FF"/>
                </a:solidFill>
                <a:latin typeface="Consolas"/>
                <a:ea typeface="Consolas"/>
              </a:rPr>
              <a:t>"viewScope.bookings"</a:t>
            </a:r>
            <a:r>
              <a:rPr lang="en-US" sz="1000">
                <a:latin typeface="Consolas"/>
              </a:rPr>
              <a:t> </a:t>
            </a:r>
            <a:r>
              <a:rPr lang="en-US" sz="1000">
                <a:solidFill>
                  <a:srgbClr val="7F007F"/>
                </a:solidFill>
                <a:latin typeface="Consolas"/>
                <a:ea typeface="Consolas"/>
              </a:rPr>
              <a:t>result-type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</a:rPr>
              <a:t>=</a:t>
            </a:r>
            <a:r>
              <a:rPr lang="en-US" sz="1000" i="1">
                <a:solidFill>
                  <a:srgbClr val="2A00FF"/>
                </a:solidFill>
                <a:latin typeface="Consolas"/>
                <a:ea typeface="Consolas"/>
              </a:rPr>
              <a:t>"dataModel"</a:t>
            </a:r>
            <a:r>
              <a:rPr lang="en-US" sz="1000">
                <a:latin typeface="Consolas"/>
              </a:rPr>
              <a:t> </a:t>
            </a:r>
            <a:r>
              <a:rPr lang="en-US" sz="1000">
                <a:solidFill>
                  <a:srgbClr val="008080"/>
                </a:solidFill>
                <a:latin typeface="Consolas"/>
                <a:ea typeface="Consolas"/>
              </a:rPr>
              <a:t>/&gt;</a:t>
            </a:r>
            <a:endParaRPr/>
          </a:p>
          <a:p>
            <a:r>
              <a:rPr lang="en-US" sz="1000">
                <a:solidFill>
                  <a:srgbClr val="008080"/>
                </a:solidFill>
                <a:latin typeface="Consolas"/>
                <a:ea typeface="Consolas"/>
              </a:rPr>
              <a:t>&lt;/</a:t>
            </a:r>
            <a:r>
              <a:rPr lang="en-US" sz="1000">
                <a:solidFill>
                  <a:srgbClr val="3F7F7F"/>
                </a:solidFill>
                <a:latin typeface="Consolas"/>
                <a:ea typeface="Consolas"/>
              </a:rPr>
              <a:t>on-render</a:t>
            </a:r>
            <a:r>
              <a:rPr lang="en-US" sz="1000">
                <a:solidFill>
                  <a:srgbClr val="008080"/>
                </a:solidFill>
                <a:latin typeface="Consolas"/>
                <a:ea typeface="Consolas"/>
              </a:rPr>
              <a:t>&gt;</a:t>
            </a:r>
            <a:endParaRPr/>
          </a:p>
          <a:p>
            <a:r>
              <a:rPr lang="en-US" sz="1000">
                <a:solidFill>
                  <a:srgbClr val="008080"/>
                </a:solidFill>
                <a:latin typeface="Consolas"/>
                <a:ea typeface="Consolas"/>
              </a:rPr>
              <a:t>&lt;</a:t>
            </a:r>
            <a:r>
              <a:rPr lang="en-US" sz="1000">
                <a:solidFill>
                  <a:srgbClr val="3F7F7F"/>
                </a:solidFill>
                <a:latin typeface="Consolas"/>
                <a:ea typeface="Consolas"/>
              </a:rPr>
              <a:t>transition</a:t>
            </a:r>
            <a:r>
              <a:rPr lang="en-US" sz="1000">
                <a:latin typeface="Consolas"/>
              </a:rPr>
              <a:t> </a:t>
            </a:r>
            <a:r>
              <a:rPr lang="en-US" sz="1000">
                <a:solidFill>
                  <a:srgbClr val="7F007F"/>
                </a:solidFill>
                <a:latin typeface="Consolas"/>
                <a:ea typeface="Consolas"/>
              </a:rPr>
              <a:t>on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</a:rPr>
              <a:t>=</a:t>
            </a:r>
            <a:r>
              <a:rPr lang="en-US" sz="1000" i="1">
                <a:solidFill>
                  <a:srgbClr val="2A00FF"/>
                </a:solidFill>
                <a:latin typeface="Consolas"/>
                <a:ea typeface="Consolas"/>
              </a:rPr>
              <a:t>"search"</a:t>
            </a:r>
            <a:r>
              <a:rPr lang="en-US" sz="1000">
                <a:latin typeface="Consolas"/>
              </a:rPr>
              <a:t> </a:t>
            </a:r>
            <a:r>
              <a:rPr lang="en-US" sz="1000">
                <a:solidFill>
                  <a:srgbClr val="7F007F"/>
                </a:solidFill>
                <a:latin typeface="Consolas"/>
                <a:ea typeface="Consolas"/>
              </a:rPr>
              <a:t>to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</a:rPr>
              <a:t>=</a:t>
            </a:r>
            <a:r>
              <a:rPr lang="en-US" sz="1000" i="1">
                <a:solidFill>
                  <a:srgbClr val="2A00FF"/>
                </a:solidFill>
                <a:latin typeface="Consolas"/>
                <a:ea typeface="Consolas"/>
              </a:rPr>
              <a:t>"reviewHotels"</a:t>
            </a:r>
            <a:r>
              <a:rPr lang="en-US" sz="1000">
                <a:solidFill>
                  <a:srgbClr val="008080"/>
                </a:solidFill>
                <a:latin typeface="Consolas"/>
                <a:ea typeface="Consolas"/>
              </a:rPr>
              <a:t>/&gt;</a:t>
            </a:r>
            <a:endParaRPr/>
          </a:p>
          <a:p>
            <a:r>
              <a:rPr lang="en-US" sz="1000">
                <a:solidFill>
                  <a:srgbClr val="008080"/>
                </a:solidFill>
                <a:latin typeface="Consolas"/>
                <a:ea typeface="Consolas"/>
              </a:rPr>
              <a:t>&lt;</a:t>
            </a:r>
            <a:r>
              <a:rPr lang="en-US" sz="1000">
                <a:solidFill>
                  <a:srgbClr val="3F7F7F"/>
                </a:solidFill>
                <a:latin typeface="Consolas"/>
                <a:ea typeface="Consolas"/>
              </a:rPr>
              <a:t>transition</a:t>
            </a:r>
            <a:r>
              <a:rPr lang="en-US" sz="1000">
                <a:latin typeface="Consolas"/>
              </a:rPr>
              <a:t> </a:t>
            </a:r>
            <a:r>
              <a:rPr lang="en-US" sz="1000">
                <a:solidFill>
                  <a:srgbClr val="7F007F"/>
                </a:solidFill>
                <a:latin typeface="Consolas"/>
                <a:ea typeface="Consolas"/>
              </a:rPr>
              <a:t>on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</a:rPr>
              <a:t>=</a:t>
            </a:r>
            <a:r>
              <a:rPr lang="en-US" sz="1000" i="1">
                <a:solidFill>
                  <a:srgbClr val="2A00FF"/>
                </a:solidFill>
                <a:latin typeface="Consolas"/>
                <a:ea typeface="Consolas"/>
              </a:rPr>
              <a:t>"cancelBooking"</a:t>
            </a:r>
            <a:r>
              <a:rPr lang="en-US" sz="1000">
                <a:solidFill>
                  <a:srgbClr val="008080"/>
                </a:solidFill>
                <a:latin typeface="Consolas"/>
                <a:ea typeface="Consolas"/>
              </a:rPr>
              <a:t>&gt;</a:t>
            </a:r>
            <a:endParaRPr/>
          </a:p>
          <a:p>
            <a:r>
              <a:rPr lang="en-US" sz="1000">
                <a:solidFill>
                  <a:srgbClr val="008080"/>
                </a:solidFill>
                <a:latin typeface="Consolas"/>
                <a:ea typeface="Consolas"/>
              </a:rPr>
              <a:t>&lt;</a:t>
            </a:r>
            <a:r>
              <a:rPr lang="en-US" sz="1000">
                <a:solidFill>
                  <a:srgbClr val="3F7F7F"/>
                </a:solidFill>
                <a:latin typeface="Consolas"/>
                <a:ea typeface="Consolas"/>
              </a:rPr>
              <a:t>evaluate</a:t>
            </a:r>
            <a:r>
              <a:rPr lang="en-US" sz="1000">
                <a:latin typeface="Consolas"/>
              </a:rPr>
              <a:t> </a:t>
            </a:r>
            <a:r>
              <a:rPr lang="en-US" sz="1000">
                <a:solidFill>
                  <a:srgbClr val="7F007F"/>
                </a:solidFill>
                <a:latin typeface="Consolas"/>
                <a:ea typeface="Consolas"/>
              </a:rPr>
              <a:t>expression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</a:rPr>
              <a:t>=</a:t>
            </a:r>
            <a:r>
              <a:rPr lang="en-US" sz="1000" i="1">
                <a:solidFill>
                  <a:srgbClr val="2A00FF"/>
                </a:solidFill>
                <a:latin typeface="Consolas"/>
                <a:ea typeface="Consolas"/>
              </a:rPr>
              <a:t>"bookingService.cancelBooking(bookings.selectedRow)"</a:t>
            </a:r>
            <a:r>
              <a:rPr lang="en-US" sz="1000">
                <a:latin typeface="Consolas"/>
              </a:rPr>
              <a:t> </a:t>
            </a:r>
            <a:r>
              <a:rPr lang="en-US" sz="1000">
                <a:solidFill>
                  <a:srgbClr val="008080"/>
                </a:solidFill>
                <a:latin typeface="Consolas"/>
                <a:ea typeface="Consolas"/>
              </a:rPr>
              <a:t>/&gt;</a:t>
            </a:r>
            <a:endParaRPr/>
          </a:p>
          <a:p>
            <a:r>
              <a:rPr lang="en-US" sz="1000">
                <a:solidFill>
                  <a:srgbClr val="008080"/>
                </a:solidFill>
                <a:latin typeface="Consolas"/>
                <a:ea typeface="Consolas"/>
              </a:rPr>
              <a:t>&lt;/</a:t>
            </a:r>
            <a:r>
              <a:rPr lang="en-US" sz="1000">
                <a:solidFill>
                  <a:srgbClr val="3F7F7F"/>
                </a:solidFill>
                <a:latin typeface="Consolas"/>
                <a:ea typeface="Consolas"/>
              </a:rPr>
              <a:t>transition</a:t>
            </a:r>
            <a:r>
              <a:rPr lang="en-US" sz="1000">
                <a:solidFill>
                  <a:srgbClr val="008080"/>
                </a:solidFill>
                <a:latin typeface="Consolas"/>
                <a:ea typeface="Consolas"/>
              </a:rPr>
              <a:t>&gt;</a:t>
            </a:r>
            <a:endParaRPr/>
          </a:p>
          <a:p>
            <a:r>
              <a:rPr lang="en-US" sz="1000">
                <a:solidFill>
                  <a:srgbClr val="008080"/>
                </a:solidFill>
                <a:latin typeface="Consolas"/>
                <a:ea typeface="Consolas"/>
              </a:rPr>
              <a:t>&lt;/</a:t>
            </a:r>
            <a:r>
              <a:rPr lang="en-US" sz="1000">
                <a:solidFill>
                  <a:srgbClr val="3F7F7F"/>
                </a:solidFill>
                <a:latin typeface="Consolas"/>
                <a:ea typeface="Consolas"/>
              </a:rPr>
              <a:t>view-state</a:t>
            </a:r>
            <a:r>
              <a:rPr lang="en-US" sz="1000">
                <a:solidFill>
                  <a:srgbClr val="008080"/>
                </a:solidFill>
                <a:latin typeface="Consolas"/>
                <a:ea typeface="Consolas"/>
              </a:rPr>
              <a:t>&gt;</a:t>
            </a:r>
            <a:endParaRPr/>
          </a:p>
          <a:p>
            <a:endParaRPr/>
          </a:p>
          <a:p>
            <a:r>
              <a:rPr lang="en-US" sz="1000">
                <a:solidFill>
                  <a:srgbClr val="008080"/>
                </a:solidFill>
                <a:latin typeface="Consolas"/>
                <a:ea typeface="Consolas"/>
              </a:rPr>
              <a:t>&lt;</a:t>
            </a:r>
            <a:r>
              <a:rPr lang="en-US" sz="1000">
                <a:solidFill>
                  <a:srgbClr val="3F7F7F"/>
                </a:solidFill>
                <a:latin typeface="Consolas"/>
                <a:ea typeface="Consolas"/>
              </a:rPr>
              <a:t>view-state</a:t>
            </a:r>
            <a:r>
              <a:rPr lang="en-US" sz="1000">
                <a:latin typeface="Consolas"/>
              </a:rPr>
              <a:t> </a:t>
            </a:r>
            <a:r>
              <a:rPr lang="en-US" sz="1000">
                <a:solidFill>
                  <a:srgbClr val="7F007F"/>
                </a:solidFill>
                <a:latin typeface="Consolas"/>
                <a:ea typeface="Consolas"/>
              </a:rPr>
              <a:t>id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</a:rPr>
              <a:t>=</a:t>
            </a:r>
            <a:r>
              <a:rPr lang="en-US" sz="1000" i="1">
                <a:solidFill>
                  <a:srgbClr val="2A00FF"/>
                </a:solidFill>
                <a:latin typeface="Consolas"/>
                <a:ea typeface="Consolas"/>
              </a:rPr>
              <a:t>"reviewHotels"</a:t>
            </a:r>
            <a:r>
              <a:rPr lang="en-US" sz="1000">
                <a:solidFill>
                  <a:srgbClr val="008080"/>
                </a:solidFill>
                <a:latin typeface="Consolas"/>
                <a:ea typeface="Consolas"/>
              </a:rPr>
              <a:t>&gt;</a:t>
            </a:r>
            <a:endParaRPr/>
          </a:p>
          <a:p>
            <a:r>
              <a:rPr lang="en-US" sz="1000">
                <a:solidFill>
                  <a:srgbClr val="008080"/>
                </a:solidFill>
                <a:latin typeface="Consolas"/>
                <a:ea typeface="Consolas"/>
              </a:rPr>
              <a:t>&lt;</a:t>
            </a:r>
            <a:r>
              <a:rPr lang="en-US" sz="1000">
                <a:solidFill>
                  <a:srgbClr val="3F7F7F"/>
                </a:solidFill>
                <a:latin typeface="Consolas"/>
                <a:ea typeface="Consolas"/>
              </a:rPr>
              <a:t>var</a:t>
            </a:r>
            <a:r>
              <a:rPr lang="en-US" sz="1000">
                <a:latin typeface="Consolas"/>
              </a:rPr>
              <a:t> </a:t>
            </a:r>
            <a:r>
              <a:rPr lang="en-US" sz="1000">
                <a:solidFill>
                  <a:srgbClr val="7F007F"/>
                </a:solidFill>
                <a:latin typeface="Consolas"/>
                <a:ea typeface="Consolas"/>
              </a:rPr>
              <a:t>name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</a:rPr>
              <a:t>=</a:t>
            </a:r>
            <a:r>
              <a:rPr lang="en-US" sz="1000" i="1">
                <a:solidFill>
                  <a:srgbClr val="2A00FF"/>
                </a:solidFill>
                <a:latin typeface="Consolas"/>
                <a:ea typeface="Consolas"/>
              </a:rPr>
              <a:t>"hotels"</a:t>
            </a:r>
            <a:r>
              <a:rPr lang="en-US" sz="1000">
                <a:latin typeface="Consolas"/>
              </a:rPr>
              <a:t> </a:t>
            </a:r>
            <a:r>
              <a:rPr lang="en-US" sz="1000">
                <a:solidFill>
                  <a:srgbClr val="7F007F"/>
                </a:solidFill>
                <a:latin typeface="Consolas"/>
                <a:ea typeface="Consolas"/>
              </a:rPr>
              <a:t>class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</a:rPr>
              <a:t>=</a:t>
            </a:r>
            <a:r>
              <a:rPr lang="en-US" sz="1000" i="1">
                <a:solidFill>
                  <a:srgbClr val="2A00FF"/>
                </a:solidFill>
                <a:latin typeface="Consolas"/>
                <a:ea typeface="Consolas"/>
              </a:rPr>
              <a:t>"org.springframework.webflow.samples.booking.HotelLazyDataModel"</a:t>
            </a:r>
            <a:r>
              <a:rPr lang="en-US" sz="1000">
                <a:solidFill>
                  <a:srgbClr val="008080"/>
                </a:solidFill>
                <a:latin typeface="Consolas"/>
                <a:ea typeface="Consolas"/>
              </a:rPr>
              <a:t>/&gt;</a:t>
            </a:r>
            <a:endParaRPr/>
          </a:p>
          <a:p>
            <a:r>
              <a:rPr lang="en-US" sz="1000">
                <a:solidFill>
                  <a:srgbClr val="008080"/>
                </a:solidFill>
                <a:latin typeface="Consolas"/>
                <a:ea typeface="Consolas"/>
              </a:rPr>
              <a:t>&lt;</a:t>
            </a:r>
            <a:r>
              <a:rPr lang="en-US" sz="1000">
                <a:solidFill>
                  <a:srgbClr val="3F7F7F"/>
                </a:solidFill>
                <a:latin typeface="Consolas"/>
                <a:ea typeface="Consolas"/>
              </a:rPr>
              <a:t>on-render</a:t>
            </a:r>
            <a:r>
              <a:rPr lang="en-US" sz="1000">
                <a:solidFill>
                  <a:srgbClr val="008080"/>
                </a:solidFill>
                <a:latin typeface="Consolas"/>
                <a:ea typeface="Consolas"/>
              </a:rPr>
              <a:t>&gt;</a:t>
            </a:r>
            <a:endParaRPr/>
          </a:p>
          <a:p>
            <a:r>
              <a:rPr lang="en-US" sz="1000">
                <a:solidFill>
                  <a:srgbClr val="008080"/>
                </a:solidFill>
                <a:latin typeface="Consolas"/>
                <a:ea typeface="Consolas"/>
              </a:rPr>
              <a:t>&lt;</a:t>
            </a:r>
            <a:r>
              <a:rPr lang="en-US" sz="1000">
                <a:solidFill>
                  <a:srgbClr val="3F7F7F"/>
                </a:solidFill>
                <a:latin typeface="Consolas"/>
                <a:ea typeface="Consolas"/>
              </a:rPr>
              <a:t>evaluate</a:t>
            </a:r>
            <a:r>
              <a:rPr lang="en-US" sz="1000">
                <a:latin typeface="Consolas"/>
              </a:rPr>
              <a:t> </a:t>
            </a:r>
            <a:r>
              <a:rPr lang="en-US" sz="1000">
                <a:solidFill>
                  <a:srgbClr val="7F007F"/>
                </a:solidFill>
                <a:latin typeface="Consolas"/>
                <a:ea typeface="Consolas"/>
              </a:rPr>
              <a:t>expression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</a:rPr>
              <a:t>=</a:t>
            </a:r>
            <a:r>
              <a:rPr lang="en-US" sz="1000" i="1">
                <a:solidFill>
                  <a:srgbClr val="2A00FF"/>
                </a:solidFill>
                <a:latin typeface="Consolas"/>
                <a:ea typeface="Consolas"/>
              </a:rPr>
              <a:t>"hotels.setSearchCriteria(searchCriteria)"</a:t>
            </a:r>
            <a:r>
              <a:rPr lang="en-US" sz="1000">
                <a:latin typeface="Consolas"/>
              </a:rPr>
              <a:t> </a:t>
            </a:r>
            <a:r>
              <a:rPr lang="en-US" sz="1000">
                <a:solidFill>
                  <a:srgbClr val="008080"/>
                </a:solidFill>
                <a:latin typeface="Consolas"/>
                <a:ea typeface="Consolas"/>
              </a:rPr>
              <a:t>/&gt;</a:t>
            </a:r>
            <a:endParaRPr/>
          </a:p>
          <a:p>
            <a:r>
              <a:rPr lang="en-US" sz="1000">
                <a:solidFill>
                  <a:srgbClr val="008080"/>
                </a:solidFill>
                <a:latin typeface="Consolas"/>
                <a:ea typeface="Consolas"/>
              </a:rPr>
              <a:t>&lt;/</a:t>
            </a:r>
            <a:r>
              <a:rPr lang="en-US" sz="1000">
                <a:solidFill>
                  <a:srgbClr val="3F7F7F"/>
                </a:solidFill>
                <a:latin typeface="Consolas"/>
                <a:ea typeface="Consolas"/>
              </a:rPr>
              <a:t>on-render</a:t>
            </a:r>
            <a:r>
              <a:rPr lang="en-US" sz="1000">
                <a:solidFill>
                  <a:srgbClr val="008080"/>
                </a:solidFill>
                <a:latin typeface="Consolas"/>
                <a:ea typeface="Consolas"/>
              </a:rPr>
              <a:t>&gt;</a:t>
            </a:r>
            <a:endParaRPr/>
          </a:p>
          <a:p>
            <a:r>
              <a:rPr lang="en-US" sz="1000">
                <a:solidFill>
                  <a:srgbClr val="008080"/>
                </a:solidFill>
                <a:latin typeface="Consolas"/>
                <a:ea typeface="Consolas"/>
              </a:rPr>
              <a:t>&lt;</a:t>
            </a:r>
            <a:r>
              <a:rPr lang="en-US" sz="1000">
                <a:solidFill>
                  <a:srgbClr val="3F7F7F"/>
                </a:solidFill>
                <a:latin typeface="Consolas"/>
                <a:ea typeface="Consolas"/>
              </a:rPr>
              <a:t>transition</a:t>
            </a:r>
            <a:r>
              <a:rPr lang="en-US" sz="1000">
                <a:latin typeface="Consolas"/>
              </a:rPr>
              <a:t> </a:t>
            </a:r>
            <a:r>
              <a:rPr lang="en-US" sz="1000">
                <a:solidFill>
                  <a:srgbClr val="7F007F"/>
                </a:solidFill>
                <a:latin typeface="Consolas"/>
                <a:ea typeface="Consolas"/>
              </a:rPr>
              <a:t>on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</a:rPr>
              <a:t>=</a:t>
            </a:r>
            <a:r>
              <a:rPr lang="en-US" sz="1000" i="1">
                <a:solidFill>
                  <a:srgbClr val="2A00FF"/>
                </a:solidFill>
                <a:latin typeface="Consolas"/>
                <a:ea typeface="Consolas"/>
              </a:rPr>
              <a:t>"select"</a:t>
            </a:r>
            <a:r>
              <a:rPr lang="en-US" sz="1000">
                <a:latin typeface="Consolas"/>
              </a:rPr>
              <a:t> </a:t>
            </a:r>
            <a:r>
              <a:rPr lang="en-US" sz="1000">
                <a:solidFill>
                  <a:srgbClr val="7F007F"/>
                </a:solidFill>
                <a:latin typeface="Consolas"/>
                <a:ea typeface="Consolas"/>
              </a:rPr>
              <a:t>to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</a:rPr>
              <a:t>=</a:t>
            </a:r>
            <a:r>
              <a:rPr lang="en-US" sz="1000" i="1">
                <a:solidFill>
                  <a:srgbClr val="2A00FF"/>
                </a:solidFill>
                <a:latin typeface="Consolas"/>
                <a:ea typeface="Consolas"/>
              </a:rPr>
              <a:t>"reviewHotel"</a:t>
            </a:r>
            <a:r>
              <a:rPr lang="en-US" sz="1000">
                <a:solidFill>
                  <a:srgbClr val="008080"/>
                </a:solidFill>
                <a:latin typeface="Consolas"/>
                <a:ea typeface="Consolas"/>
              </a:rPr>
              <a:t>&gt;</a:t>
            </a:r>
            <a:endParaRPr/>
          </a:p>
          <a:p>
            <a:r>
              <a:rPr lang="en-US" sz="1000">
                <a:solidFill>
                  <a:srgbClr val="008080"/>
                </a:solidFill>
                <a:latin typeface="Consolas"/>
                <a:ea typeface="Consolas"/>
              </a:rPr>
              <a:t>&lt;</a:t>
            </a:r>
            <a:r>
              <a:rPr lang="en-US" sz="1000">
                <a:solidFill>
                  <a:srgbClr val="3F7F7F"/>
                </a:solidFill>
                <a:latin typeface="Consolas"/>
                <a:ea typeface="Consolas"/>
              </a:rPr>
              <a:t>set</a:t>
            </a:r>
            <a:r>
              <a:rPr lang="en-US" sz="1000">
                <a:latin typeface="Consolas"/>
              </a:rPr>
              <a:t> </a:t>
            </a:r>
            <a:r>
              <a:rPr lang="en-US" sz="1000">
                <a:solidFill>
                  <a:srgbClr val="7F007F"/>
                </a:solidFill>
                <a:latin typeface="Consolas"/>
                <a:ea typeface="Consolas"/>
              </a:rPr>
              <a:t>name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</a:rPr>
              <a:t>=</a:t>
            </a:r>
            <a:r>
              <a:rPr lang="en-US" sz="1000" i="1">
                <a:solidFill>
                  <a:srgbClr val="2A00FF"/>
                </a:solidFill>
                <a:latin typeface="Consolas"/>
                <a:ea typeface="Consolas"/>
              </a:rPr>
              <a:t>"flowScope.hotel"</a:t>
            </a:r>
            <a:r>
              <a:rPr lang="en-US" sz="1000">
                <a:latin typeface="Consolas"/>
              </a:rPr>
              <a:t> </a:t>
            </a:r>
            <a:r>
              <a:rPr lang="en-US" sz="1000">
                <a:solidFill>
                  <a:srgbClr val="7F007F"/>
                </a:solidFill>
                <a:latin typeface="Consolas"/>
                <a:ea typeface="Consolas"/>
              </a:rPr>
              <a:t>value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</a:rPr>
              <a:t>=</a:t>
            </a:r>
            <a:r>
              <a:rPr lang="en-US" sz="1000" i="1">
                <a:solidFill>
                  <a:srgbClr val="2A00FF"/>
                </a:solidFill>
                <a:latin typeface="Consolas"/>
                <a:ea typeface="Consolas"/>
              </a:rPr>
              <a:t>"hotels.selected"</a:t>
            </a:r>
            <a:r>
              <a:rPr lang="en-US" sz="1000">
                <a:latin typeface="Consolas"/>
              </a:rPr>
              <a:t> </a:t>
            </a:r>
            <a:r>
              <a:rPr lang="en-US" sz="1000">
                <a:solidFill>
                  <a:srgbClr val="008080"/>
                </a:solidFill>
                <a:latin typeface="Consolas"/>
                <a:ea typeface="Consolas"/>
              </a:rPr>
              <a:t>/&gt;</a:t>
            </a:r>
            <a:endParaRPr/>
          </a:p>
          <a:p>
            <a:r>
              <a:rPr lang="en-US" sz="1000">
                <a:solidFill>
                  <a:srgbClr val="008080"/>
                </a:solidFill>
                <a:latin typeface="Consolas"/>
                <a:ea typeface="Consolas"/>
              </a:rPr>
              <a:t>&lt;/</a:t>
            </a:r>
            <a:r>
              <a:rPr lang="en-US" sz="1000">
                <a:solidFill>
                  <a:srgbClr val="3F7F7F"/>
                </a:solidFill>
                <a:latin typeface="Consolas"/>
                <a:ea typeface="Consolas"/>
              </a:rPr>
              <a:t>transition</a:t>
            </a:r>
            <a:r>
              <a:rPr lang="en-US" sz="1000">
                <a:solidFill>
                  <a:srgbClr val="008080"/>
                </a:solidFill>
                <a:latin typeface="Consolas"/>
                <a:ea typeface="Consolas"/>
              </a:rPr>
              <a:t>&gt;</a:t>
            </a:r>
            <a:endParaRPr/>
          </a:p>
          <a:p>
            <a:r>
              <a:rPr lang="en-US" sz="1000">
                <a:solidFill>
                  <a:srgbClr val="008080"/>
                </a:solidFill>
                <a:latin typeface="Consolas"/>
                <a:ea typeface="Consolas"/>
              </a:rPr>
              <a:t>&lt;</a:t>
            </a:r>
            <a:r>
              <a:rPr lang="en-US" sz="1000">
                <a:solidFill>
                  <a:srgbClr val="3F7F7F"/>
                </a:solidFill>
                <a:latin typeface="Consolas"/>
                <a:ea typeface="Consolas"/>
              </a:rPr>
              <a:t>transition</a:t>
            </a:r>
            <a:r>
              <a:rPr lang="en-US" sz="1000">
                <a:latin typeface="Consolas"/>
              </a:rPr>
              <a:t> </a:t>
            </a:r>
            <a:r>
              <a:rPr lang="en-US" sz="1000">
                <a:solidFill>
                  <a:srgbClr val="7F007F"/>
                </a:solidFill>
                <a:latin typeface="Consolas"/>
                <a:ea typeface="Consolas"/>
              </a:rPr>
              <a:t>on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</a:rPr>
              <a:t>=</a:t>
            </a:r>
            <a:r>
              <a:rPr lang="en-US" sz="1000" i="1">
                <a:solidFill>
                  <a:srgbClr val="2A00FF"/>
                </a:solidFill>
                <a:latin typeface="Consolas"/>
                <a:ea typeface="Consolas"/>
              </a:rPr>
              <a:t>"changeSearch"</a:t>
            </a:r>
            <a:r>
              <a:rPr lang="en-US" sz="1000">
                <a:latin typeface="Consolas"/>
              </a:rPr>
              <a:t> </a:t>
            </a:r>
            <a:r>
              <a:rPr lang="en-US" sz="1000">
                <a:solidFill>
                  <a:srgbClr val="7F007F"/>
                </a:solidFill>
                <a:latin typeface="Consolas"/>
                <a:ea typeface="Consolas"/>
              </a:rPr>
              <a:t>to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</a:rPr>
              <a:t>=</a:t>
            </a:r>
            <a:r>
              <a:rPr lang="en-US" sz="1000" i="1">
                <a:solidFill>
                  <a:srgbClr val="2A00FF"/>
                </a:solidFill>
                <a:latin typeface="Consolas"/>
                <a:ea typeface="Consolas"/>
              </a:rPr>
              <a:t>"enterSearchCriteria"</a:t>
            </a:r>
            <a:r>
              <a:rPr lang="en-US" sz="1000">
                <a:latin typeface="Consolas"/>
              </a:rPr>
              <a:t> </a:t>
            </a:r>
            <a:r>
              <a:rPr lang="en-US" sz="1000">
                <a:solidFill>
                  <a:srgbClr val="008080"/>
                </a:solidFill>
                <a:latin typeface="Consolas"/>
                <a:ea typeface="Consolas"/>
              </a:rPr>
              <a:t>/&gt;</a:t>
            </a:r>
            <a:endParaRPr/>
          </a:p>
          <a:p>
            <a:r>
              <a:rPr lang="en-US" sz="1000">
                <a:solidFill>
                  <a:srgbClr val="008080"/>
                </a:solidFill>
                <a:latin typeface="Consolas"/>
                <a:ea typeface="Consolas"/>
              </a:rPr>
              <a:t>&lt;/</a:t>
            </a:r>
            <a:r>
              <a:rPr lang="en-US" sz="1000">
                <a:solidFill>
                  <a:srgbClr val="3F7F7F"/>
                </a:solidFill>
                <a:latin typeface="Consolas"/>
                <a:ea typeface="Consolas"/>
              </a:rPr>
              <a:t>view-state</a:t>
            </a:r>
            <a:r>
              <a:rPr lang="en-US" sz="1000">
                <a:solidFill>
                  <a:srgbClr val="008080"/>
                </a:solidFill>
                <a:latin typeface="Consolas"/>
                <a:ea typeface="Consolas"/>
              </a:rPr>
              <a:t>&gt;</a:t>
            </a:r>
            <a:endParaRPr/>
          </a:p>
          <a:p>
            <a:endParaRPr/>
          </a:p>
          <a:p>
            <a:r>
              <a:rPr lang="en-US" sz="1000">
                <a:solidFill>
                  <a:srgbClr val="008080"/>
                </a:solidFill>
                <a:latin typeface="Consolas"/>
                <a:ea typeface="Consolas"/>
              </a:rPr>
              <a:t>&lt;</a:t>
            </a:r>
            <a:r>
              <a:rPr lang="en-US" sz="1000">
                <a:solidFill>
                  <a:srgbClr val="3F7F7F"/>
                </a:solidFill>
                <a:latin typeface="Consolas"/>
                <a:ea typeface="Consolas"/>
              </a:rPr>
              <a:t>view-state</a:t>
            </a:r>
            <a:r>
              <a:rPr lang="en-US" sz="1000">
                <a:latin typeface="Consolas"/>
              </a:rPr>
              <a:t> </a:t>
            </a:r>
            <a:r>
              <a:rPr lang="en-US" sz="1000">
                <a:solidFill>
                  <a:srgbClr val="7F007F"/>
                </a:solidFill>
                <a:latin typeface="Consolas"/>
                <a:ea typeface="Consolas"/>
              </a:rPr>
              <a:t>id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</a:rPr>
              <a:t>=</a:t>
            </a:r>
            <a:r>
              <a:rPr lang="en-US" sz="1000" i="1">
                <a:solidFill>
                  <a:srgbClr val="2A00FF"/>
                </a:solidFill>
                <a:latin typeface="Consolas"/>
                <a:ea typeface="Consolas"/>
              </a:rPr>
              <a:t>"reviewHotel"</a:t>
            </a:r>
            <a:r>
              <a:rPr lang="en-US" sz="1000">
                <a:solidFill>
                  <a:srgbClr val="008080"/>
                </a:solidFill>
                <a:latin typeface="Consolas"/>
                <a:ea typeface="Consolas"/>
              </a:rPr>
              <a:t>&gt;</a:t>
            </a:r>
            <a:endParaRPr/>
          </a:p>
          <a:p>
            <a:r>
              <a:rPr lang="en-US" sz="1000">
                <a:solidFill>
                  <a:srgbClr val="008080"/>
                </a:solidFill>
                <a:latin typeface="Consolas"/>
                <a:ea typeface="Consolas"/>
              </a:rPr>
              <a:t>&lt;</a:t>
            </a:r>
            <a:r>
              <a:rPr lang="en-US" sz="1000">
                <a:solidFill>
                  <a:srgbClr val="3F7F7F"/>
                </a:solidFill>
                <a:latin typeface="Consolas"/>
                <a:ea typeface="Consolas"/>
              </a:rPr>
              <a:t>transition</a:t>
            </a:r>
            <a:r>
              <a:rPr lang="en-US" sz="1000">
                <a:latin typeface="Consolas"/>
              </a:rPr>
              <a:t> </a:t>
            </a:r>
            <a:r>
              <a:rPr lang="en-US" sz="1000">
                <a:solidFill>
                  <a:srgbClr val="7F007F"/>
                </a:solidFill>
                <a:latin typeface="Consolas"/>
                <a:ea typeface="Consolas"/>
              </a:rPr>
              <a:t>on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</a:rPr>
              <a:t>=</a:t>
            </a:r>
            <a:r>
              <a:rPr lang="en-US" sz="1000" i="1">
                <a:solidFill>
                  <a:srgbClr val="2A00FF"/>
                </a:solidFill>
                <a:latin typeface="Consolas"/>
                <a:ea typeface="Consolas"/>
              </a:rPr>
              <a:t>"book"</a:t>
            </a:r>
            <a:r>
              <a:rPr lang="en-US" sz="1000">
                <a:latin typeface="Consolas"/>
              </a:rPr>
              <a:t> </a:t>
            </a:r>
            <a:r>
              <a:rPr lang="en-US" sz="1000">
                <a:solidFill>
                  <a:srgbClr val="7F007F"/>
                </a:solidFill>
                <a:latin typeface="Consolas"/>
                <a:ea typeface="Consolas"/>
              </a:rPr>
              <a:t>to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</a:rPr>
              <a:t>=</a:t>
            </a:r>
            <a:r>
              <a:rPr lang="en-US" sz="1000" i="1">
                <a:solidFill>
                  <a:srgbClr val="2A00FF"/>
                </a:solidFill>
                <a:latin typeface="Consolas"/>
                <a:ea typeface="Consolas"/>
              </a:rPr>
              <a:t>"bookHotel"</a:t>
            </a:r>
            <a:r>
              <a:rPr lang="en-US" sz="1000">
                <a:latin typeface="Consolas"/>
              </a:rPr>
              <a:t> </a:t>
            </a:r>
            <a:r>
              <a:rPr lang="en-US" sz="1000">
                <a:solidFill>
                  <a:srgbClr val="008080"/>
                </a:solidFill>
                <a:latin typeface="Consolas"/>
                <a:ea typeface="Consolas"/>
              </a:rPr>
              <a:t>/&gt;</a:t>
            </a:r>
            <a:endParaRPr/>
          </a:p>
          <a:p>
            <a:r>
              <a:rPr lang="en-US" sz="1000">
                <a:solidFill>
                  <a:srgbClr val="008080"/>
                </a:solidFill>
                <a:latin typeface="Consolas"/>
                <a:ea typeface="Consolas"/>
              </a:rPr>
              <a:t>&lt;</a:t>
            </a:r>
            <a:r>
              <a:rPr lang="en-US" sz="1000">
                <a:solidFill>
                  <a:srgbClr val="3F7F7F"/>
                </a:solidFill>
                <a:latin typeface="Consolas"/>
                <a:ea typeface="Consolas"/>
              </a:rPr>
              <a:t>transition</a:t>
            </a:r>
            <a:r>
              <a:rPr lang="en-US" sz="1000">
                <a:latin typeface="Consolas"/>
              </a:rPr>
              <a:t> </a:t>
            </a:r>
            <a:r>
              <a:rPr lang="en-US" sz="1000">
                <a:solidFill>
                  <a:srgbClr val="7F007F"/>
                </a:solidFill>
                <a:latin typeface="Consolas"/>
                <a:ea typeface="Consolas"/>
              </a:rPr>
              <a:t>on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</a:rPr>
              <a:t>=</a:t>
            </a:r>
            <a:r>
              <a:rPr lang="en-US" sz="1000" i="1">
                <a:solidFill>
                  <a:srgbClr val="2A00FF"/>
                </a:solidFill>
                <a:latin typeface="Consolas"/>
                <a:ea typeface="Consolas"/>
              </a:rPr>
              <a:t>"cancel"</a:t>
            </a:r>
            <a:r>
              <a:rPr lang="en-US" sz="1000">
                <a:latin typeface="Consolas"/>
              </a:rPr>
              <a:t> </a:t>
            </a:r>
            <a:r>
              <a:rPr lang="en-US" sz="1000">
                <a:solidFill>
                  <a:srgbClr val="7F007F"/>
                </a:solidFill>
                <a:latin typeface="Consolas"/>
                <a:ea typeface="Consolas"/>
              </a:rPr>
              <a:t>to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</a:rPr>
              <a:t>=</a:t>
            </a:r>
            <a:r>
              <a:rPr lang="en-US" sz="1000" i="1">
                <a:solidFill>
                  <a:srgbClr val="2A00FF"/>
                </a:solidFill>
                <a:latin typeface="Consolas"/>
                <a:ea typeface="Consolas"/>
              </a:rPr>
              <a:t>"reviewHotels"</a:t>
            </a:r>
            <a:r>
              <a:rPr lang="en-US" sz="1000">
                <a:latin typeface="Consolas"/>
              </a:rPr>
              <a:t> </a:t>
            </a:r>
            <a:r>
              <a:rPr lang="en-US" sz="1000">
                <a:solidFill>
                  <a:srgbClr val="008080"/>
                </a:solidFill>
                <a:latin typeface="Consolas"/>
                <a:ea typeface="Consolas"/>
              </a:rPr>
              <a:t>/&gt;</a:t>
            </a:r>
            <a:endParaRPr/>
          </a:p>
          <a:p>
            <a:r>
              <a:rPr lang="en-US" sz="1000">
                <a:solidFill>
                  <a:srgbClr val="008080"/>
                </a:solidFill>
                <a:latin typeface="Consolas"/>
                <a:ea typeface="Consolas"/>
              </a:rPr>
              <a:t>&lt;/</a:t>
            </a:r>
            <a:r>
              <a:rPr lang="en-US" sz="1000">
                <a:solidFill>
                  <a:srgbClr val="3F7F7F"/>
                </a:solidFill>
                <a:latin typeface="Consolas"/>
                <a:ea typeface="Consolas"/>
              </a:rPr>
              <a:t>view-state</a:t>
            </a:r>
            <a:r>
              <a:rPr lang="en-US" sz="1000">
                <a:solidFill>
                  <a:srgbClr val="008080"/>
                </a:solidFill>
                <a:latin typeface="Consolas"/>
                <a:ea typeface="Consolas"/>
              </a:rPr>
              <a:t>&gt;</a:t>
            </a:r>
            <a:endParaRPr/>
          </a:p>
          <a:p>
            <a:endParaRPr/>
          </a:p>
          <a:p>
            <a:r>
              <a:rPr lang="en-US" sz="1000">
                <a:solidFill>
                  <a:srgbClr val="008080"/>
                </a:solidFill>
                <a:latin typeface="Consolas"/>
                <a:ea typeface="Consolas"/>
              </a:rPr>
              <a:t>&lt;</a:t>
            </a:r>
            <a:r>
              <a:rPr lang="en-US" sz="1000">
                <a:solidFill>
                  <a:srgbClr val="3F7F7F"/>
                </a:solidFill>
                <a:latin typeface="Consolas"/>
                <a:ea typeface="Consolas"/>
              </a:rPr>
              <a:t>subflow-state</a:t>
            </a:r>
            <a:r>
              <a:rPr lang="en-US" sz="1000">
                <a:latin typeface="Consolas"/>
              </a:rPr>
              <a:t> </a:t>
            </a:r>
            <a:r>
              <a:rPr lang="en-US" sz="1000">
                <a:solidFill>
                  <a:srgbClr val="7F007F"/>
                </a:solidFill>
                <a:latin typeface="Consolas"/>
                <a:ea typeface="Consolas"/>
              </a:rPr>
              <a:t>id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</a:rPr>
              <a:t>=</a:t>
            </a:r>
            <a:r>
              <a:rPr lang="en-US" sz="1000" i="1">
                <a:solidFill>
                  <a:srgbClr val="2A00FF"/>
                </a:solidFill>
                <a:latin typeface="Consolas"/>
                <a:ea typeface="Consolas"/>
              </a:rPr>
              <a:t>"bookHotel"</a:t>
            </a:r>
            <a:r>
              <a:rPr lang="en-US" sz="1000">
                <a:latin typeface="Consolas"/>
              </a:rPr>
              <a:t> </a:t>
            </a:r>
            <a:r>
              <a:rPr lang="en-US" sz="1000">
                <a:solidFill>
                  <a:srgbClr val="7F007F"/>
                </a:solidFill>
                <a:latin typeface="Consolas"/>
                <a:ea typeface="Consolas"/>
              </a:rPr>
              <a:t>subflow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</a:rPr>
              <a:t>=</a:t>
            </a:r>
            <a:r>
              <a:rPr lang="en-US" sz="1000" i="1">
                <a:solidFill>
                  <a:srgbClr val="2A00FF"/>
                </a:solidFill>
                <a:latin typeface="Consolas"/>
                <a:ea typeface="Consolas"/>
              </a:rPr>
              <a:t>"booking"</a:t>
            </a:r>
            <a:r>
              <a:rPr lang="en-US" sz="1000">
                <a:solidFill>
                  <a:srgbClr val="008080"/>
                </a:solidFill>
                <a:latin typeface="Consolas"/>
                <a:ea typeface="Consolas"/>
              </a:rPr>
              <a:t>&gt;</a:t>
            </a:r>
            <a:endParaRPr/>
          </a:p>
          <a:p>
            <a:r>
              <a:rPr lang="en-US" sz="1000">
                <a:solidFill>
                  <a:srgbClr val="008080"/>
                </a:solidFill>
                <a:latin typeface="Consolas"/>
                <a:ea typeface="Consolas"/>
              </a:rPr>
              <a:t>&lt;</a:t>
            </a:r>
            <a:r>
              <a:rPr lang="en-US" sz="1000">
                <a:solidFill>
                  <a:srgbClr val="3F7F7F"/>
                </a:solidFill>
                <a:latin typeface="Consolas"/>
                <a:ea typeface="Consolas"/>
              </a:rPr>
              <a:t>input</a:t>
            </a:r>
            <a:r>
              <a:rPr lang="en-US" sz="1000">
                <a:latin typeface="Consolas"/>
              </a:rPr>
              <a:t> </a:t>
            </a:r>
            <a:r>
              <a:rPr lang="en-US" sz="1000">
                <a:solidFill>
                  <a:srgbClr val="7F007F"/>
                </a:solidFill>
                <a:latin typeface="Consolas"/>
                <a:ea typeface="Consolas"/>
              </a:rPr>
              <a:t>name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</a:rPr>
              <a:t>=</a:t>
            </a:r>
            <a:r>
              <a:rPr lang="en-US" sz="1000" i="1">
                <a:solidFill>
                  <a:srgbClr val="2A00FF"/>
                </a:solidFill>
                <a:latin typeface="Consolas"/>
                <a:ea typeface="Consolas"/>
              </a:rPr>
              <a:t>"hotelId"</a:t>
            </a:r>
            <a:r>
              <a:rPr lang="en-US" sz="1000">
                <a:latin typeface="Consolas"/>
              </a:rPr>
              <a:t> </a:t>
            </a:r>
            <a:r>
              <a:rPr lang="en-US" sz="1000">
                <a:solidFill>
                  <a:srgbClr val="7F007F"/>
                </a:solidFill>
                <a:latin typeface="Consolas"/>
                <a:ea typeface="Consolas"/>
              </a:rPr>
              <a:t>value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</a:rPr>
              <a:t>=</a:t>
            </a:r>
            <a:r>
              <a:rPr lang="en-US" sz="1000" i="1">
                <a:solidFill>
                  <a:srgbClr val="2A00FF"/>
                </a:solidFill>
                <a:latin typeface="Consolas"/>
                <a:ea typeface="Consolas"/>
              </a:rPr>
              <a:t>"hotel.id"</a:t>
            </a:r>
            <a:r>
              <a:rPr lang="en-US" sz="1000">
                <a:latin typeface="Consolas"/>
              </a:rPr>
              <a:t> </a:t>
            </a:r>
            <a:r>
              <a:rPr lang="en-US" sz="1000">
                <a:solidFill>
                  <a:srgbClr val="008080"/>
                </a:solidFill>
                <a:latin typeface="Consolas"/>
                <a:ea typeface="Consolas"/>
              </a:rPr>
              <a:t>/&gt;</a:t>
            </a:r>
            <a:endParaRPr/>
          </a:p>
          <a:p>
            <a:r>
              <a:rPr lang="en-US" sz="1000">
                <a:solidFill>
                  <a:srgbClr val="008080"/>
                </a:solidFill>
                <a:latin typeface="Consolas"/>
                <a:ea typeface="Consolas"/>
              </a:rPr>
              <a:t>&lt;</a:t>
            </a:r>
            <a:r>
              <a:rPr lang="en-US" sz="1000">
                <a:solidFill>
                  <a:srgbClr val="3F7F7F"/>
                </a:solidFill>
                <a:latin typeface="Consolas"/>
                <a:ea typeface="Consolas"/>
              </a:rPr>
              <a:t>transition</a:t>
            </a:r>
            <a:r>
              <a:rPr lang="en-US" sz="1000">
                <a:latin typeface="Consolas"/>
              </a:rPr>
              <a:t> </a:t>
            </a:r>
            <a:r>
              <a:rPr lang="en-US" sz="1000">
                <a:solidFill>
                  <a:srgbClr val="7F007F"/>
                </a:solidFill>
                <a:latin typeface="Consolas"/>
                <a:ea typeface="Consolas"/>
              </a:rPr>
              <a:t>on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</a:rPr>
              <a:t>=</a:t>
            </a:r>
            <a:r>
              <a:rPr lang="en-US" sz="1000" i="1">
                <a:solidFill>
                  <a:srgbClr val="2A00FF"/>
                </a:solidFill>
                <a:latin typeface="Consolas"/>
                <a:ea typeface="Consolas"/>
              </a:rPr>
              <a:t>"bookingConfirmed"</a:t>
            </a:r>
            <a:r>
              <a:rPr lang="en-US" sz="1000">
                <a:latin typeface="Consolas"/>
              </a:rPr>
              <a:t> </a:t>
            </a:r>
            <a:r>
              <a:rPr lang="en-US" sz="1000">
                <a:solidFill>
                  <a:srgbClr val="7F007F"/>
                </a:solidFill>
                <a:latin typeface="Consolas"/>
                <a:ea typeface="Consolas"/>
              </a:rPr>
              <a:t>to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</a:rPr>
              <a:t>=</a:t>
            </a:r>
            <a:r>
              <a:rPr lang="en-US" sz="1000" i="1">
                <a:solidFill>
                  <a:srgbClr val="2A00FF"/>
                </a:solidFill>
                <a:latin typeface="Consolas"/>
                <a:ea typeface="Consolas"/>
              </a:rPr>
              <a:t>"finish"</a:t>
            </a:r>
            <a:r>
              <a:rPr lang="en-US" sz="1000">
                <a:latin typeface="Consolas"/>
              </a:rPr>
              <a:t> </a:t>
            </a:r>
            <a:r>
              <a:rPr lang="en-US" sz="1000">
                <a:solidFill>
                  <a:srgbClr val="008080"/>
                </a:solidFill>
                <a:latin typeface="Consolas"/>
                <a:ea typeface="Consolas"/>
              </a:rPr>
              <a:t>/&gt;</a:t>
            </a:r>
            <a:endParaRPr/>
          </a:p>
          <a:p>
            <a:r>
              <a:rPr lang="en-US" sz="1000">
                <a:solidFill>
                  <a:srgbClr val="008080"/>
                </a:solidFill>
                <a:latin typeface="Consolas"/>
                <a:ea typeface="Consolas"/>
              </a:rPr>
              <a:t>&lt;</a:t>
            </a:r>
            <a:r>
              <a:rPr lang="en-US" sz="1000">
                <a:solidFill>
                  <a:srgbClr val="3F7F7F"/>
                </a:solidFill>
                <a:latin typeface="Consolas"/>
                <a:ea typeface="Consolas"/>
              </a:rPr>
              <a:t>transition</a:t>
            </a:r>
            <a:r>
              <a:rPr lang="en-US" sz="1000">
                <a:latin typeface="Consolas"/>
              </a:rPr>
              <a:t> </a:t>
            </a:r>
            <a:r>
              <a:rPr lang="en-US" sz="1000">
                <a:solidFill>
                  <a:srgbClr val="7F007F"/>
                </a:solidFill>
                <a:latin typeface="Consolas"/>
                <a:ea typeface="Consolas"/>
              </a:rPr>
              <a:t>on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</a:rPr>
              <a:t>=</a:t>
            </a:r>
            <a:r>
              <a:rPr lang="en-US" sz="1000" i="1">
                <a:solidFill>
                  <a:srgbClr val="2A00FF"/>
                </a:solidFill>
                <a:latin typeface="Consolas"/>
                <a:ea typeface="Consolas"/>
              </a:rPr>
              <a:t>"bookingCancelled"</a:t>
            </a:r>
            <a:r>
              <a:rPr lang="en-US" sz="1000">
                <a:latin typeface="Consolas"/>
              </a:rPr>
              <a:t> </a:t>
            </a:r>
            <a:r>
              <a:rPr lang="en-US" sz="1000">
                <a:solidFill>
                  <a:srgbClr val="7F007F"/>
                </a:solidFill>
                <a:latin typeface="Consolas"/>
                <a:ea typeface="Consolas"/>
              </a:rPr>
              <a:t>to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</a:rPr>
              <a:t>=</a:t>
            </a:r>
            <a:r>
              <a:rPr lang="en-US" sz="1000" i="1">
                <a:solidFill>
                  <a:srgbClr val="2A00FF"/>
                </a:solidFill>
                <a:latin typeface="Consolas"/>
                <a:ea typeface="Consolas"/>
              </a:rPr>
              <a:t>"enterSearchCriteria"</a:t>
            </a:r>
            <a:r>
              <a:rPr lang="en-US" sz="1000">
                <a:latin typeface="Consolas"/>
              </a:rPr>
              <a:t> </a:t>
            </a:r>
            <a:r>
              <a:rPr lang="en-US" sz="1000">
                <a:solidFill>
                  <a:srgbClr val="008080"/>
                </a:solidFill>
                <a:latin typeface="Consolas"/>
                <a:ea typeface="Consolas"/>
              </a:rPr>
              <a:t>/&gt;</a:t>
            </a:r>
            <a:endParaRPr/>
          </a:p>
          <a:p>
            <a:r>
              <a:rPr lang="en-US" sz="1000">
                <a:solidFill>
                  <a:srgbClr val="008080"/>
                </a:solidFill>
                <a:latin typeface="Consolas"/>
                <a:ea typeface="Consolas"/>
              </a:rPr>
              <a:t>&lt;/</a:t>
            </a:r>
            <a:r>
              <a:rPr lang="en-US" sz="1000">
                <a:solidFill>
                  <a:srgbClr val="3F7F7F"/>
                </a:solidFill>
                <a:latin typeface="Consolas"/>
                <a:ea typeface="Consolas"/>
              </a:rPr>
              <a:t>subflow-state</a:t>
            </a:r>
            <a:r>
              <a:rPr lang="en-US" sz="1000">
                <a:solidFill>
                  <a:srgbClr val="008080"/>
                </a:solidFill>
                <a:latin typeface="Consolas"/>
                <a:ea typeface="Consolas"/>
              </a:rPr>
              <a:t>&gt;</a:t>
            </a:r>
            <a:endParaRPr/>
          </a:p>
          <a:p>
            <a:endParaRPr/>
          </a:p>
          <a:p>
            <a:r>
              <a:rPr lang="en-US" sz="1000">
                <a:solidFill>
                  <a:srgbClr val="008080"/>
                </a:solidFill>
                <a:latin typeface="Consolas"/>
                <a:ea typeface="Consolas"/>
              </a:rPr>
              <a:t>&lt;</a:t>
            </a:r>
            <a:r>
              <a:rPr lang="en-US" sz="1000">
                <a:solidFill>
                  <a:srgbClr val="3F7F7F"/>
                </a:solidFill>
                <a:latin typeface="Consolas"/>
                <a:ea typeface="Consolas"/>
              </a:rPr>
              <a:t>end-state</a:t>
            </a:r>
            <a:r>
              <a:rPr lang="en-US" sz="1000">
                <a:latin typeface="Consolas"/>
              </a:rPr>
              <a:t> </a:t>
            </a:r>
            <a:r>
              <a:rPr lang="en-US" sz="1000">
                <a:solidFill>
                  <a:srgbClr val="7F007F"/>
                </a:solidFill>
                <a:latin typeface="Consolas"/>
                <a:ea typeface="Consolas"/>
              </a:rPr>
              <a:t>id</a:t>
            </a:r>
            <a:r>
              <a:rPr lang="en-US" sz="1000">
                <a:solidFill>
                  <a:srgbClr val="000000"/>
                </a:solidFill>
                <a:latin typeface="Consolas"/>
                <a:ea typeface="Consolas"/>
              </a:rPr>
              <a:t>=</a:t>
            </a:r>
            <a:r>
              <a:rPr lang="en-US" sz="1000" i="1">
                <a:solidFill>
                  <a:srgbClr val="2A00FF"/>
                </a:solidFill>
                <a:latin typeface="Consolas"/>
                <a:ea typeface="Consolas"/>
              </a:rPr>
              <a:t>"finish"</a:t>
            </a:r>
            <a:r>
              <a:rPr lang="en-US" sz="1000">
                <a:latin typeface="Consolas"/>
              </a:rPr>
              <a:t> </a:t>
            </a:r>
            <a:r>
              <a:rPr lang="en-US" sz="1000">
                <a:solidFill>
                  <a:srgbClr val="008080"/>
                </a:solidFill>
                <a:latin typeface="Consolas"/>
                <a:ea typeface="Consolas"/>
              </a:rPr>
              <a:t>/&gt;</a:t>
            </a:r>
            <a:endParaRPr/>
          </a:p>
          <a:p>
            <a:endParaRPr/>
          </a:p>
          <a:p>
            <a:r>
              <a:rPr lang="en-US" sz="1000">
                <a:solidFill>
                  <a:srgbClr val="008080"/>
                </a:solidFill>
                <a:latin typeface="Consolas"/>
                <a:ea typeface="Consolas"/>
              </a:rPr>
              <a:t>&lt;/</a:t>
            </a:r>
            <a:r>
              <a:rPr lang="en-US" sz="1000">
                <a:solidFill>
                  <a:srgbClr val="3F7F7F"/>
                </a:solidFill>
                <a:latin typeface="Consolas"/>
                <a:ea typeface="Consolas"/>
              </a:rPr>
              <a:t>flow</a:t>
            </a:r>
            <a:r>
              <a:rPr lang="en-US" sz="1000">
                <a:solidFill>
                  <a:srgbClr val="008080"/>
                </a:solidFill>
                <a:latin typeface="Consolas"/>
                <a:ea typeface="Consolas"/>
              </a:rPr>
              <a:t>&gt;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/>
          <p:cNvPicPr/>
          <p:nvPr/>
        </p:nvPicPr>
        <p:blipFill>
          <a:blip r:embed="rId2"/>
          <a:stretch/>
        </p:blipFill>
        <p:spPr>
          <a:xfrm>
            <a:off x="274320" y="2286000"/>
            <a:ext cx="9692640" cy="2377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42439" y="290157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SzPct val="45000"/>
            </a:pPr>
            <a:r>
              <a:rPr lang="en-US" sz="3200" dirty="0" smtClean="0">
                <a:latin typeface="Arial"/>
              </a:rPr>
              <a:t>S</a:t>
            </a:r>
            <a:r>
              <a:rPr lang="en-US" sz="3200" strike="noStrike" dirty="0" smtClean="0">
                <a:latin typeface="Arial"/>
              </a:rPr>
              <a:t>pring MVC  and Ajax/JSON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>
                <a:latin typeface="Arial"/>
              </a:rPr>
              <a:t>(POST) Ajax/</a:t>
            </a:r>
            <a:r>
              <a:rPr lang="en-US" sz="3600" dirty="0" err="1" smtClean="0">
                <a:latin typeface="Arial"/>
              </a:rPr>
              <a:t>Json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client </a:t>
            </a:r>
          </a:p>
          <a:p>
            <a:r>
              <a:rPr lang="en-GB" dirty="0" smtClean="0"/>
              <a:t>$(“employees”).submit(function() {</a:t>
            </a:r>
          </a:p>
          <a:p>
            <a:r>
              <a:rPr lang="en-GB" dirty="0" err="1" smtClean="0"/>
              <a:t>Var</a:t>
            </a:r>
            <a:r>
              <a:rPr lang="en-GB" dirty="0" smtClean="0"/>
              <a:t> employees = $(this).</a:t>
            </a:r>
            <a:r>
              <a:rPr lang="en-GB" dirty="0" err="1" smtClean="0"/>
              <a:t>serializeObject</a:t>
            </a:r>
            <a:r>
              <a:rPr lang="en-GB" dirty="0" smtClean="0"/>
              <a:t>() ;</a:t>
            </a:r>
          </a:p>
          <a:p>
            <a:r>
              <a:rPr lang="en-GB" dirty="0" smtClean="0"/>
              <a:t>$</a:t>
            </a:r>
            <a:r>
              <a:rPr lang="en-GB" dirty="0" err="1" smtClean="0"/>
              <a:t>postJSON</a:t>
            </a:r>
            <a:r>
              <a:rPr lang="en-GB" dirty="0" smtClean="0"/>
              <a:t>(“employees”, employees, function(data) {</a:t>
            </a:r>
          </a:p>
          <a:p>
            <a:r>
              <a:rPr lang="en-GB" dirty="0" smtClean="0"/>
              <a:t>$(“name”).</a:t>
            </a:r>
            <a:r>
              <a:rPr lang="en-GB" dirty="0" err="1" smtClean="0"/>
              <a:t>val</a:t>
            </a:r>
            <a:r>
              <a:rPr lang="en-GB" dirty="0" smtClean="0"/>
              <a:t>(data.id);</a:t>
            </a:r>
          </a:p>
          <a:p>
            <a:r>
              <a:rPr lang="en-GB" dirty="0" smtClean="0"/>
              <a:t>});</a:t>
            </a:r>
          </a:p>
          <a:p>
            <a:r>
              <a:rPr lang="en-GB" dirty="0" smtClean="0"/>
              <a:t>return false; </a:t>
            </a:r>
          </a:p>
          <a:p>
            <a:r>
              <a:rPr lang="en-GB" dirty="0" smtClean="0"/>
              <a:t>})</a:t>
            </a:r>
          </a:p>
          <a:p>
            <a:r>
              <a:rPr lang="en-GB" dirty="0" smtClean="0"/>
              <a:t>server</a:t>
            </a:r>
          </a:p>
          <a:p>
            <a:r>
              <a:rPr lang="en-GB" dirty="0" smtClean="0"/>
              <a:t>$</a:t>
            </a:r>
            <a:r>
              <a:rPr lang="en-GB" dirty="0" err="1" smtClean="0"/>
              <a:t>RequestMapping</a:t>
            </a:r>
            <a:r>
              <a:rPr lang="en-GB" dirty="0" smtClean="0"/>
              <a:t>(method=</a:t>
            </a:r>
            <a:r>
              <a:rPr lang="en-GB" dirty="0" err="1" smtClean="0"/>
              <a:t>RequestMethod.POST</a:t>
            </a:r>
            <a:r>
              <a:rPr lang="en-GB" dirty="0" smtClean="0"/>
              <a:t>)</a:t>
            </a:r>
          </a:p>
          <a:p>
            <a:r>
              <a:rPr lang="en-GB" dirty="0" smtClean="0"/>
              <a:t>Public @</a:t>
            </a:r>
            <a:r>
              <a:rPr lang="en-GB" dirty="0" err="1" smtClean="0"/>
              <a:t>ResponseBody</a:t>
            </a:r>
            <a:r>
              <a:rPr lang="en-GB" dirty="0" smtClean="0"/>
              <a:t> Map&lt;String, ?extends Object&gt;</a:t>
            </a:r>
          </a:p>
          <a:p>
            <a:r>
              <a:rPr lang="en-GB" dirty="0" smtClean="0"/>
              <a:t>Create(@</a:t>
            </a:r>
            <a:r>
              <a:rPr lang="en-GB" dirty="0" err="1" smtClean="0"/>
              <a:t>RequestBody</a:t>
            </a:r>
            <a:r>
              <a:rPr lang="en-GB" dirty="0" smtClean="0"/>
              <a:t> Employees employees) {</a:t>
            </a:r>
          </a:p>
          <a:p>
            <a:r>
              <a:rPr lang="en-GB" dirty="0" smtClean="0"/>
              <a:t>Return </a:t>
            </a:r>
            <a:r>
              <a:rPr lang="en-GB" dirty="0" err="1" smtClean="0"/>
              <a:t>Collection.singletonMap</a:t>
            </a:r>
            <a:r>
              <a:rPr lang="en-GB" dirty="0" smtClean="0"/>
              <a:t>(“name”, </a:t>
            </a:r>
            <a:r>
              <a:rPr lang="en-GB" dirty="0" err="1" smtClean="0"/>
              <a:t>employees.getName</a:t>
            </a:r>
            <a:r>
              <a:rPr lang="en-GB" dirty="0" smtClean="0"/>
              <a:t>());</a:t>
            </a:r>
          </a:p>
          <a:p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049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latin typeface="Arial"/>
              </a:rPr>
              <a:t>(GET) Ajax/</a:t>
            </a:r>
            <a:r>
              <a:rPr lang="en-US" sz="4000" dirty="0" err="1" smtClean="0">
                <a:latin typeface="Arial"/>
              </a:rPr>
              <a:t>Json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client </a:t>
            </a:r>
          </a:p>
          <a:p>
            <a:r>
              <a:rPr lang="en-GB" dirty="0" smtClean="0"/>
              <a:t>$(“employees”).submit(function() {</a:t>
            </a:r>
          </a:p>
          <a:p>
            <a:r>
              <a:rPr lang="en-GB" dirty="0" err="1" smtClean="0"/>
              <a:t>Var</a:t>
            </a:r>
            <a:r>
              <a:rPr lang="en-GB" dirty="0" smtClean="0"/>
              <a:t> employees = $(this).</a:t>
            </a:r>
            <a:r>
              <a:rPr lang="en-GB" dirty="0" err="1" smtClean="0"/>
              <a:t>serializeObject</a:t>
            </a:r>
            <a:r>
              <a:rPr lang="en-GB" dirty="0" smtClean="0"/>
              <a:t>() ;</a:t>
            </a:r>
          </a:p>
          <a:p>
            <a:r>
              <a:rPr lang="en-GB" dirty="0" smtClean="0"/>
              <a:t>$</a:t>
            </a:r>
            <a:r>
              <a:rPr lang="en-GB" dirty="0" err="1" smtClean="0"/>
              <a:t>postJSON</a:t>
            </a:r>
            <a:r>
              <a:rPr lang="en-GB" dirty="0" smtClean="0"/>
              <a:t>(“employees”, employees, function(data) {</a:t>
            </a:r>
          </a:p>
          <a:p>
            <a:r>
              <a:rPr lang="en-GB" dirty="0" smtClean="0"/>
              <a:t>$(“name”).</a:t>
            </a:r>
            <a:r>
              <a:rPr lang="en-GB" dirty="0" err="1" smtClean="0"/>
              <a:t>val</a:t>
            </a:r>
            <a:r>
              <a:rPr lang="en-GB" dirty="0" smtClean="0"/>
              <a:t>(data.id);</a:t>
            </a:r>
          </a:p>
          <a:p>
            <a:r>
              <a:rPr lang="en-GB" dirty="0" smtClean="0"/>
              <a:t>});</a:t>
            </a:r>
          </a:p>
          <a:p>
            <a:r>
              <a:rPr lang="en-GB" dirty="0" smtClean="0"/>
              <a:t>return false; </a:t>
            </a:r>
          </a:p>
          <a:p>
            <a:r>
              <a:rPr lang="en-GB" dirty="0" smtClean="0"/>
              <a:t>})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server</a:t>
            </a:r>
          </a:p>
          <a:p>
            <a:r>
              <a:rPr lang="en-GB" dirty="0" smtClean="0"/>
              <a:t>$</a:t>
            </a:r>
            <a:r>
              <a:rPr lang="en-GB" dirty="0" err="1" smtClean="0"/>
              <a:t>RequestMapping</a:t>
            </a:r>
            <a:r>
              <a:rPr lang="en-GB" dirty="0" smtClean="0"/>
              <a:t>(method=</a:t>
            </a:r>
            <a:r>
              <a:rPr lang="en-GB" dirty="0" err="1" smtClean="0"/>
              <a:t>RequestMethod.POST</a:t>
            </a:r>
            <a:r>
              <a:rPr lang="en-GB" dirty="0" smtClean="0"/>
              <a:t>)</a:t>
            </a:r>
          </a:p>
          <a:p>
            <a:r>
              <a:rPr lang="en-GB" dirty="0" smtClean="0"/>
              <a:t>Public @</a:t>
            </a:r>
            <a:r>
              <a:rPr lang="en-GB" dirty="0" err="1" smtClean="0"/>
              <a:t>ResponseBody</a:t>
            </a:r>
            <a:r>
              <a:rPr lang="en-GB" dirty="0" smtClean="0"/>
              <a:t> Map&lt;String, ?extends Object&gt;</a:t>
            </a:r>
          </a:p>
          <a:p>
            <a:r>
              <a:rPr lang="en-GB" dirty="0" smtClean="0"/>
              <a:t>Create(@</a:t>
            </a:r>
            <a:r>
              <a:rPr lang="en-GB" dirty="0" err="1" smtClean="0"/>
              <a:t>RequestBody</a:t>
            </a:r>
            <a:r>
              <a:rPr lang="en-GB" dirty="0" smtClean="0"/>
              <a:t> Employees employees) {</a:t>
            </a:r>
          </a:p>
          <a:p>
            <a:r>
              <a:rPr lang="en-GB" dirty="0" smtClean="0"/>
              <a:t>Return </a:t>
            </a:r>
            <a:r>
              <a:rPr lang="en-GB" dirty="0" err="1" smtClean="0"/>
              <a:t>Collection.singletonMap</a:t>
            </a:r>
            <a:r>
              <a:rPr lang="en-GB" dirty="0" smtClean="0"/>
              <a:t>(“name”, </a:t>
            </a:r>
            <a:r>
              <a:rPr lang="en-GB" dirty="0" err="1" smtClean="0"/>
              <a:t>employees.getName</a:t>
            </a:r>
            <a:r>
              <a:rPr lang="en-GB" dirty="0" smtClean="0"/>
              <a:t>());</a:t>
            </a:r>
          </a:p>
          <a:p>
            <a:r>
              <a:rPr lang="en-GB" dirty="0" smtClean="0"/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479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View resolver</a:t>
            </a:r>
            <a:endParaRPr/>
          </a:p>
        </p:txBody>
      </p:sp>
      <p:pic>
        <p:nvPicPr>
          <p:cNvPr id="49" name="Picture 48"/>
          <p:cNvPicPr/>
          <p:nvPr/>
        </p:nvPicPr>
        <p:blipFill>
          <a:blip r:embed="rId2"/>
          <a:stretch/>
        </p:blipFill>
        <p:spPr>
          <a:xfrm>
            <a:off x="439200" y="1371600"/>
            <a:ext cx="9136440" cy="6035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View resolver</a:t>
            </a:r>
            <a:endParaRPr/>
          </a:p>
        </p:txBody>
      </p:sp>
      <p:pic>
        <p:nvPicPr>
          <p:cNvPr id="51" name="Picture 50"/>
          <p:cNvPicPr/>
          <p:nvPr/>
        </p:nvPicPr>
        <p:blipFill>
          <a:blip r:embed="rId2"/>
          <a:stretch/>
        </p:blipFill>
        <p:spPr>
          <a:xfrm>
            <a:off x="878040" y="1563480"/>
            <a:ext cx="8723160" cy="5660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just"/>
            <a:r>
              <a:rPr lang="en-US" sz="2800" dirty="0">
                <a:latin typeface="Courier New"/>
              </a:rPr>
              <a:t>&lt;bean class=</a:t>
            </a:r>
            <a:endParaRPr dirty="0"/>
          </a:p>
          <a:p>
            <a:pPr algn="just"/>
            <a:r>
              <a:rPr lang="en-US" sz="2800" dirty="0">
                <a:latin typeface="Courier New"/>
              </a:rPr>
              <a:t>"org.springframework.web.servlet.view.InternalResourceViewResolver"&gt;</a:t>
            </a:r>
            <a:endParaRPr dirty="0"/>
          </a:p>
          <a:p>
            <a:pPr algn="just"/>
            <a:r>
              <a:rPr lang="en-US" sz="2800" dirty="0">
                <a:latin typeface="Courier New"/>
              </a:rPr>
              <a:t>&lt;property name="prefix" value="/WEB-INF/views/"/&gt;</a:t>
            </a:r>
            <a:endParaRPr dirty="0"/>
          </a:p>
          <a:p>
            <a:pPr algn="just"/>
            <a:r>
              <a:rPr lang="en-US" sz="2800" dirty="0">
                <a:latin typeface="Courier New"/>
              </a:rPr>
              <a:t>&lt;property name="suffix" value=".</a:t>
            </a:r>
            <a:r>
              <a:rPr lang="en-US" sz="2800" dirty="0" err="1">
                <a:latin typeface="Courier New"/>
              </a:rPr>
              <a:t>jsp</a:t>
            </a:r>
            <a:r>
              <a:rPr lang="en-US" sz="2800" dirty="0">
                <a:latin typeface="Courier New"/>
              </a:rPr>
              <a:t>"/&gt;</a:t>
            </a:r>
            <a:endParaRPr dirty="0"/>
          </a:p>
          <a:p>
            <a:pPr algn="just"/>
            <a:r>
              <a:rPr lang="en-US" sz="2800" dirty="0">
                <a:latin typeface="Courier New"/>
              </a:rPr>
              <a:t>&lt;/bean&gt;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67690" y="280311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dirty="0">
                <a:latin typeface="Arial"/>
              </a:rPr>
              <a:t>Spring Web Flows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562</Words>
  <Application>Microsoft Office PowerPoint</Application>
  <PresentationFormat>Custom</PresentationFormat>
  <Paragraphs>124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NewBaskerville-Roman</vt:lpstr>
      <vt:lpstr>StarSymbol</vt:lpstr>
      <vt:lpstr>Arial</vt:lpstr>
      <vt:lpstr>Calibri</vt:lpstr>
      <vt:lpstr>Calibri Light</vt:lpstr>
      <vt:lpstr>Consolas</vt:lpstr>
      <vt:lpstr>Courier New</vt:lpstr>
      <vt:lpstr>Times New Roman</vt:lpstr>
      <vt:lpstr>Wingdings</vt:lpstr>
      <vt:lpstr>Office Theme</vt:lpstr>
      <vt:lpstr>PowerPoint Presentation</vt:lpstr>
      <vt:lpstr>Content</vt:lpstr>
      <vt:lpstr>PowerPoint Presentation</vt:lpstr>
      <vt:lpstr>(POST) Ajax/Json</vt:lpstr>
      <vt:lpstr>(GET) Ajax/Json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Navigation Issues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Nguyen Anh Minh</cp:lastModifiedBy>
  <cp:revision>20</cp:revision>
  <dcterms:modified xsi:type="dcterms:W3CDTF">2016-08-22T09:13:58Z</dcterms:modified>
</cp:coreProperties>
</file>